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3.xml" ContentType="application/vnd.openxmlformats-officedocument.theme+xml"/>
  <Override PartName="/ppt/tags/tag5.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65" r:id="rId5"/>
  </p:sldMasterIdLst>
  <p:notesMasterIdLst>
    <p:notesMasterId r:id="rId25"/>
  </p:notesMasterIdLst>
  <p:sldIdLst>
    <p:sldId id="2147375742" r:id="rId6"/>
    <p:sldId id="2147347842" r:id="rId7"/>
    <p:sldId id="2147347427" r:id="rId8"/>
    <p:sldId id="2147375893" r:id="rId9"/>
    <p:sldId id="2147375894" r:id="rId10"/>
    <p:sldId id="2147375895" r:id="rId11"/>
    <p:sldId id="2147347840" r:id="rId12"/>
    <p:sldId id="2147375743" r:id="rId13"/>
    <p:sldId id="2147347844" r:id="rId14"/>
    <p:sldId id="2147347605" r:id="rId15"/>
    <p:sldId id="2147347604" r:id="rId16"/>
    <p:sldId id="2147347595" r:id="rId17"/>
    <p:sldId id="2147347839" r:id="rId18"/>
    <p:sldId id="2147347843" r:id="rId19"/>
    <p:sldId id="2147347841" r:id="rId20"/>
    <p:sldId id="2147347606" r:id="rId21"/>
    <p:sldId id="2147347836" r:id="rId22"/>
    <p:sldId id="2147347837" r:id="rId23"/>
    <p:sldId id="2147347838"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547681D-79AB-4994-B327-D3F4E9BA0B34}">
          <p14:sldIdLst>
            <p14:sldId id="2147375742"/>
            <p14:sldId id="2147347842"/>
            <p14:sldId id="2147347427"/>
            <p14:sldId id="2147375893"/>
            <p14:sldId id="2147375894"/>
            <p14:sldId id="2147375895"/>
            <p14:sldId id="2147347840"/>
            <p14:sldId id="2147375743"/>
            <p14:sldId id="2147347844"/>
            <p14:sldId id="2147347605"/>
            <p14:sldId id="2147347604"/>
            <p14:sldId id="2147347595"/>
            <p14:sldId id="2147347839"/>
            <p14:sldId id="2147347843"/>
            <p14:sldId id="2147347841"/>
            <p14:sldId id="2147347606"/>
            <p14:sldId id="2147347836"/>
            <p14:sldId id="2147347837"/>
            <p14:sldId id="2147347838"/>
          </p14:sldIdLst>
        </p14:section>
      </p14:sectionLst>
    </p:ex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uthor" initials="A" lastIdx="305" clrIdx="0"/>
  <p:cmAuthor id="2" name="Killadi, Ram Pradeep" initials="KRP" lastIdx="5" clrIdx="1">
    <p:extLst>
      <p:ext uri="{19B8F6BF-5375-455C-9EA6-DF929625EA0E}">
        <p15:presenceInfo xmlns:p15="http://schemas.microsoft.com/office/powerpoint/2012/main" userId="S::rkilladi@deloitte.com::83b9e95a-7c0b-49f6-8e36-831432c807b8" providerId="AD"/>
      </p:ext>
    </p:extLst>
  </p:cmAuthor>
  <p:cmAuthor id="3" name="S Rupa Rani" initials="SRR" lastIdx="10" clrIdx="2">
    <p:extLst>
      <p:ext uri="{19B8F6BF-5375-455C-9EA6-DF929625EA0E}">
        <p15:presenceInfo xmlns:p15="http://schemas.microsoft.com/office/powerpoint/2012/main" userId="S::sdonkada@deloitte.com::bcfdc4dd-665e-4aa8-9502-7287856022d2" providerId="AD"/>
      </p:ext>
    </p:extLst>
  </p:cmAuthor>
  <p:cmAuthor id="4" name="Bhatia, Kunal" initials="BK" lastIdx="2" clrIdx="3">
    <p:extLst>
      <p:ext uri="{19B8F6BF-5375-455C-9EA6-DF929625EA0E}">
        <p15:presenceInfo xmlns:p15="http://schemas.microsoft.com/office/powerpoint/2012/main" userId="S::kubhatia@deloitte.com::4157339a-6302-48d6-a2c8-ae9e0c56cdcb" providerId="AD"/>
      </p:ext>
    </p:extLst>
  </p:cmAuthor>
  <p:cmAuthor id="5" name="Deloitte" initials="SM" lastIdx="2" clrIdx="4">
    <p:extLst>
      <p:ext uri="{19B8F6BF-5375-455C-9EA6-DF929625EA0E}">
        <p15:presenceInfo xmlns:p15="http://schemas.microsoft.com/office/powerpoint/2012/main" userId="Deloitte" providerId="None"/>
      </p:ext>
    </p:extLst>
  </p:cmAuthor>
  <p:cmAuthor id="6" name="Ganesh Venkataramani" initials="GV" lastIdx="10" clrIdx="5">
    <p:extLst>
      <p:ext uri="{19B8F6BF-5375-455C-9EA6-DF929625EA0E}">
        <p15:presenceInfo xmlns:p15="http://schemas.microsoft.com/office/powerpoint/2012/main" userId="Ganesh Venkataramani"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D00"/>
    <a:srgbClr val="FFC000"/>
    <a:srgbClr val="659A2A"/>
    <a:srgbClr val="C09B00"/>
    <a:srgbClr val="B4DE86"/>
    <a:srgbClr val="FFF0AF"/>
    <a:srgbClr val="373737"/>
    <a:srgbClr val="888888"/>
    <a:srgbClr val="4472C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EBE9F9-C9E0-FDB9-B69A-EF5F0B8E4D31}" v="45" dt="2023-09-13T12:59:45.97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8" d="100"/>
          <a:sy n="58" d="100"/>
        </p:scale>
        <p:origin x="96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slide" Target="slides/slide19.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3.png>
</file>

<file path=ppt/media/image4.jpeg>
</file>

<file path=ppt/media/image5.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787DA7-06F9-48F3-A07D-F414F6BF11B5}" type="datetimeFigureOut">
              <a:rPr lang="en-US" smtClean="0"/>
              <a:t>9/14/2023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D632BB-C1C4-4A10-89CE-2E0E8F43D5FB}" type="slidenum">
              <a:rPr lang="en-US" smtClean="0"/>
              <a:t>‹#›</a:t>
            </a:fld>
            <a:endParaRPr lang="en-US"/>
          </a:p>
        </p:txBody>
      </p:sp>
    </p:spTree>
    <p:extLst>
      <p:ext uri="{BB962C8B-B14F-4D97-AF65-F5344CB8AC3E}">
        <p14:creationId xmlns:p14="http://schemas.microsoft.com/office/powerpoint/2010/main" val="149740487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a:p>
        </p:txBody>
      </p:sp>
      <p:sp>
        <p:nvSpPr>
          <p:cNvPr id="4" name="Slide Number Placeholder 3"/>
          <p:cNvSpPr>
            <a:spLocks noGrp="1"/>
          </p:cNvSpPr>
          <p:nvPr>
            <p:ph type="sldNum" sz="quarter" idx="10"/>
          </p:nvPr>
        </p:nvSpPr>
        <p:spPr/>
        <p:txBody>
          <a:bodyPr/>
          <a:lstStyle/>
          <a:p>
            <a:pPr marL="0" marR="0" lvl="0" indent="0" algn="r" defTabSz="929579"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29579"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4301062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13</a:t>
            </a:fld>
            <a:endParaRPr lang="en-US"/>
          </a:p>
        </p:txBody>
      </p:sp>
    </p:spTree>
    <p:extLst>
      <p:ext uri="{BB962C8B-B14F-4D97-AF65-F5344CB8AC3E}">
        <p14:creationId xmlns:p14="http://schemas.microsoft.com/office/powerpoint/2010/main" val="18766395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15</a:t>
            </a:fld>
            <a:endParaRPr lang="en-US"/>
          </a:p>
        </p:txBody>
      </p:sp>
    </p:spTree>
    <p:extLst>
      <p:ext uri="{BB962C8B-B14F-4D97-AF65-F5344CB8AC3E}">
        <p14:creationId xmlns:p14="http://schemas.microsoft.com/office/powerpoint/2010/main" val="16453762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16</a:t>
            </a:fld>
            <a:endParaRPr lang="en-US"/>
          </a:p>
        </p:txBody>
      </p:sp>
    </p:spTree>
    <p:extLst>
      <p:ext uri="{BB962C8B-B14F-4D97-AF65-F5344CB8AC3E}">
        <p14:creationId xmlns:p14="http://schemas.microsoft.com/office/powerpoint/2010/main" val="2735035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17</a:t>
            </a:fld>
            <a:endParaRPr lang="en-US"/>
          </a:p>
        </p:txBody>
      </p:sp>
    </p:spTree>
    <p:extLst>
      <p:ext uri="{BB962C8B-B14F-4D97-AF65-F5344CB8AC3E}">
        <p14:creationId xmlns:p14="http://schemas.microsoft.com/office/powerpoint/2010/main" val="22509352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18</a:t>
            </a:fld>
            <a:endParaRPr lang="en-US"/>
          </a:p>
        </p:txBody>
      </p:sp>
    </p:spTree>
    <p:extLst>
      <p:ext uri="{BB962C8B-B14F-4D97-AF65-F5344CB8AC3E}">
        <p14:creationId xmlns:p14="http://schemas.microsoft.com/office/powerpoint/2010/main" val="18021239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19</a:t>
            </a:fld>
            <a:endParaRPr lang="en-US"/>
          </a:p>
        </p:txBody>
      </p:sp>
    </p:spTree>
    <p:extLst>
      <p:ext uri="{BB962C8B-B14F-4D97-AF65-F5344CB8AC3E}">
        <p14:creationId xmlns:p14="http://schemas.microsoft.com/office/powerpoint/2010/main" val="1978457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7033348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86183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7</a:t>
            </a:fld>
            <a:endParaRPr lang="en-US"/>
          </a:p>
        </p:txBody>
      </p:sp>
    </p:spTree>
    <p:extLst>
      <p:ext uri="{BB962C8B-B14F-4D97-AF65-F5344CB8AC3E}">
        <p14:creationId xmlns:p14="http://schemas.microsoft.com/office/powerpoint/2010/main" val="20725892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8</a:t>
            </a:fld>
            <a:endParaRPr lang="en-US"/>
          </a:p>
        </p:txBody>
      </p:sp>
    </p:spTree>
    <p:extLst>
      <p:ext uri="{BB962C8B-B14F-4D97-AF65-F5344CB8AC3E}">
        <p14:creationId xmlns:p14="http://schemas.microsoft.com/office/powerpoint/2010/main" val="41016705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9</a:t>
            </a:fld>
            <a:endParaRPr lang="en-US"/>
          </a:p>
        </p:txBody>
      </p:sp>
    </p:spTree>
    <p:extLst>
      <p:ext uri="{BB962C8B-B14F-4D97-AF65-F5344CB8AC3E}">
        <p14:creationId xmlns:p14="http://schemas.microsoft.com/office/powerpoint/2010/main" val="3066638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10</a:t>
            </a:fld>
            <a:endParaRPr lang="en-US"/>
          </a:p>
        </p:txBody>
      </p:sp>
    </p:spTree>
    <p:extLst>
      <p:ext uri="{BB962C8B-B14F-4D97-AF65-F5344CB8AC3E}">
        <p14:creationId xmlns:p14="http://schemas.microsoft.com/office/powerpoint/2010/main" val="27304499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11</a:t>
            </a:fld>
            <a:endParaRPr lang="en-US"/>
          </a:p>
        </p:txBody>
      </p:sp>
    </p:spTree>
    <p:extLst>
      <p:ext uri="{BB962C8B-B14F-4D97-AF65-F5344CB8AC3E}">
        <p14:creationId xmlns:p14="http://schemas.microsoft.com/office/powerpoint/2010/main" val="9196000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smtClean="0"/>
              <a:pPr/>
              <a:t>12</a:t>
            </a:fld>
            <a:endParaRPr lang="en-US"/>
          </a:p>
        </p:txBody>
      </p:sp>
    </p:spTree>
    <p:extLst>
      <p:ext uri="{BB962C8B-B14F-4D97-AF65-F5344CB8AC3E}">
        <p14:creationId xmlns:p14="http://schemas.microsoft.com/office/powerpoint/2010/main" val="27181047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2.xml"/><Relationship Id="rId1" Type="http://schemas.openxmlformats.org/officeDocument/2006/relationships/tags" Target="../tags/tag2.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2.xml"/><Relationship Id="rId1" Type="http://schemas.openxmlformats.org/officeDocument/2006/relationships/tags" Target="../tags/tag3.xml"/><Relationship Id="rId6" Type="http://schemas.openxmlformats.org/officeDocument/2006/relationships/image" Target="../media/image3.png"/><Relationship Id="rId5" Type="http://schemas.openxmlformats.org/officeDocument/2006/relationships/image" Target="../media/image4.jpeg"/><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2.xml"/><Relationship Id="rId1" Type="http://schemas.openxmlformats.org/officeDocument/2006/relationships/tags" Target="../tags/tag4.xml"/><Relationship Id="rId6" Type="http://schemas.openxmlformats.org/officeDocument/2006/relationships/image" Target="../media/image5.png"/><Relationship Id="rId5" Type="http://schemas.openxmlformats.org/officeDocument/2006/relationships/image" Target="../media/image7.jpeg"/><Relationship Id="rId4" Type="http://schemas.openxmlformats.org/officeDocument/2006/relationships/image" Target="../media/image6.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E7007-0EB9-4106-BBC7-806561155FD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532E715A-CC19-4B20-8C4B-11C8FF63A1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E9EECB-892E-417C-9C40-41923F7C5C76}"/>
              </a:ext>
            </a:extLst>
          </p:cNvPr>
          <p:cNvSpPr>
            <a:spLocks noGrp="1"/>
          </p:cNvSpPr>
          <p:nvPr>
            <p:ph type="dt" sz="half" idx="10"/>
          </p:nvPr>
        </p:nvSpPr>
        <p:spPr/>
        <p:txBody>
          <a:bodyPr/>
          <a:lstStyle/>
          <a:p>
            <a:fld id="{B8406DE1-111A-4855-B3F8-AD6A4519C2B6}" type="datetimeFigureOut">
              <a:rPr lang="en-US" smtClean="0"/>
              <a:t>9/14/2023</a:t>
            </a:fld>
            <a:endParaRPr lang="en-US"/>
          </a:p>
        </p:txBody>
      </p:sp>
      <p:sp>
        <p:nvSpPr>
          <p:cNvPr id="5" name="Footer Placeholder 4">
            <a:extLst>
              <a:ext uri="{FF2B5EF4-FFF2-40B4-BE49-F238E27FC236}">
                <a16:creationId xmlns:a16="http://schemas.microsoft.com/office/drawing/2014/main" id="{93D72A0B-50D1-42BA-931D-69FA3F45F9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CFB2085-9994-473D-B8BB-E0C766FDBF17}"/>
              </a:ext>
            </a:extLst>
          </p:cNvPr>
          <p:cNvSpPr>
            <a:spLocks noGrp="1"/>
          </p:cNvSpPr>
          <p:nvPr>
            <p:ph type="sldNum" sz="quarter" idx="12"/>
          </p:nvPr>
        </p:nvSpPr>
        <p:spPr/>
        <p:txBody>
          <a:bodyPr/>
          <a:lstStyle/>
          <a:p>
            <a:fld id="{4B07D449-CD70-4F0A-A71A-905AE80CF341}" type="slidenum">
              <a:rPr lang="en-US" smtClean="0"/>
              <a:t>‹#›</a:t>
            </a:fld>
            <a:endParaRPr lang="en-US"/>
          </a:p>
        </p:txBody>
      </p:sp>
    </p:spTree>
    <p:extLst>
      <p:ext uri="{BB962C8B-B14F-4D97-AF65-F5344CB8AC3E}">
        <p14:creationId xmlns:p14="http://schemas.microsoft.com/office/powerpoint/2010/main" val="18202755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9B35A7-282F-4340-9233-1AF08933D51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C63E5C1-CF23-4CDA-803D-BFE752B7CA8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1BA405-5A5A-44C3-AAD2-A1A1700D45D6}"/>
              </a:ext>
            </a:extLst>
          </p:cNvPr>
          <p:cNvSpPr>
            <a:spLocks noGrp="1"/>
          </p:cNvSpPr>
          <p:nvPr>
            <p:ph type="dt" sz="half" idx="10"/>
          </p:nvPr>
        </p:nvSpPr>
        <p:spPr/>
        <p:txBody>
          <a:bodyPr/>
          <a:lstStyle/>
          <a:p>
            <a:fld id="{B8406DE1-111A-4855-B3F8-AD6A4519C2B6}" type="datetimeFigureOut">
              <a:rPr lang="en-US" smtClean="0"/>
              <a:t>9/14/2023</a:t>
            </a:fld>
            <a:endParaRPr lang="en-US"/>
          </a:p>
        </p:txBody>
      </p:sp>
      <p:sp>
        <p:nvSpPr>
          <p:cNvPr id="5" name="Footer Placeholder 4">
            <a:extLst>
              <a:ext uri="{FF2B5EF4-FFF2-40B4-BE49-F238E27FC236}">
                <a16:creationId xmlns:a16="http://schemas.microsoft.com/office/drawing/2014/main" id="{30E33DA7-A777-4100-8A25-82209C1E6D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AA4A202-F9D9-47EE-967F-386E798ECD48}"/>
              </a:ext>
            </a:extLst>
          </p:cNvPr>
          <p:cNvSpPr>
            <a:spLocks noGrp="1"/>
          </p:cNvSpPr>
          <p:nvPr>
            <p:ph type="sldNum" sz="quarter" idx="12"/>
          </p:nvPr>
        </p:nvSpPr>
        <p:spPr/>
        <p:txBody>
          <a:bodyPr/>
          <a:lstStyle/>
          <a:p>
            <a:fld id="{4B07D449-CD70-4F0A-A71A-905AE80CF341}" type="slidenum">
              <a:rPr lang="en-US" smtClean="0"/>
              <a:t>‹#›</a:t>
            </a:fld>
            <a:endParaRPr lang="en-US"/>
          </a:p>
        </p:txBody>
      </p:sp>
    </p:spTree>
    <p:extLst>
      <p:ext uri="{BB962C8B-B14F-4D97-AF65-F5344CB8AC3E}">
        <p14:creationId xmlns:p14="http://schemas.microsoft.com/office/powerpoint/2010/main" val="1795719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9A6590F-4941-4F00-AEB1-15243760FA5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E8ABF02-D6CB-4274-8BD4-874571EC79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044528-2B02-452D-BFA4-80E8E3AEF04D}"/>
              </a:ext>
            </a:extLst>
          </p:cNvPr>
          <p:cNvSpPr>
            <a:spLocks noGrp="1"/>
          </p:cNvSpPr>
          <p:nvPr>
            <p:ph type="dt" sz="half" idx="10"/>
          </p:nvPr>
        </p:nvSpPr>
        <p:spPr/>
        <p:txBody>
          <a:bodyPr/>
          <a:lstStyle/>
          <a:p>
            <a:fld id="{B8406DE1-111A-4855-B3F8-AD6A4519C2B6}" type="datetimeFigureOut">
              <a:rPr lang="en-US" smtClean="0"/>
              <a:t>9/14/2023</a:t>
            </a:fld>
            <a:endParaRPr lang="en-US"/>
          </a:p>
        </p:txBody>
      </p:sp>
      <p:sp>
        <p:nvSpPr>
          <p:cNvPr id="5" name="Footer Placeholder 4">
            <a:extLst>
              <a:ext uri="{FF2B5EF4-FFF2-40B4-BE49-F238E27FC236}">
                <a16:creationId xmlns:a16="http://schemas.microsoft.com/office/drawing/2014/main" id="{765566B6-2419-4DC4-9203-4A7F338401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DF2B3D-9261-4935-B517-CC736661D588}"/>
              </a:ext>
            </a:extLst>
          </p:cNvPr>
          <p:cNvSpPr>
            <a:spLocks noGrp="1"/>
          </p:cNvSpPr>
          <p:nvPr>
            <p:ph type="sldNum" sz="quarter" idx="12"/>
          </p:nvPr>
        </p:nvSpPr>
        <p:spPr/>
        <p:txBody>
          <a:bodyPr/>
          <a:lstStyle/>
          <a:p>
            <a:fld id="{4B07D449-CD70-4F0A-A71A-905AE80CF341}" type="slidenum">
              <a:rPr lang="en-US" smtClean="0"/>
              <a:t>‹#›</a:t>
            </a:fld>
            <a:endParaRPr lang="en-US"/>
          </a:p>
        </p:txBody>
      </p:sp>
    </p:spTree>
    <p:extLst>
      <p:ext uri="{BB962C8B-B14F-4D97-AF65-F5344CB8AC3E}">
        <p14:creationId xmlns:p14="http://schemas.microsoft.com/office/powerpoint/2010/main" val="412056054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ubtitle &amp; 1 column text">
    <p:spTree>
      <p:nvGrpSpPr>
        <p:cNvPr id="1" name=""/>
        <p:cNvGrpSpPr/>
        <p:nvPr/>
      </p:nvGrpSpPr>
      <p:grpSpPr>
        <a:xfrm>
          <a:off x="0" y="0"/>
          <a:ext cx="0" cy="0"/>
          <a:chOff x="0" y="0"/>
          <a:chExt cx="0" cy="0"/>
        </a:xfrm>
      </p:grpSpPr>
      <p:sp>
        <p:nvSpPr>
          <p:cNvPr id="9"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14"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
        <p:nvSpPr>
          <p:cNvPr id="8" name="Text Placeholder 18"/>
          <p:cNvSpPr>
            <a:spLocks noGrp="1"/>
          </p:cNvSpPr>
          <p:nvPr>
            <p:ph idx="1"/>
          </p:nvPr>
        </p:nvSpPr>
        <p:spPr>
          <a:xfrm>
            <a:off x="469900" y="1665818"/>
            <a:ext cx="11252200" cy="4633383"/>
          </a:xfrm>
          <a:prstGeom prst="rect">
            <a:avLst/>
          </a:prstGeom>
        </p:spPr>
        <p:txBody>
          <a:bodyPr vert="horz" lIns="0" tIns="0" rIns="0" bIns="0" rtlCol="0">
            <a:no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264503041"/>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Hertz_Title Only_Blac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96B2A0A-8B33-4880-AA98-AF2EBA357074}"/>
              </a:ext>
            </a:extLst>
          </p:cNvPr>
          <p:cNvSpPr/>
          <p:nvPr userDrawn="1"/>
        </p:nvSpPr>
        <p:spPr bwMode="gray">
          <a:xfrm>
            <a:off x="0" y="0"/>
            <a:ext cx="12192000" cy="6858000"/>
          </a:xfrm>
          <a:prstGeom prst="rect">
            <a:avLst/>
          </a:prstGeom>
          <a:solidFill>
            <a:srgbClr val="000000"/>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endParaRPr>
          </a:p>
        </p:txBody>
      </p:sp>
      <p:sp>
        <p:nvSpPr>
          <p:cNvPr id="5" name="Title Placeholder 1"/>
          <p:cNvSpPr>
            <a:spLocks noGrp="1"/>
          </p:cNvSpPr>
          <p:nvPr>
            <p:ph type="title"/>
          </p:nvPr>
        </p:nvSpPr>
        <p:spPr>
          <a:xfrm>
            <a:off x="469900" y="402587"/>
            <a:ext cx="11252200" cy="400110"/>
          </a:xfrm>
          <a:prstGeom prst="rect">
            <a:avLst/>
          </a:prstGeom>
        </p:spPr>
        <p:txBody>
          <a:bodyPr vert="horz" lIns="0" tIns="0" rIns="0" bIns="0" rtlCol="0" anchor="t" anchorCtr="0">
            <a:spAutoFit/>
          </a:bodyPr>
          <a:lstStyle>
            <a:lvl1pPr>
              <a:defRPr sz="2600">
                <a:solidFill>
                  <a:schemeClr val="bg1"/>
                </a:solidFill>
                <a:latin typeface="+mj-lt"/>
                <a:ea typeface="Open Sans" panose="020B0606030504020204" pitchFamily="34" charset="0"/>
                <a:cs typeface="Arial" panose="020B0604020202020204" pitchFamily="34" charset="0"/>
              </a:defRPr>
            </a:lvl1pPr>
          </a:lstStyle>
          <a:p>
            <a:r>
              <a:rPr lang="en-US" noProof="0"/>
              <a:t>Click to edit Master title style</a:t>
            </a:r>
          </a:p>
        </p:txBody>
      </p:sp>
      <p:sp>
        <p:nvSpPr>
          <p:cNvPr id="4" name="CaseCode">
            <a:extLst>
              <a:ext uri="{FF2B5EF4-FFF2-40B4-BE49-F238E27FC236}">
                <a16:creationId xmlns:a16="http://schemas.microsoft.com/office/drawing/2014/main" id="{4F4FAE94-5795-4023-ACF7-A2BD42A910CE}"/>
              </a:ext>
            </a:extLst>
          </p:cNvPr>
          <p:cNvSpPr txBox="1"/>
          <p:nvPr userDrawn="1"/>
        </p:nvSpPr>
        <p:spPr>
          <a:xfrm>
            <a:off x="6402871" y="6525061"/>
            <a:ext cx="4896560" cy="123111"/>
          </a:xfrm>
          <a:prstGeom prst="rect">
            <a:avLst/>
          </a:prstGeom>
          <a:noFill/>
        </p:spPr>
        <p:txBody>
          <a:bodyPr wrap="square" lIns="0" tIns="0" rIns="0" bIns="0" rtlCol="0" anchor="ctr">
            <a:spAutoFit/>
          </a:bodyPr>
          <a:lstStyle/>
          <a:p>
            <a:pPr marL="0" indent="0" algn="r">
              <a:spcBef>
                <a:spcPts val="0"/>
              </a:spcBef>
              <a:buSzPct val="100000"/>
              <a:buFont typeface="Arial"/>
              <a:buNone/>
            </a:pPr>
            <a:r>
              <a:rPr lang="fr-FR" sz="800" b="0" noProof="0">
                <a:solidFill>
                  <a:schemeClr val="bg1">
                    <a:lumMod val="50000"/>
                  </a:schemeClr>
                </a:solidFill>
                <a:latin typeface="Arial" panose="020B0604020202020204" pitchFamily="34" charset="0"/>
                <a:ea typeface="Open Sans" panose="020B0606030504020204" pitchFamily="34" charset="0"/>
                <a:cs typeface="Arial" panose="020B0604020202020204" pitchFamily="34" charset="0"/>
              </a:rPr>
              <a:t>Deloitte XXXX Oracle Fusion Migration</a:t>
            </a:r>
          </a:p>
        </p:txBody>
      </p:sp>
      <p:sp>
        <p:nvSpPr>
          <p:cNvPr id="6" name="TextBox 5">
            <a:extLst>
              <a:ext uri="{FF2B5EF4-FFF2-40B4-BE49-F238E27FC236}">
                <a16:creationId xmlns:a16="http://schemas.microsoft.com/office/drawing/2014/main" id="{4015B30F-2440-40D8-BF7C-025FE560E897}"/>
              </a:ext>
            </a:extLst>
          </p:cNvPr>
          <p:cNvSpPr txBox="1"/>
          <p:nvPr userDrawn="1"/>
        </p:nvSpPr>
        <p:spPr bwMode="gray">
          <a:xfrm>
            <a:off x="11347453" y="6525060"/>
            <a:ext cx="371034" cy="123111"/>
          </a:xfrm>
          <a:prstGeom prst="rect">
            <a:avLst/>
          </a:prstGeom>
        </p:spPr>
        <p:txBody>
          <a:bodyPr wrap="square" lIns="0" tIns="0" rIns="0" bIns="0" rtlCol="0" anchor="b" anchorCtr="0">
            <a:noAutofit/>
          </a:bodyPr>
          <a:lstStyle/>
          <a:p>
            <a:pPr marL="0" lvl="0" indent="0" algn="r" defTabSz="1217613" rtl="0" eaLnBrk="0" fontAlgn="base" hangingPunct="0">
              <a:lnSpc>
                <a:spcPts val="900"/>
              </a:lnSpc>
              <a:spcBef>
                <a:spcPct val="0"/>
              </a:spcBef>
              <a:spcAft>
                <a:spcPct val="0"/>
              </a:spcAft>
              <a:buFont typeface="Arial" panose="020B0604020202020204" pitchFamily="34" charset="0"/>
              <a:buNone/>
            </a:pPr>
            <a:fld id="{81D94985-DF65-45C2-A4D5-543D9BF6CEB9}" type="slidenum">
              <a:rPr lang="en-US" sz="800" kern="1200" smtClean="0">
                <a:solidFill>
                  <a:schemeClr val="bg1">
                    <a:lumMod val="50000"/>
                  </a:schemeClr>
                </a:solidFill>
                <a:latin typeface="Arial" panose="020B0604020202020204" pitchFamily="34" charset="0"/>
                <a:ea typeface="Open Sans" panose="020B0606030504020204" pitchFamily="34" charset="0"/>
                <a:cs typeface="Arial" panose="020B0604020202020204" pitchFamily="34" charset="0"/>
              </a:rPr>
              <a:pPr marL="0" lvl="0" indent="0" algn="r" defTabSz="1217613" rtl="0" eaLnBrk="0" fontAlgn="base" hangingPunct="0">
                <a:lnSpc>
                  <a:spcPts val="900"/>
                </a:lnSpc>
                <a:spcBef>
                  <a:spcPct val="0"/>
                </a:spcBef>
                <a:spcAft>
                  <a:spcPct val="0"/>
                </a:spcAft>
                <a:buFont typeface="Arial" panose="020B0604020202020204" pitchFamily="34" charset="0"/>
                <a:buNone/>
              </a:pPr>
              <a:t>‹#›</a:t>
            </a:fld>
            <a:endParaRPr lang="en-US" sz="800" kern="1200">
              <a:solidFill>
                <a:schemeClr val="bg1">
                  <a:lumMod val="50000"/>
                </a:schemeClr>
              </a:solidFill>
              <a:latin typeface="Arial" panose="020B0604020202020204" pitchFamily="34" charset="0"/>
              <a:ea typeface="Open Sans" panose="020B0606030504020204" pitchFamily="34" charset="0"/>
              <a:cs typeface="Arial" panose="020B0604020202020204" pitchFamily="34" charset="0"/>
            </a:endParaRPr>
          </a:p>
        </p:txBody>
      </p:sp>
      <p:sp>
        <p:nvSpPr>
          <p:cNvPr id="7" name="Copyright">
            <a:extLst>
              <a:ext uri="{FF2B5EF4-FFF2-40B4-BE49-F238E27FC236}">
                <a16:creationId xmlns:a16="http://schemas.microsoft.com/office/drawing/2014/main" id="{3786683B-33E8-4304-97F0-CD59C893692D}"/>
              </a:ext>
            </a:extLst>
          </p:cNvPr>
          <p:cNvSpPr txBox="1"/>
          <p:nvPr userDrawn="1"/>
        </p:nvSpPr>
        <p:spPr>
          <a:xfrm>
            <a:off x="469901" y="6477000"/>
            <a:ext cx="5355167" cy="138499"/>
          </a:xfrm>
          <a:prstGeom prst="rect">
            <a:avLst/>
          </a:prstGeom>
          <a:noFill/>
        </p:spPr>
        <p:txBody>
          <a:bodyPr wrap="square" lIns="0" tIns="0" rIns="0" bIns="0" rtlCol="0">
            <a:spAutoFit/>
          </a:bodyPr>
          <a:lstStyle/>
          <a:p>
            <a:pPr marL="0" indent="0">
              <a:spcBef>
                <a:spcPts val="600"/>
              </a:spcBef>
              <a:buSzPct val="100000"/>
              <a:buFont typeface="Arial"/>
              <a:buNone/>
            </a:pPr>
            <a:r>
              <a:rPr lang="en-US" sz="900" noProof="0">
                <a:solidFill>
                  <a:schemeClr val="bg1">
                    <a:lumMod val="50000"/>
                  </a:schemeClr>
                </a:solidFill>
                <a:latin typeface="Arial" panose="020B0604020202020204" pitchFamily="34" charset="0"/>
                <a:cs typeface="Arial" panose="020B0604020202020204" pitchFamily="34" charset="0"/>
              </a:rPr>
              <a:t>Copyright © 2021 Deloitte Development LLC. All rights reserved.</a:t>
            </a:r>
          </a:p>
        </p:txBody>
      </p:sp>
    </p:spTree>
    <p:extLst>
      <p:ext uri="{BB962C8B-B14F-4D97-AF65-F5344CB8AC3E}">
        <p14:creationId xmlns:p14="http://schemas.microsoft.com/office/powerpoint/2010/main" val="4277487530"/>
      </p:ext>
    </p:extLst>
  </p:cSld>
  <p:clrMapOvr>
    <a:masterClrMapping/>
  </p:clrMapOvr>
  <p:transition>
    <p:fade/>
  </p:transition>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01_Title &amp; subtitle_NIC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1F80334-7AFE-4071-9DA3-751F1BEE96B7}"/>
              </a:ext>
            </a:extLst>
          </p:cNvPr>
          <p:cNvPicPr>
            <a:picLocks noChangeAspect="1"/>
          </p:cNvPicPr>
          <p:nvPr userDrawn="1"/>
        </p:nvPicPr>
        <p:blipFill rotWithShape="1">
          <a:blip r:embed="rId2" cstate="screen">
            <a:alphaModFix amt="10000"/>
            <a:grayscl/>
            <a:extLst>
              <a:ext uri="{28A0092B-C50C-407E-A947-70E740481C1C}">
                <a14:useLocalDpi xmlns:a14="http://schemas.microsoft.com/office/drawing/2010/main"/>
              </a:ext>
            </a:extLst>
          </a:blip>
          <a:srcRect t="68791"/>
          <a:stretch/>
        </p:blipFill>
        <p:spPr>
          <a:xfrm>
            <a:off x="1524" y="4717700"/>
            <a:ext cx="12188952" cy="2140299"/>
          </a:xfrm>
          <a:prstGeom prst="rect">
            <a:avLst/>
          </a:prstGeom>
        </p:spPr>
      </p:pic>
      <p:sp>
        <p:nvSpPr>
          <p:cNvPr id="4" name="Text Placeholder 8"/>
          <p:cNvSpPr>
            <a:spLocks noGrp="1"/>
          </p:cNvSpPr>
          <p:nvPr>
            <p:ph type="body" sz="quarter" idx="13" hasCustomPrompt="1"/>
          </p:nvPr>
        </p:nvSpPr>
        <p:spPr>
          <a:xfrm>
            <a:off x="469900" y="889088"/>
            <a:ext cx="11252200" cy="184666"/>
          </a:xfrm>
          <a:prstGeom prst="rect">
            <a:avLst/>
          </a:prstGeom>
        </p:spPr>
        <p:txBody>
          <a:bodyPr lIns="0" tIns="0" rIns="0" bIns="0">
            <a:spAutoFit/>
          </a:bodyPr>
          <a:lstStyle>
            <a:lvl1pPr marL="0" indent="0">
              <a:buNone/>
              <a:defRPr sz="1200" b="0">
                <a:solidFill>
                  <a:schemeClr val="bg1">
                    <a:lumMod val="50000"/>
                  </a:schemeClr>
                </a:solidFill>
                <a:latin typeface="Open Sans" panose="020B0606030504020204" pitchFamily="34" charset="0"/>
              </a:defRPr>
            </a:lvl1pPr>
          </a:lstStyle>
          <a:p>
            <a:pPr lvl="0"/>
            <a:r>
              <a:rPr lang="en-US" noProof="0"/>
              <a:t>Click to add subtitle</a:t>
            </a:r>
          </a:p>
        </p:txBody>
      </p:sp>
      <p:sp>
        <p:nvSpPr>
          <p:cNvPr id="5" name="Title Placeholder 1"/>
          <p:cNvSpPr>
            <a:spLocks noGrp="1"/>
          </p:cNvSpPr>
          <p:nvPr>
            <p:ph type="title"/>
          </p:nvPr>
        </p:nvSpPr>
        <p:spPr>
          <a:xfrm>
            <a:off x="469900" y="402587"/>
            <a:ext cx="11252200" cy="400110"/>
          </a:xfrm>
          <a:prstGeom prst="rect">
            <a:avLst/>
          </a:prstGeom>
        </p:spPr>
        <p:txBody>
          <a:bodyPr vert="horz" lIns="0" tIns="0" rIns="0" bIns="0" rtlCol="0" anchor="t" anchorCtr="0">
            <a:spAutoFit/>
          </a:bodyPr>
          <a:lstStyle>
            <a:lvl1pPr>
              <a:defRPr sz="2600">
                <a:latin typeface="+mj-lt"/>
              </a:defRPr>
            </a:lvl1pPr>
          </a:lstStyle>
          <a:p>
            <a:r>
              <a:rPr lang="en-US" noProof="0"/>
              <a:t>Click to edit Master title style</a:t>
            </a:r>
          </a:p>
        </p:txBody>
      </p:sp>
    </p:spTree>
    <p:extLst>
      <p:ext uri="{BB962C8B-B14F-4D97-AF65-F5344CB8AC3E}">
        <p14:creationId xmlns:p14="http://schemas.microsoft.com/office/powerpoint/2010/main" val="23216271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2_Cover Slide 2">
    <p:spTree>
      <p:nvGrpSpPr>
        <p:cNvPr id="1" name=""/>
        <p:cNvGrpSpPr/>
        <p:nvPr/>
      </p:nvGrpSpPr>
      <p:grpSpPr>
        <a:xfrm>
          <a:off x="0" y="0"/>
          <a:ext cx="0" cy="0"/>
          <a:chOff x="0" y="0"/>
          <a:chExt cx="0" cy="0"/>
        </a:xfrm>
      </p:grpSpPr>
      <p:graphicFrame>
        <p:nvGraphicFramePr>
          <p:cNvPr id="5" name="Object 4" hidden="1">
            <a:extLst>
              <a:ext uri="{FF2B5EF4-FFF2-40B4-BE49-F238E27FC236}">
                <a16:creationId xmlns:a16="http://schemas.microsoft.com/office/drawing/2014/main" id="{E29A6511-1C74-430F-8121-5BB2C064F6C7}"/>
              </a:ext>
            </a:extLst>
          </p:cNvPr>
          <p:cNvGraphicFramePr>
            <a:graphicFrameLocks noChangeAspect="1"/>
          </p:cNvGraphicFramePr>
          <p:nvPr userDrawn="1">
            <p:custDataLst>
              <p:tags r:id="rId1"/>
            </p:custDataLst>
            <p:extLst>
              <p:ext uri="{D42A27DB-BD31-4B8C-83A1-F6EECF244321}">
                <p14:modId xmlns:p14="http://schemas.microsoft.com/office/powerpoint/2010/main" val="3298514333"/>
              </p:ext>
            </p:extLst>
          </p:nvPr>
        </p:nvGraphicFramePr>
        <p:xfrm>
          <a:off x="2118" y="1588"/>
          <a:ext cx="2117" cy="1588"/>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5" name="Object 4" hidden="1">
                        <a:extLst>
                          <a:ext uri="{FF2B5EF4-FFF2-40B4-BE49-F238E27FC236}">
                            <a16:creationId xmlns:a16="http://schemas.microsoft.com/office/drawing/2014/main" id="{E29A6511-1C74-430F-8121-5BB2C064F6C7}"/>
                          </a:ext>
                        </a:extLst>
                      </p:cNvPr>
                      <p:cNvPicPr/>
                      <p:nvPr/>
                    </p:nvPicPr>
                    <p:blipFill>
                      <a:blip r:embed="rId4"/>
                      <a:stretch>
                        <a:fillRect/>
                      </a:stretch>
                    </p:blipFill>
                    <p:spPr>
                      <a:xfrm>
                        <a:off x="2118" y="1588"/>
                        <a:ext cx="2117" cy="1588"/>
                      </a:xfrm>
                      <a:prstGeom prst="rect">
                        <a:avLst/>
                      </a:prstGeom>
                    </p:spPr>
                  </p:pic>
                </p:oleObj>
              </mc:Fallback>
            </mc:AlternateContent>
          </a:graphicData>
        </a:graphic>
      </p:graphicFrame>
    </p:spTree>
    <p:extLst>
      <p:ext uri="{BB962C8B-B14F-4D97-AF65-F5344CB8AC3E}">
        <p14:creationId xmlns:p14="http://schemas.microsoft.com/office/powerpoint/2010/main" val="1114789849"/>
      </p:ext>
    </p:extLst>
  </p:cSld>
  <p:clrMapOvr>
    <a:masterClrMapping/>
  </p:clrMapOvr>
  <p:extLst>
    <p:ext uri="{DCECCB84-F9BA-43D5-87BE-67443E8EF086}">
      <p15:sldGuideLst xmlns:p15="http://schemas.microsoft.com/office/powerpoint/2012/main"/>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5_Cover Slide 2">
    <p:spTree>
      <p:nvGrpSpPr>
        <p:cNvPr id="1" name=""/>
        <p:cNvGrpSpPr/>
        <p:nvPr/>
      </p:nvGrpSpPr>
      <p:grpSpPr>
        <a:xfrm>
          <a:off x="0" y="0"/>
          <a:ext cx="0" cy="0"/>
          <a:chOff x="0" y="0"/>
          <a:chExt cx="0" cy="0"/>
        </a:xfrm>
      </p:grpSpPr>
      <p:graphicFrame>
        <p:nvGraphicFramePr>
          <p:cNvPr id="7" name="Object 6" hidden="1">
            <a:extLst>
              <a:ext uri="{FF2B5EF4-FFF2-40B4-BE49-F238E27FC236}">
                <a16:creationId xmlns:a16="http://schemas.microsoft.com/office/drawing/2014/main" id="{BF1B795D-0E5D-4319-AC25-C7E43D6EB9D4}"/>
              </a:ext>
            </a:extLst>
          </p:cNvPr>
          <p:cNvGraphicFramePr>
            <a:graphicFrameLocks noChangeAspect="1"/>
          </p:cNvGraphicFramePr>
          <p:nvPr userDrawn="1">
            <p:custDataLst>
              <p:tags r:id="rId1"/>
            </p:custDataLst>
            <p:extLst>
              <p:ext uri="{D42A27DB-BD31-4B8C-83A1-F6EECF244321}">
                <p14:modId xmlns:p14="http://schemas.microsoft.com/office/powerpoint/2010/main" val="1731296089"/>
              </p:ext>
            </p:extLst>
          </p:nvPr>
        </p:nvGraphicFramePr>
        <p:xfrm>
          <a:off x="2118" y="1588"/>
          <a:ext cx="2117" cy="1588"/>
        </p:xfrm>
        <a:graphic>
          <a:graphicData uri="http://schemas.openxmlformats.org/presentationml/2006/ole">
            <mc:AlternateContent xmlns:mc="http://schemas.openxmlformats.org/markup-compatibility/2006">
              <mc:Choice xmlns:v="urn:schemas-microsoft-com:vml" Requires="v">
                <p:oleObj name="think-cell Slide" r:id="rId3" imgW="360" imgH="360" progId="TCLayout.ActiveDocument.1">
                  <p:embed/>
                </p:oleObj>
              </mc:Choice>
              <mc:Fallback>
                <p:oleObj name="think-cell Slide" r:id="rId3" imgW="360" imgH="360" progId="TCLayout.ActiveDocument.1">
                  <p:embed/>
                  <p:pic>
                    <p:nvPicPr>
                      <p:cNvPr id="7" name="Object 6" hidden="1">
                        <a:extLst>
                          <a:ext uri="{FF2B5EF4-FFF2-40B4-BE49-F238E27FC236}">
                            <a16:creationId xmlns:a16="http://schemas.microsoft.com/office/drawing/2014/main" id="{BF1B795D-0E5D-4319-AC25-C7E43D6EB9D4}"/>
                          </a:ext>
                        </a:extLst>
                      </p:cNvPr>
                      <p:cNvPicPr/>
                      <p:nvPr/>
                    </p:nvPicPr>
                    <p:blipFill>
                      <a:blip r:embed="rId4"/>
                      <a:stretch>
                        <a:fillRect/>
                      </a:stretch>
                    </p:blipFill>
                    <p:spPr>
                      <a:xfrm>
                        <a:off x="2118" y="1588"/>
                        <a:ext cx="2117" cy="1588"/>
                      </a:xfrm>
                      <a:prstGeom prst="rect">
                        <a:avLst/>
                      </a:prstGeom>
                    </p:spPr>
                  </p:pic>
                </p:oleObj>
              </mc:Fallback>
            </mc:AlternateContent>
          </a:graphicData>
        </a:graphic>
      </p:graphicFrame>
      <p:sp>
        <p:nvSpPr>
          <p:cNvPr id="3" name="Rectangle 2"/>
          <p:cNvSpPr/>
          <p:nvPr userDrawn="1"/>
        </p:nvSpPr>
        <p:spPr>
          <a:xfrm>
            <a:off x="1" y="0"/>
            <a:ext cx="12306300" cy="4508500"/>
          </a:xfrm>
          <a:prstGeom prst="rect">
            <a:avLst/>
          </a:prstGeom>
          <a:gradFill>
            <a:gsLst>
              <a:gs pos="0">
                <a:schemeClr val="bg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800"/>
          </a:p>
        </p:txBody>
      </p:sp>
      <p:pic>
        <p:nvPicPr>
          <p:cNvPr id="2" name="Picture 6" descr="A blue car on a road&#10;&#10;Description automatically generated"/>
          <p:cNvPicPr>
            <a:picLocks noChangeAspect="1" noChangeArrowheads="1"/>
          </p:cNvPicPr>
          <p:nvPr userDrawn="1"/>
        </p:nvPicPr>
        <p:blipFill>
          <a:blip r:embed="rId5">
            <a:extLst>
              <a:ext uri="{28A0092B-C50C-407E-A947-70E740481C1C}">
                <a14:useLocalDpi xmlns:a14="http://schemas.microsoft.com/office/drawing/2010/main" val="0"/>
              </a:ext>
            </a:extLst>
          </a:blip>
          <a:srcRect l="25287" b="20699"/>
          <a:stretch>
            <a:fillRect/>
          </a:stretch>
        </p:blipFill>
        <p:spPr bwMode="auto">
          <a:xfrm>
            <a:off x="1" y="0"/>
            <a:ext cx="123063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Rectangle 4">
            <a:extLst>
              <a:ext uri="{FF2B5EF4-FFF2-40B4-BE49-F238E27FC236}">
                <a16:creationId xmlns:a16="http://schemas.microsoft.com/office/drawing/2014/main" id="{B5138EEE-3FB2-480B-BC89-937A42EBFE32}"/>
              </a:ext>
            </a:extLst>
          </p:cNvPr>
          <p:cNvSpPr/>
          <p:nvPr userDrawn="1"/>
        </p:nvSpPr>
        <p:spPr>
          <a:xfrm>
            <a:off x="10983" y="1"/>
            <a:ext cx="12295316" cy="4292793"/>
          </a:xfrm>
          <a:prstGeom prst="rect">
            <a:avLst/>
          </a:prstGeom>
          <a:gradFill>
            <a:gsLst>
              <a:gs pos="0">
                <a:schemeClr val="bg1">
                  <a:alpha val="50000"/>
                </a:schemeClr>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 name="Rectangle 5">
            <a:extLst>
              <a:ext uri="{FF2B5EF4-FFF2-40B4-BE49-F238E27FC236}">
                <a16:creationId xmlns:a16="http://schemas.microsoft.com/office/drawing/2014/main" id="{85331273-1188-491F-BB0A-18EF03FE1FBF}"/>
              </a:ext>
            </a:extLst>
          </p:cNvPr>
          <p:cNvSpPr/>
          <p:nvPr userDrawn="1"/>
        </p:nvSpPr>
        <p:spPr>
          <a:xfrm rot="10800000">
            <a:off x="-1" y="4292793"/>
            <a:ext cx="12295316" cy="2569468"/>
          </a:xfrm>
          <a:prstGeom prst="rect">
            <a:avLst/>
          </a:prstGeom>
          <a:gradFill>
            <a:gsLst>
              <a:gs pos="0">
                <a:schemeClr val="bg1"/>
              </a:gs>
              <a:gs pos="85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pic>
        <p:nvPicPr>
          <p:cNvPr id="8" name="Picture 7">
            <a:extLst>
              <a:ext uri="{FF2B5EF4-FFF2-40B4-BE49-F238E27FC236}">
                <a16:creationId xmlns:a16="http://schemas.microsoft.com/office/drawing/2014/main" id="{D91DA449-BA02-431B-A263-7DFFB0CA320E}"/>
              </a:ext>
            </a:extLst>
          </p:cNvPr>
          <p:cNvPicPr>
            <a:picLocks noChangeAspect="1"/>
          </p:cNvPicPr>
          <p:nvPr userDrawn="1"/>
        </p:nvPicPr>
        <p:blipFill rotWithShape="1">
          <a:blip r:embed="rId6" cstate="email">
            <a:extLst>
              <a:ext uri="{28A0092B-C50C-407E-A947-70E740481C1C}">
                <a14:useLocalDpi xmlns:a14="http://schemas.microsoft.com/office/drawing/2010/main"/>
              </a:ext>
            </a:extLst>
          </a:blip>
          <a:srcRect/>
          <a:stretch/>
        </p:blipFill>
        <p:spPr>
          <a:xfrm>
            <a:off x="470152" y="6238417"/>
            <a:ext cx="3618293" cy="452805"/>
          </a:xfrm>
          <a:prstGeom prst="rect">
            <a:avLst/>
          </a:prstGeom>
        </p:spPr>
      </p:pic>
    </p:spTree>
    <p:extLst>
      <p:ext uri="{BB962C8B-B14F-4D97-AF65-F5344CB8AC3E}">
        <p14:creationId xmlns:p14="http://schemas.microsoft.com/office/powerpoint/2010/main" val="1458783832"/>
      </p:ext>
    </p:extLst>
  </p:cSld>
  <p:clrMapOvr>
    <a:masterClrMapping/>
  </p:clrMapOvr>
  <p:transition spd="slow"/>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Agenda Slide">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407400" y="6326097"/>
            <a:ext cx="3225800" cy="365125"/>
          </a:xfrm>
          <a:prstGeom prst="rect">
            <a:avLst/>
          </a:prstGeom>
        </p:spPr>
        <p:txBody>
          <a:bodyPr vert="horz" lIns="91440" tIns="45720" rIns="0" bIns="45720" rtlCol="0" anchor="b"/>
          <a:lstStyle>
            <a:lvl1pPr algn="r">
              <a:defRPr sz="1200">
                <a:solidFill>
                  <a:schemeClr val="tx1">
                    <a:tint val="75000"/>
                  </a:schemeClr>
                </a:solidFill>
              </a:defRPr>
            </a:lvl1pPr>
          </a:lstStyle>
          <a:p>
            <a:fld id="{182EE9C4-6E4C-4D33-900D-030A19802231}" type="slidenum">
              <a:rPr lang="en-US" smtClean="0">
                <a:solidFill>
                  <a:srgbClr val="000000">
                    <a:tint val="75000"/>
                  </a:srgbClr>
                </a:solidFill>
              </a:rPr>
              <a:pPr/>
              <a:t>‹#›</a:t>
            </a:fld>
            <a:endParaRPr lang="en-US">
              <a:solidFill>
                <a:srgbClr val="000000">
                  <a:tint val="75000"/>
                </a:srgbClr>
              </a:solidFill>
            </a:endParaRPr>
          </a:p>
        </p:txBody>
      </p:sp>
      <p:sp>
        <p:nvSpPr>
          <p:cNvPr id="4" name="Title 6">
            <a:extLst>
              <a:ext uri="{FF2B5EF4-FFF2-40B4-BE49-F238E27FC236}">
                <a16:creationId xmlns:a16="http://schemas.microsoft.com/office/drawing/2014/main" id="{CEAA99B4-1EB6-468B-B3B7-72EB9F61C1E5}"/>
              </a:ext>
            </a:extLst>
          </p:cNvPr>
          <p:cNvSpPr>
            <a:spLocks noGrp="1"/>
          </p:cNvSpPr>
          <p:nvPr>
            <p:ph type="title" hasCustomPrompt="1"/>
          </p:nvPr>
        </p:nvSpPr>
        <p:spPr>
          <a:xfrm>
            <a:off x="2186352" y="326188"/>
            <a:ext cx="7819297" cy="471489"/>
          </a:xfrm>
          <a:prstGeom prst="rect">
            <a:avLst/>
          </a:prstGeom>
          <a:solidFill>
            <a:schemeClr val="bg1"/>
          </a:solidFill>
        </p:spPr>
        <p:txBody>
          <a:bodyPr/>
          <a:lstStyle>
            <a:lvl1pPr algn="ctr">
              <a:defRPr b="1">
                <a:solidFill>
                  <a:schemeClr val="tx1"/>
                </a:solidFill>
              </a:defRPr>
            </a:lvl1pPr>
          </a:lstStyle>
          <a:p>
            <a:r>
              <a:rPr lang="en-US"/>
              <a:t>Click To Edit Master Title Style</a:t>
            </a:r>
          </a:p>
        </p:txBody>
      </p:sp>
      <p:pic>
        <p:nvPicPr>
          <p:cNvPr id="5" name="Picture 4" descr="A black and white sign&#10;&#10;Description automatically generated with low confidence">
            <a:extLst>
              <a:ext uri="{FF2B5EF4-FFF2-40B4-BE49-F238E27FC236}">
                <a16:creationId xmlns:a16="http://schemas.microsoft.com/office/drawing/2014/main" id="{05E11D00-B7B9-435B-9633-B6E987CCA39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159471" y="6402207"/>
            <a:ext cx="953875" cy="212903"/>
          </a:xfrm>
          <a:prstGeom prst="rect">
            <a:avLst/>
          </a:prstGeom>
        </p:spPr>
      </p:pic>
    </p:spTree>
    <p:extLst>
      <p:ext uri="{BB962C8B-B14F-4D97-AF65-F5344CB8AC3E}">
        <p14:creationId xmlns:p14="http://schemas.microsoft.com/office/powerpoint/2010/main" val="1127313806"/>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510BEB81-E189-4ED5-8921-75D00C7C3C22}"/>
              </a:ext>
            </a:extLst>
          </p:cNvPr>
          <p:cNvGraphicFramePr>
            <a:graphicFrameLocks noChangeAspect="1"/>
          </p:cNvGraphicFramePr>
          <p:nvPr userDrawn="1">
            <p:custDataLst>
              <p:tags r:id="rId1"/>
            </p:custDataLst>
            <p:extLst>
              <p:ext uri="{D42A27DB-BD31-4B8C-83A1-F6EECF244321}">
                <p14:modId xmlns:p14="http://schemas.microsoft.com/office/powerpoint/2010/main" val="2316097157"/>
              </p:ext>
            </p:extLst>
          </p:nvPr>
        </p:nvGraphicFramePr>
        <p:xfrm>
          <a:off x="2118" y="1588"/>
          <a:ext cx="2117" cy="1588"/>
        </p:xfrm>
        <a:graphic>
          <a:graphicData uri="http://schemas.openxmlformats.org/presentationml/2006/ole">
            <mc:AlternateContent xmlns:mc="http://schemas.openxmlformats.org/markup-compatibility/2006">
              <mc:Choice xmlns:v="urn:schemas-microsoft-com:vml" Requires="v">
                <p:oleObj name="think-cell Slide" r:id="rId3" imgW="532" imgH="530" progId="TCLayout.ActiveDocument.1">
                  <p:embed/>
                </p:oleObj>
              </mc:Choice>
              <mc:Fallback>
                <p:oleObj name="think-cell Slide" r:id="rId3" imgW="532" imgH="530" progId="TCLayout.ActiveDocument.1">
                  <p:embed/>
                  <p:pic>
                    <p:nvPicPr>
                      <p:cNvPr id="4" name="Object 3" hidden="1">
                        <a:extLst>
                          <a:ext uri="{FF2B5EF4-FFF2-40B4-BE49-F238E27FC236}">
                            <a16:creationId xmlns:a16="http://schemas.microsoft.com/office/drawing/2014/main" id="{510BEB81-E189-4ED5-8921-75D00C7C3C22}"/>
                          </a:ext>
                        </a:extLst>
                      </p:cNvPr>
                      <p:cNvPicPr/>
                      <p:nvPr/>
                    </p:nvPicPr>
                    <p:blipFill>
                      <a:blip r:embed="rId4"/>
                      <a:stretch>
                        <a:fillRect/>
                      </a:stretch>
                    </p:blipFill>
                    <p:spPr>
                      <a:xfrm>
                        <a:off x="2118" y="1588"/>
                        <a:ext cx="2117" cy="1588"/>
                      </a:xfrm>
                      <a:prstGeom prst="rect">
                        <a:avLst/>
                      </a:prstGeom>
                    </p:spPr>
                  </p:pic>
                </p:oleObj>
              </mc:Fallback>
            </mc:AlternateContent>
          </a:graphicData>
        </a:graphic>
      </p:graphicFrame>
      <p:pic>
        <p:nvPicPr>
          <p:cNvPr id="3" name="Picture 2" descr="A picture containing sky, outdoor, car&#10;&#10;Description automatically generated">
            <a:extLst>
              <a:ext uri="{FF2B5EF4-FFF2-40B4-BE49-F238E27FC236}">
                <a16:creationId xmlns:a16="http://schemas.microsoft.com/office/drawing/2014/main" id="{F9CFD358-05A1-4557-A843-906291D885A8}"/>
              </a:ext>
            </a:extLst>
          </p:cNvPr>
          <p:cNvPicPr>
            <a:picLocks noChangeAspect="1"/>
          </p:cNvPicPr>
          <p:nvPr userDrawn="1"/>
        </p:nvPicPr>
        <p:blipFill>
          <a:blip r:embed="rId5">
            <a:alphaModFix amt="15000"/>
            <a:extLst>
              <a:ext uri="{28A0092B-C50C-407E-A947-70E740481C1C}">
                <a14:useLocalDpi xmlns:a14="http://schemas.microsoft.com/office/drawing/2010/main" val="0"/>
              </a:ext>
            </a:extLst>
          </a:blip>
          <a:stretch>
            <a:fillRect/>
          </a:stretch>
        </p:blipFill>
        <p:spPr>
          <a:xfrm>
            <a:off x="-4391165" y="797679"/>
            <a:ext cx="16583165" cy="6996023"/>
          </a:xfrm>
          <a:prstGeom prst="rect">
            <a:avLst/>
          </a:prstGeom>
        </p:spPr>
      </p:pic>
      <p:sp>
        <p:nvSpPr>
          <p:cNvPr id="5" name="Title 6">
            <a:extLst>
              <a:ext uri="{FF2B5EF4-FFF2-40B4-BE49-F238E27FC236}">
                <a16:creationId xmlns:a16="http://schemas.microsoft.com/office/drawing/2014/main" id="{59393120-45CB-437F-AA37-B88C625B9B6F}"/>
              </a:ext>
            </a:extLst>
          </p:cNvPr>
          <p:cNvSpPr>
            <a:spLocks noGrp="1"/>
          </p:cNvSpPr>
          <p:nvPr>
            <p:ph type="title" hasCustomPrompt="1"/>
          </p:nvPr>
        </p:nvSpPr>
        <p:spPr>
          <a:xfrm>
            <a:off x="2186353" y="326190"/>
            <a:ext cx="7819297" cy="471489"/>
          </a:xfrm>
          <a:prstGeom prst="rect">
            <a:avLst/>
          </a:prstGeom>
          <a:solidFill>
            <a:schemeClr val="bg1"/>
          </a:solidFill>
        </p:spPr>
        <p:txBody>
          <a:bodyPr/>
          <a:lstStyle>
            <a:lvl1pPr algn="ctr">
              <a:defRPr b="1">
                <a:solidFill>
                  <a:schemeClr val="tx1"/>
                </a:solidFill>
              </a:defRPr>
            </a:lvl1pPr>
          </a:lstStyle>
          <a:p>
            <a:r>
              <a:rPr lang="en-US"/>
              <a:t>Click To Edit Master Title Style</a:t>
            </a:r>
          </a:p>
        </p:txBody>
      </p:sp>
      <p:sp>
        <p:nvSpPr>
          <p:cNvPr id="6" name="Rectangle 5">
            <a:extLst>
              <a:ext uri="{FF2B5EF4-FFF2-40B4-BE49-F238E27FC236}">
                <a16:creationId xmlns:a16="http://schemas.microsoft.com/office/drawing/2014/main" id="{89AB4BD1-A097-4902-ACFC-6994448BE9B3}"/>
              </a:ext>
            </a:extLst>
          </p:cNvPr>
          <p:cNvSpPr/>
          <p:nvPr userDrawn="1"/>
        </p:nvSpPr>
        <p:spPr>
          <a:xfrm>
            <a:off x="0" y="797678"/>
            <a:ext cx="12192000" cy="2631322"/>
          </a:xfrm>
          <a:prstGeom prst="rect">
            <a:avLst/>
          </a:prstGeom>
          <a:gradFill>
            <a:gsLst>
              <a:gs pos="0">
                <a:schemeClr val="bg1"/>
              </a:gs>
              <a:gs pos="100000">
                <a:schemeClr val="bg1">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pic>
        <p:nvPicPr>
          <p:cNvPr id="7" name="Picture 6" descr="A black and white sign&#10;&#10;Description automatically generated with low confidence">
            <a:extLst>
              <a:ext uri="{FF2B5EF4-FFF2-40B4-BE49-F238E27FC236}">
                <a16:creationId xmlns:a16="http://schemas.microsoft.com/office/drawing/2014/main" id="{0B6D7FFC-7A61-4F62-BA68-68B8F200D5C6}"/>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10218656" y="6478319"/>
            <a:ext cx="953875" cy="212903"/>
          </a:xfrm>
          <a:prstGeom prst="rect">
            <a:avLst/>
          </a:prstGeom>
        </p:spPr>
      </p:pic>
    </p:spTree>
    <p:extLst>
      <p:ext uri="{BB962C8B-B14F-4D97-AF65-F5344CB8AC3E}">
        <p14:creationId xmlns:p14="http://schemas.microsoft.com/office/powerpoint/2010/main" val="4052451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59D0E-F559-4EE5-ADDA-906DE25B904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0909740-04E9-4FCA-959B-72302475CF8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60B9CD8-6484-4881-A731-46764632679B}"/>
              </a:ext>
            </a:extLst>
          </p:cNvPr>
          <p:cNvSpPr>
            <a:spLocks noGrp="1"/>
          </p:cNvSpPr>
          <p:nvPr>
            <p:ph type="dt" sz="half" idx="10"/>
          </p:nvPr>
        </p:nvSpPr>
        <p:spPr/>
        <p:txBody>
          <a:bodyPr/>
          <a:lstStyle/>
          <a:p>
            <a:fld id="{B8406DE1-111A-4855-B3F8-AD6A4519C2B6}" type="datetimeFigureOut">
              <a:rPr lang="en-US" smtClean="0"/>
              <a:t>9/14/2023</a:t>
            </a:fld>
            <a:endParaRPr lang="en-US"/>
          </a:p>
        </p:txBody>
      </p:sp>
      <p:sp>
        <p:nvSpPr>
          <p:cNvPr id="5" name="Footer Placeholder 4">
            <a:extLst>
              <a:ext uri="{FF2B5EF4-FFF2-40B4-BE49-F238E27FC236}">
                <a16:creationId xmlns:a16="http://schemas.microsoft.com/office/drawing/2014/main" id="{39687684-44D4-4A40-8F6A-83144C4B16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D895300-22B1-4017-AC0A-4548C48574F7}"/>
              </a:ext>
            </a:extLst>
          </p:cNvPr>
          <p:cNvSpPr>
            <a:spLocks noGrp="1"/>
          </p:cNvSpPr>
          <p:nvPr>
            <p:ph type="sldNum" sz="quarter" idx="12"/>
          </p:nvPr>
        </p:nvSpPr>
        <p:spPr/>
        <p:txBody>
          <a:bodyPr/>
          <a:lstStyle/>
          <a:p>
            <a:fld id="{4B07D449-CD70-4F0A-A71A-905AE80CF341}" type="slidenum">
              <a:rPr lang="en-US" smtClean="0"/>
              <a:t>‹#›</a:t>
            </a:fld>
            <a:endParaRPr lang="en-US"/>
          </a:p>
        </p:txBody>
      </p:sp>
    </p:spTree>
    <p:extLst>
      <p:ext uri="{BB962C8B-B14F-4D97-AF65-F5344CB8AC3E}">
        <p14:creationId xmlns:p14="http://schemas.microsoft.com/office/powerpoint/2010/main" val="4992034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1B78E0-BCD9-4542-A6D5-5A7AAAB5A6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BD2E6E-550C-412F-8C02-57EBD10C81A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99A001-C05D-45B3-BE55-23F300986F8F}"/>
              </a:ext>
            </a:extLst>
          </p:cNvPr>
          <p:cNvSpPr>
            <a:spLocks noGrp="1"/>
          </p:cNvSpPr>
          <p:nvPr>
            <p:ph type="dt" sz="half" idx="10"/>
          </p:nvPr>
        </p:nvSpPr>
        <p:spPr/>
        <p:txBody>
          <a:bodyPr/>
          <a:lstStyle/>
          <a:p>
            <a:fld id="{B8406DE1-111A-4855-B3F8-AD6A4519C2B6}" type="datetimeFigureOut">
              <a:rPr lang="en-US" smtClean="0"/>
              <a:t>9/14/2023</a:t>
            </a:fld>
            <a:endParaRPr lang="en-US"/>
          </a:p>
        </p:txBody>
      </p:sp>
      <p:sp>
        <p:nvSpPr>
          <p:cNvPr id="5" name="Footer Placeholder 4">
            <a:extLst>
              <a:ext uri="{FF2B5EF4-FFF2-40B4-BE49-F238E27FC236}">
                <a16:creationId xmlns:a16="http://schemas.microsoft.com/office/drawing/2014/main" id="{1CCE5929-846C-45BE-A927-98487CEBA2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8B0D2C-B365-4E29-9C14-C40C3E4A6C8A}"/>
              </a:ext>
            </a:extLst>
          </p:cNvPr>
          <p:cNvSpPr>
            <a:spLocks noGrp="1"/>
          </p:cNvSpPr>
          <p:nvPr>
            <p:ph type="sldNum" sz="quarter" idx="12"/>
          </p:nvPr>
        </p:nvSpPr>
        <p:spPr/>
        <p:txBody>
          <a:bodyPr/>
          <a:lstStyle/>
          <a:p>
            <a:fld id="{4B07D449-CD70-4F0A-A71A-905AE80CF341}" type="slidenum">
              <a:rPr lang="en-US" smtClean="0"/>
              <a:t>‹#›</a:t>
            </a:fld>
            <a:endParaRPr lang="en-US"/>
          </a:p>
        </p:txBody>
      </p:sp>
    </p:spTree>
    <p:extLst>
      <p:ext uri="{BB962C8B-B14F-4D97-AF65-F5344CB8AC3E}">
        <p14:creationId xmlns:p14="http://schemas.microsoft.com/office/powerpoint/2010/main" val="32248938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995E7-D606-426E-B6E7-D2590DEB181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871568-D3D9-49D8-8AD5-6C1CA42FA89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4C20064-66D9-43D7-8A88-A0307B2FABD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C2BBCCC-F55E-4AD2-AC85-83B8C142FA41}"/>
              </a:ext>
            </a:extLst>
          </p:cNvPr>
          <p:cNvSpPr>
            <a:spLocks noGrp="1"/>
          </p:cNvSpPr>
          <p:nvPr>
            <p:ph type="dt" sz="half" idx="10"/>
          </p:nvPr>
        </p:nvSpPr>
        <p:spPr/>
        <p:txBody>
          <a:bodyPr/>
          <a:lstStyle/>
          <a:p>
            <a:fld id="{B8406DE1-111A-4855-B3F8-AD6A4519C2B6}" type="datetimeFigureOut">
              <a:rPr lang="en-US" smtClean="0"/>
              <a:t>9/14/2023</a:t>
            </a:fld>
            <a:endParaRPr lang="en-US"/>
          </a:p>
        </p:txBody>
      </p:sp>
      <p:sp>
        <p:nvSpPr>
          <p:cNvPr id="6" name="Footer Placeholder 5">
            <a:extLst>
              <a:ext uri="{FF2B5EF4-FFF2-40B4-BE49-F238E27FC236}">
                <a16:creationId xmlns:a16="http://schemas.microsoft.com/office/drawing/2014/main" id="{AC19E31D-E5A1-45C5-911A-EDA50D5E6B7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9705B62-5432-48DF-8035-2A417A9845F2}"/>
              </a:ext>
            </a:extLst>
          </p:cNvPr>
          <p:cNvSpPr>
            <a:spLocks noGrp="1"/>
          </p:cNvSpPr>
          <p:nvPr>
            <p:ph type="sldNum" sz="quarter" idx="12"/>
          </p:nvPr>
        </p:nvSpPr>
        <p:spPr/>
        <p:txBody>
          <a:bodyPr/>
          <a:lstStyle/>
          <a:p>
            <a:fld id="{4B07D449-CD70-4F0A-A71A-905AE80CF341}" type="slidenum">
              <a:rPr lang="en-US" smtClean="0"/>
              <a:t>‹#›</a:t>
            </a:fld>
            <a:endParaRPr lang="en-US"/>
          </a:p>
        </p:txBody>
      </p:sp>
    </p:spTree>
    <p:extLst>
      <p:ext uri="{BB962C8B-B14F-4D97-AF65-F5344CB8AC3E}">
        <p14:creationId xmlns:p14="http://schemas.microsoft.com/office/powerpoint/2010/main" val="19768424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62B7F-FA11-41A0-A7F1-0AD3533280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8B0C986-1AEF-46FE-BC81-04F69CBF73F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A670FF0-F368-4241-B9A7-9128A13DF2A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AA889D4-1EE2-4977-936A-EADD48EA37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B4D4B09-3B73-449F-8649-401ECC8E515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E589133-D87E-442A-A065-B76A75319AA4}"/>
              </a:ext>
            </a:extLst>
          </p:cNvPr>
          <p:cNvSpPr>
            <a:spLocks noGrp="1"/>
          </p:cNvSpPr>
          <p:nvPr>
            <p:ph type="dt" sz="half" idx="10"/>
          </p:nvPr>
        </p:nvSpPr>
        <p:spPr/>
        <p:txBody>
          <a:bodyPr/>
          <a:lstStyle/>
          <a:p>
            <a:fld id="{B8406DE1-111A-4855-B3F8-AD6A4519C2B6}" type="datetimeFigureOut">
              <a:rPr lang="en-US" smtClean="0"/>
              <a:t>9/14/2023</a:t>
            </a:fld>
            <a:endParaRPr lang="en-US"/>
          </a:p>
        </p:txBody>
      </p:sp>
      <p:sp>
        <p:nvSpPr>
          <p:cNvPr id="8" name="Footer Placeholder 7">
            <a:extLst>
              <a:ext uri="{FF2B5EF4-FFF2-40B4-BE49-F238E27FC236}">
                <a16:creationId xmlns:a16="http://schemas.microsoft.com/office/drawing/2014/main" id="{E390A8CA-1086-4680-95B7-9616C442616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AF66D15-21D8-4344-8D99-FB9E75499F19}"/>
              </a:ext>
            </a:extLst>
          </p:cNvPr>
          <p:cNvSpPr>
            <a:spLocks noGrp="1"/>
          </p:cNvSpPr>
          <p:nvPr>
            <p:ph type="sldNum" sz="quarter" idx="12"/>
          </p:nvPr>
        </p:nvSpPr>
        <p:spPr/>
        <p:txBody>
          <a:bodyPr/>
          <a:lstStyle/>
          <a:p>
            <a:fld id="{4B07D449-CD70-4F0A-A71A-905AE80CF341}" type="slidenum">
              <a:rPr lang="en-US" smtClean="0"/>
              <a:t>‹#›</a:t>
            </a:fld>
            <a:endParaRPr lang="en-US"/>
          </a:p>
        </p:txBody>
      </p:sp>
    </p:spTree>
    <p:extLst>
      <p:ext uri="{BB962C8B-B14F-4D97-AF65-F5344CB8AC3E}">
        <p14:creationId xmlns:p14="http://schemas.microsoft.com/office/powerpoint/2010/main" val="40156307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E9D3E-137D-49B5-9EA6-921AF98B228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9F011A7-C985-4F21-AC71-800031F38DEB}"/>
              </a:ext>
            </a:extLst>
          </p:cNvPr>
          <p:cNvSpPr>
            <a:spLocks noGrp="1"/>
          </p:cNvSpPr>
          <p:nvPr>
            <p:ph type="dt" sz="half" idx="10"/>
          </p:nvPr>
        </p:nvSpPr>
        <p:spPr/>
        <p:txBody>
          <a:bodyPr/>
          <a:lstStyle/>
          <a:p>
            <a:fld id="{B8406DE1-111A-4855-B3F8-AD6A4519C2B6}" type="datetimeFigureOut">
              <a:rPr lang="en-US" smtClean="0"/>
              <a:t>9/14/2023</a:t>
            </a:fld>
            <a:endParaRPr lang="en-US"/>
          </a:p>
        </p:txBody>
      </p:sp>
      <p:sp>
        <p:nvSpPr>
          <p:cNvPr id="4" name="Footer Placeholder 3">
            <a:extLst>
              <a:ext uri="{FF2B5EF4-FFF2-40B4-BE49-F238E27FC236}">
                <a16:creationId xmlns:a16="http://schemas.microsoft.com/office/drawing/2014/main" id="{A8F515A4-FBB3-4ED0-836C-45B5289D0C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386DFFD-CEBD-4E87-A55F-17B079DC8F09}"/>
              </a:ext>
            </a:extLst>
          </p:cNvPr>
          <p:cNvSpPr>
            <a:spLocks noGrp="1"/>
          </p:cNvSpPr>
          <p:nvPr>
            <p:ph type="sldNum" sz="quarter" idx="12"/>
          </p:nvPr>
        </p:nvSpPr>
        <p:spPr/>
        <p:txBody>
          <a:bodyPr/>
          <a:lstStyle/>
          <a:p>
            <a:fld id="{4B07D449-CD70-4F0A-A71A-905AE80CF341}" type="slidenum">
              <a:rPr lang="en-US" smtClean="0"/>
              <a:t>‹#›</a:t>
            </a:fld>
            <a:endParaRPr lang="en-US"/>
          </a:p>
        </p:txBody>
      </p:sp>
    </p:spTree>
    <p:extLst>
      <p:ext uri="{BB962C8B-B14F-4D97-AF65-F5344CB8AC3E}">
        <p14:creationId xmlns:p14="http://schemas.microsoft.com/office/powerpoint/2010/main" val="1169778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AB88A6-FFB4-404F-BC3E-1B34C2E67ADD}"/>
              </a:ext>
            </a:extLst>
          </p:cNvPr>
          <p:cNvSpPr>
            <a:spLocks noGrp="1"/>
          </p:cNvSpPr>
          <p:nvPr>
            <p:ph type="dt" sz="half" idx="10"/>
          </p:nvPr>
        </p:nvSpPr>
        <p:spPr/>
        <p:txBody>
          <a:bodyPr/>
          <a:lstStyle/>
          <a:p>
            <a:fld id="{B8406DE1-111A-4855-B3F8-AD6A4519C2B6}" type="datetimeFigureOut">
              <a:rPr lang="en-US" smtClean="0"/>
              <a:t>9/14/2023</a:t>
            </a:fld>
            <a:endParaRPr lang="en-US"/>
          </a:p>
        </p:txBody>
      </p:sp>
      <p:sp>
        <p:nvSpPr>
          <p:cNvPr id="3" name="Footer Placeholder 2">
            <a:extLst>
              <a:ext uri="{FF2B5EF4-FFF2-40B4-BE49-F238E27FC236}">
                <a16:creationId xmlns:a16="http://schemas.microsoft.com/office/drawing/2014/main" id="{86003366-1466-4666-A51B-7BA59BFF8E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CC926B2-51F7-42E7-A41F-17AD19216D4E}"/>
              </a:ext>
            </a:extLst>
          </p:cNvPr>
          <p:cNvSpPr>
            <a:spLocks noGrp="1"/>
          </p:cNvSpPr>
          <p:nvPr>
            <p:ph type="sldNum" sz="quarter" idx="12"/>
          </p:nvPr>
        </p:nvSpPr>
        <p:spPr/>
        <p:txBody>
          <a:bodyPr/>
          <a:lstStyle/>
          <a:p>
            <a:fld id="{4B07D449-CD70-4F0A-A71A-905AE80CF341}" type="slidenum">
              <a:rPr lang="en-US" smtClean="0"/>
              <a:t>‹#›</a:t>
            </a:fld>
            <a:endParaRPr lang="en-US"/>
          </a:p>
        </p:txBody>
      </p:sp>
    </p:spTree>
    <p:extLst>
      <p:ext uri="{BB962C8B-B14F-4D97-AF65-F5344CB8AC3E}">
        <p14:creationId xmlns:p14="http://schemas.microsoft.com/office/powerpoint/2010/main" val="3158154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A6ADAB-4B8D-4356-AE4D-9CB38992495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EFFE1E0-44FE-47E3-8D64-458D57B0496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BE67FEA-1F4B-4698-89EE-7A5C4A0AE9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E165CBD-4786-497A-8EDA-95A1E4478E6D}"/>
              </a:ext>
            </a:extLst>
          </p:cNvPr>
          <p:cNvSpPr>
            <a:spLocks noGrp="1"/>
          </p:cNvSpPr>
          <p:nvPr>
            <p:ph type="dt" sz="half" idx="10"/>
          </p:nvPr>
        </p:nvSpPr>
        <p:spPr/>
        <p:txBody>
          <a:bodyPr/>
          <a:lstStyle/>
          <a:p>
            <a:fld id="{B8406DE1-111A-4855-B3F8-AD6A4519C2B6}" type="datetimeFigureOut">
              <a:rPr lang="en-US" smtClean="0"/>
              <a:t>9/14/2023</a:t>
            </a:fld>
            <a:endParaRPr lang="en-US"/>
          </a:p>
        </p:txBody>
      </p:sp>
      <p:sp>
        <p:nvSpPr>
          <p:cNvPr id="6" name="Footer Placeholder 5">
            <a:extLst>
              <a:ext uri="{FF2B5EF4-FFF2-40B4-BE49-F238E27FC236}">
                <a16:creationId xmlns:a16="http://schemas.microsoft.com/office/drawing/2014/main" id="{B47D5AC6-0200-4008-A80D-CC184E27A0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0501C26-E133-4927-9F20-8AF0813FFBE3}"/>
              </a:ext>
            </a:extLst>
          </p:cNvPr>
          <p:cNvSpPr>
            <a:spLocks noGrp="1"/>
          </p:cNvSpPr>
          <p:nvPr>
            <p:ph type="sldNum" sz="quarter" idx="12"/>
          </p:nvPr>
        </p:nvSpPr>
        <p:spPr/>
        <p:txBody>
          <a:bodyPr/>
          <a:lstStyle/>
          <a:p>
            <a:fld id="{4B07D449-CD70-4F0A-A71A-905AE80CF341}" type="slidenum">
              <a:rPr lang="en-US" smtClean="0"/>
              <a:t>‹#›</a:t>
            </a:fld>
            <a:endParaRPr lang="en-US"/>
          </a:p>
        </p:txBody>
      </p:sp>
    </p:spTree>
    <p:extLst>
      <p:ext uri="{BB962C8B-B14F-4D97-AF65-F5344CB8AC3E}">
        <p14:creationId xmlns:p14="http://schemas.microsoft.com/office/powerpoint/2010/main" val="24812578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4D94AB-A54E-4011-9637-080C34B1BC5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0691B50-27F4-4A46-A597-D17DBBA504B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133A51-7B50-4BE6-B152-21FF146503D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B4B2DC-C0CF-4FC0-A465-39D3A703A82A}"/>
              </a:ext>
            </a:extLst>
          </p:cNvPr>
          <p:cNvSpPr>
            <a:spLocks noGrp="1"/>
          </p:cNvSpPr>
          <p:nvPr>
            <p:ph type="dt" sz="half" idx="10"/>
          </p:nvPr>
        </p:nvSpPr>
        <p:spPr/>
        <p:txBody>
          <a:bodyPr/>
          <a:lstStyle/>
          <a:p>
            <a:fld id="{B8406DE1-111A-4855-B3F8-AD6A4519C2B6}" type="datetimeFigureOut">
              <a:rPr lang="en-US" smtClean="0"/>
              <a:t>9/14/2023</a:t>
            </a:fld>
            <a:endParaRPr lang="en-US"/>
          </a:p>
        </p:txBody>
      </p:sp>
      <p:sp>
        <p:nvSpPr>
          <p:cNvPr id="6" name="Footer Placeholder 5">
            <a:extLst>
              <a:ext uri="{FF2B5EF4-FFF2-40B4-BE49-F238E27FC236}">
                <a16:creationId xmlns:a16="http://schemas.microsoft.com/office/drawing/2014/main" id="{2E4DBE05-28B7-44CD-BC44-91E852E1D0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502D0-7E6C-4504-A5C8-38633AD5E0B5}"/>
              </a:ext>
            </a:extLst>
          </p:cNvPr>
          <p:cNvSpPr>
            <a:spLocks noGrp="1"/>
          </p:cNvSpPr>
          <p:nvPr>
            <p:ph type="sldNum" sz="quarter" idx="12"/>
          </p:nvPr>
        </p:nvSpPr>
        <p:spPr/>
        <p:txBody>
          <a:bodyPr/>
          <a:lstStyle/>
          <a:p>
            <a:fld id="{4B07D449-CD70-4F0A-A71A-905AE80CF341}" type="slidenum">
              <a:rPr lang="en-US" smtClean="0"/>
              <a:t>‹#›</a:t>
            </a:fld>
            <a:endParaRPr lang="en-US"/>
          </a:p>
        </p:txBody>
      </p:sp>
    </p:spTree>
    <p:extLst>
      <p:ext uri="{BB962C8B-B14F-4D97-AF65-F5344CB8AC3E}">
        <p14:creationId xmlns:p14="http://schemas.microsoft.com/office/powerpoint/2010/main" val="8869921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slideLayout" Target="../slideLayouts/slideLayout17.xml"/><Relationship Id="rId7" Type="http://schemas.openxmlformats.org/officeDocument/2006/relationships/oleObject" Target="../embeddings/oleObject1.bin"/><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tags" Target="../tags/tag1.xml"/><Relationship Id="rId5" Type="http://schemas.openxmlformats.org/officeDocument/2006/relationships/theme" Target="../theme/theme2.xml"/><Relationship Id="rId4" Type="http://schemas.openxmlformats.org/officeDocument/2006/relationships/slideLayout" Target="../slideLayouts/slideLayout18.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63A7A3C-7BE9-4EE6-B616-72DEF503AF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73EB520-446D-42B9-8F60-56C01AFDE5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25D1B7-3E9C-45BF-8801-7D3D6E54D74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8406DE1-111A-4855-B3F8-AD6A4519C2B6}" type="datetimeFigureOut">
              <a:rPr lang="en-US" smtClean="0"/>
              <a:t>9/14/2023</a:t>
            </a:fld>
            <a:endParaRPr lang="en-US"/>
          </a:p>
        </p:txBody>
      </p:sp>
      <p:sp>
        <p:nvSpPr>
          <p:cNvPr id="5" name="Footer Placeholder 4">
            <a:extLst>
              <a:ext uri="{FF2B5EF4-FFF2-40B4-BE49-F238E27FC236}">
                <a16:creationId xmlns:a16="http://schemas.microsoft.com/office/drawing/2014/main" id="{7A8DC620-573C-46B0-A612-2581246FFB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7F38C71-E88F-4C90-BD37-842994C6957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07D449-CD70-4F0A-A71A-905AE80CF341}" type="slidenum">
              <a:rPr lang="en-US" smtClean="0"/>
              <a:t>‹#›</a:t>
            </a:fld>
            <a:endParaRPr lang="en-US"/>
          </a:p>
        </p:txBody>
      </p:sp>
    </p:spTree>
    <p:extLst>
      <p:ext uri="{BB962C8B-B14F-4D97-AF65-F5344CB8AC3E}">
        <p14:creationId xmlns:p14="http://schemas.microsoft.com/office/powerpoint/2010/main" val="4357684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6" name="Object 5" hidden="1">
            <a:extLst>
              <a:ext uri="{FF2B5EF4-FFF2-40B4-BE49-F238E27FC236}">
                <a16:creationId xmlns:a16="http://schemas.microsoft.com/office/drawing/2014/main" id="{411FDFCB-0874-4545-8F55-E29E06693DA1}"/>
              </a:ext>
            </a:extLst>
          </p:cNvPr>
          <p:cNvGraphicFramePr>
            <a:graphicFrameLocks noChangeAspect="1"/>
          </p:cNvGraphicFramePr>
          <p:nvPr userDrawn="1">
            <p:custDataLst>
              <p:tags r:id="rId6"/>
            </p:custDataLst>
            <p:extLst>
              <p:ext uri="{D42A27DB-BD31-4B8C-83A1-F6EECF244321}">
                <p14:modId xmlns:p14="http://schemas.microsoft.com/office/powerpoint/2010/main" val="3160065170"/>
              </p:ext>
            </p:extLst>
          </p:nvPr>
        </p:nvGraphicFramePr>
        <p:xfrm>
          <a:off x="2118" y="1588"/>
          <a:ext cx="2117" cy="1588"/>
        </p:xfrm>
        <a:graphic>
          <a:graphicData uri="http://schemas.openxmlformats.org/presentationml/2006/ole">
            <mc:AlternateContent xmlns:mc="http://schemas.openxmlformats.org/markup-compatibility/2006">
              <mc:Choice xmlns:v="urn:schemas-microsoft-com:vml" Requires="v">
                <p:oleObj name="think-cell Slide" r:id="rId7" imgW="360" imgH="360" progId="TCLayout.ActiveDocument.1">
                  <p:embed/>
                </p:oleObj>
              </mc:Choice>
              <mc:Fallback>
                <p:oleObj name="think-cell Slide" r:id="rId7" imgW="360" imgH="360" progId="TCLayout.ActiveDocument.1">
                  <p:embed/>
                  <p:pic>
                    <p:nvPicPr>
                      <p:cNvPr id="6" name="Object 5" hidden="1">
                        <a:extLst>
                          <a:ext uri="{FF2B5EF4-FFF2-40B4-BE49-F238E27FC236}">
                            <a16:creationId xmlns:a16="http://schemas.microsoft.com/office/drawing/2014/main" id="{411FDFCB-0874-4545-8F55-E29E06693DA1}"/>
                          </a:ext>
                        </a:extLst>
                      </p:cNvPr>
                      <p:cNvPicPr/>
                      <p:nvPr/>
                    </p:nvPicPr>
                    <p:blipFill>
                      <a:blip r:embed="rId8"/>
                      <a:stretch>
                        <a:fillRect/>
                      </a:stretch>
                    </p:blipFill>
                    <p:spPr>
                      <a:xfrm>
                        <a:off x="2118" y="1588"/>
                        <a:ext cx="2117" cy="1588"/>
                      </a:xfrm>
                      <a:prstGeom prst="rect">
                        <a:avLst/>
                      </a:prstGeom>
                    </p:spPr>
                  </p:pic>
                </p:oleObj>
              </mc:Fallback>
            </mc:AlternateContent>
          </a:graphicData>
        </a:graphic>
      </p:graphicFrame>
      <p:pic>
        <p:nvPicPr>
          <p:cNvPr id="7" name="Picture 6">
            <a:extLst>
              <a:ext uri="{FF2B5EF4-FFF2-40B4-BE49-F238E27FC236}">
                <a16:creationId xmlns:a16="http://schemas.microsoft.com/office/drawing/2014/main" id="{133B73F1-31B5-7B44-910F-E9B2DF998800}"/>
              </a:ext>
            </a:extLst>
          </p:cNvPr>
          <p:cNvPicPr>
            <a:picLocks noChangeAspect="1"/>
          </p:cNvPicPr>
          <p:nvPr userDrawn="1"/>
        </p:nvPicPr>
        <p:blipFill rotWithShape="1">
          <a:blip r:embed="rId9" cstate="email">
            <a:extLst>
              <a:ext uri="{28A0092B-C50C-407E-A947-70E740481C1C}">
                <a14:useLocalDpi xmlns:a14="http://schemas.microsoft.com/office/drawing/2010/main"/>
              </a:ext>
            </a:extLst>
          </a:blip>
          <a:srcRect/>
          <a:stretch/>
        </p:blipFill>
        <p:spPr>
          <a:xfrm>
            <a:off x="470152" y="6238417"/>
            <a:ext cx="3618293" cy="452805"/>
          </a:xfrm>
          <a:prstGeom prst="rect">
            <a:avLst/>
          </a:prstGeom>
        </p:spPr>
      </p:pic>
      <p:sp>
        <p:nvSpPr>
          <p:cNvPr id="4" name="GS Doctop Placeholder" hidden="1"/>
          <p:cNvSpPr txBox="1"/>
          <p:nvPr userDrawn="1"/>
        </p:nvSpPr>
        <p:spPr>
          <a:xfrm>
            <a:off x="728134" y="0"/>
            <a:ext cx="7535333" cy="215444"/>
          </a:xfrm>
          <a:prstGeom prst="rect">
            <a:avLst/>
          </a:prstGeom>
          <a:noFill/>
        </p:spPr>
        <p:txBody>
          <a:bodyPr vert="horz" rtlCol="0">
            <a:spAutoFit/>
          </a:bodyPr>
          <a:lstStyle/>
          <a:p>
            <a:pPr algn="l"/>
            <a:r>
              <a:rPr lang="en-US" sz="800" b="0">
                <a:latin typeface="Arial"/>
              </a:rPr>
              <a:t>IBDROOT\PROJECTS\IBD-NY\HATFUL2019\635055_1\08 Investor Presentation\Presentation\July 2019 Bond Offering Investor Presentation v25.pptx</a:t>
            </a:r>
          </a:p>
        </p:txBody>
      </p:sp>
      <p:sp>
        <p:nvSpPr>
          <p:cNvPr id="10" name="Slide Number Placeholder 5"/>
          <p:cNvSpPr txBox="1">
            <a:spLocks/>
          </p:cNvSpPr>
          <p:nvPr userDrawn="1"/>
        </p:nvSpPr>
        <p:spPr>
          <a:xfrm>
            <a:off x="8407400" y="6328638"/>
            <a:ext cx="3225800" cy="365125"/>
          </a:xfrm>
          <a:prstGeom prst="rect">
            <a:avLst/>
          </a:prstGeom>
        </p:spPr>
        <p:txBody>
          <a:bodyPr vert="horz" lIns="91440" tIns="45720" rIns="0" bIns="45720" rtlCol="0" anchor="b"/>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182EE9C4-6E4C-4D33-900D-030A19802231}" type="slidenum">
              <a:rPr lang="en-US" sz="1200" smtClean="0">
                <a:solidFill>
                  <a:srgbClr val="000000">
                    <a:tint val="75000"/>
                  </a:srgbClr>
                </a:solidFill>
              </a:rPr>
              <a:pPr/>
              <a:t>‹#›</a:t>
            </a:fld>
            <a:endParaRPr lang="en-US" sz="1200">
              <a:solidFill>
                <a:srgbClr val="000000">
                  <a:tint val="75000"/>
                </a:srgbClr>
              </a:solidFill>
            </a:endParaRPr>
          </a:p>
        </p:txBody>
      </p:sp>
      <p:cxnSp>
        <p:nvCxnSpPr>
          <p:cNvPr id="9" name="Straight Connector 8">
            <a:extLst>
              <a:ext uri="{FF2B5EF4-FFF2-40B4-BE49-F238E27FC236}">
                <a16:creationId xmlns:a16="http://schemas.microsoft.com/office/drawing/2014/main" id="{2C4AFFE8-4D40-6E40-9ACF-44BAFADC0F39}"/>
              </a:ext>
            </a:extLst>
          </p:cNvPr>
          <p:cNvCxnSpPr>
            <a:cxnSpLocks/>
          </p:cNvCxnSpPr>
          <p:nvPr userDrawn="1"/>
        </p:nvCxnSpPr>
        <p:spPr>
          <a:xfrm>
            <a:off x="274820" y="556258"/>
            <a:ext cx="11642360" cy="0"/>
          </a:xfrm>
          <a:prstGeom prst="line">
            <a:avLst/>
          </a:prstGeom>
          <a:ln w="57150">
            <a:solidFill>
              <a:srgbClr val="FFD00C"/>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32235358"/>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Lst>
  <p:hf hdr="0" ftr="0" dt="0"/>
  <p:txStyles>
    <p:titleStyle>
      <a:lvl1pPr algn="l" defTabSz="914400" rtl="0" eaLnBrk="1" latinLnBrk="0" hangingPunct="1">
        <a:lnSpc>
          <a:spcPct val="90000"/>
        </a:lnSpc>
        <a:spcBef>
          <a:spcPct val="0"/>
        </a:spcBef>
        <a:buNone/>
        <a:defRPr lang="en-US" sz="2400" kern="1200" baseline="0" dirty="0">
          <a:solidFill>
            <a:schemeClr val="tx1">
              <a:lumMod val="75000"/>
              <a:lumOff val="25000"/>
            </a:schemeClr>
          </a:solidFill>
          <a:latin typeface="+mj-lt"/>
          <a:ea typeface="+mn-ea"/>
          <a:cs typeface="+mn-cs"/>
        </a:defRPr>
      </a:lvl1pPr>
    </p:titleStyle>
    <p:bodyStyle>
      <a:lvl1pPr marL="228600" indent="-228600" algn="l" defTabSz="914400" rtl="0" eaLnBrk="1" latinLnBrk="0" hangingPunct="1">
        <a:lnSpc>
          <a:spcPct val="100000"/>
        </a:lnSpc>
        <a:spcBef>
          <a:spcPts val="0"/>
        </a:spcBef>
        <a:spcAft>
          <a:spcPts val="1000"/>
        </a:spcAft>
        <a:buFont typeface="Wingdings" charset="2"/>
        <a:buChar char="§"/>
        <a:defRPr lang="en-US" sz="1600" kern="1200" baseline="0" dirty="0" smtClean="0">
          <a:solidFill>
            <a:schemeClr val="tx1"/>
          </a:solidFill>
          <a:latin typeface="+mj-lt"/>
          <a:ea typeface="+mn-ea"/>
          <a:cs typeface="+mn-cs"/>
        </a:defRPr>
      </a:lvl1pPr>
      <a:lvl2pPr marL="971550" indent="-285750" algn="l" defTabSz="914400" rtl="0" eaLnBrk="1" latinLnBrk="0" hangingPunct="1">
        <a:lnSpc>
          <a:spcPct val="90000"/>
        </a:lnSpc>
        <a:spcBef>
          <a:spcPts val="500"/>
        </a:spcBef>
        <a:buFont typeface="Wingdings" charset="2"/>
        <a:buChar char="§"/>
        <a:defRPr lang="en-US" sz="1600" kern="1200" baseline="0" dirty="0" smtClean="0">
          <a:solidFill>
            <a:schemeClr val="tx1"/>
          </a:solidFill>
          <a:latin typeface="+mj-lt"/>
          <a:ea typeface="+mn-ea"/>
          <a:cs typeface="+mn-cs"/>
        </a:defRPr>
      </a:lvl2pPr>
      <a:lvl3pPr marL="1028700" indent="-3429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en-US" sz="1900" kern="1200" dirty="0">
          <a:solidFill>
            <a:schemeClr val="tx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slideLayout" Target="../slideLayouts/slideLayout15.xml"/><Relationship Id="rId1" Type="http://schemas.openxmlformats.org/officeDocument/2006/relationships/tags" Target="../tags/tag5.xml"/><Relationship Id="rId5" Type="http://schemas.openxmlformats.org/officeDocument/2006/relationships/image" Target="../media/image2.emf"/><Relationship Id="rId4" Type="http://schemas.openxmlformats.org/officeDocument/2006/relationships/oleObject" Target="../embeddings/oleObject5.bin"/></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9.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graphicFrame>
        <p:nvGraphicFramePr>
          <p:cNvPr id="4" name="Object 3" hidden="1">
            <a:extLst>
              <a:ext uri="{FF2B5EF4-FFF2-40B4-BE49-F238E27FC236}">
                <a16:creationId xmlns:a16="http://schemas.microsoft.com/office/drawing/2014/main" id="{8E8237C4-2A3B-4EE0-9EE7-05B8ACE1AF28}"/>
              </a:ext>
            </a:extLst>
          </p:cNvPr>
          <p:cNvGraphicFramePr>
            <a:graphicFrameLocks noChangeAspect="1"/>
          </p:cNvGraphicFramePr>
          <p:nvPr>
            <p:custDataLst>
              <p:tags r:id="rId1"/>
            </p:custDataLst>
          </p:nvPr>
        </p:nvGraphicFramePr>
        <p:xfrm>
          <a:off x="1525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60" imgH="360" progId="TCLayout.ActiveDocument.1">
                  <p:embed/>
                </p:oleObj>
              </mc:Choice>
              <mc:Fallback>
                <p:oleObj name="think-cell Slide" r:id="rId4" imgW="360" imgH="360" progId="TCLayout.ActiveDocument.1">
                  <p:embed/>
                  <p:pic>
                    <p:nvPicPr>
                      <p:cNvPr id="4" name="Object 3" hidden="1">
                        <a:extLst>
                          <a:ext uri="{FF2B5EF4-FFF2-40B4-BE49-F238E27FC236}">
                            <a16:creationId xmlns:a16="http://schemas.microsoft.com/office/drawing/2014/main" id="{8E8237C4-2A3B-4EE0-9EE7-05B8ACE1AF28}"/>
                          </a:ext>
                        </a:extLst>
                      </p:cNvPr>
                      <p:cNvPicPr/>
                      <p:nvPr/>
                    </p:nvPicPr>
                    <p:blipFill>
                      <a:blip r:embed="rId5"/>
                      <a:stretch>
                        <a:fillRect/>
                      </a:stretch>
                    </p:blipFill>
                    <p:spPr>
                      <a:xfrm>
                        <a:off x="1525588" y="1588"/>
                        <a:ext cx="1588" cy="1588"/>
                      </a:xfrm>
                      <a:prstGeom prst="rect">
                        <a:avLst/>
                      </a:prstGeom>
                    </p:spPr>
                  </p:pic>
                </p:oleObj>
              </mc:Fallback>
            </mc:AlternateContent>
          </a:graphicData>
        </a:graphic>
      </p:graphicFrame>
      <p:sp>
        <p:nvSpPr>
          <p:cNvPr id="6" name="Subtitle 5">
            <a:extLst>
              <a:ext uri="{FF2B5EF4-FFF2-40B4-BE49-F238E27FC236}">
                <a16:creationId xmlns:a16="http://schemas.microsoft.com/office/drawing/2014/main" id="{662432BB-6896-48C3-80C3-6D6D753E19CA}"/>
              </a:ext>
            </a:extLst>
          </p:cNvPr>
          <p:cNvSpPr>
            <a:spLocks noGrp="1"/>
          </p:cNvSpPr>
          <p:nvPr>
            <p:ph type="subTitle" idx="4294967295"/>
          </p:nvPr>
        </p:nvSpPr>
        <p:spPr>
          <a:xfrm>
            <a:off x="4171343" y="4656198"/>
            <a:ext cx="6858000" cy="386274"/>
          </a:xfrm>
          <a:prstGeom prst="rect">
            <a:avLst/>
          </a:prstGeom>
        </p:spPr>
        <p:txBody>
          <a:bodyPr>
            <a:normAutofit/>
          </a:bodyPr>
          <a:lstStyle/>
          <a:p>
            <a:pPr marL="0" indent="0">
              <a:buNone/>
            </a:pPr>
            <a:r>
              <a:rPr lang="en-US" sz="1600" b="1">
                <a:solidFill>
                  <a:srgbClr val="FFCD00"/>
                </a:solidFill>
                <a:latin typeface="Verdana (Headings)"/>
              </a:rPr>
              <a:t>TECH-004_Conversion Strategy</a:t>
            </a:r>
          </a:p>
        </p:txBody>
      </p:sp>
    </p:spTree>
    <p:extLst>
      <p:ext uri="{BB962C8B-B14F-4D97-AF65-F5344CB8AC3E}">
        <p14:creationId xmlns:p14="http://schemas.microsoft.com/office/powerpoint/2010/main" val="921087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buClr>
                <a:srgbClr val="000000"/>
              </a:buClr>
              <a:buSzPts val="2300"/>
            </a:pPr>
            <a:r>
              <a:rPr lang="en-US" sz="2000" b="1">
                <a:solidFill>
                  <a:srgbClr val="000000"/>
                </a:solidFill>
                <a:latin typeface="Verdana (Headings)"/>
                <a:ea typeface="Proxima Nova"/>
                <a:cs typeface="Proxima Nova"/>
                <a:sym typeface="Proxima Nova"/>
              </a:rPr>
              <a:t>Conversion Principles</a:t>
            </a:r>
            <a:endParaRPr lang="en-US" sz="400" b="1">
              <a:latin typeface="Verdana (Headings)"/>
              <a:ea typeface="Proxima Nova"/>
              <a:cs typeface="Proxima Nova"/>
              <a:sym typeface="Proxima Nova"/>
            </a:endParaRPr>
          </a:p>
        </p:txBody>
      </p:sp>
      <p:sp>
        <p:nvSpPr>
          <p:cNvPr id="6" name="TextBox 5">
            <a:extLst>
              <a:ext uri="{FF2B5EF4-FFF2-40B4-BE49-F238E27FC236}">
                <a16:creationId xmlns:a16="http://schemas.microsoft.com/office/drawing/2014/main" id="{5C3DCC6F-A37E-4AD7-913D-6A387599B170}"/>
              </a:ext>
            </a:extLst>
          </p:cNvPr>
          <p:cNvSpPr txBox="1"/>
          <p:nvPr/>
        </p:nvSpPr>
        <p:spPr>
          <a:xfrm>
            <a:off x="469900" y="972092"/>
            <a:ext cx="10872770" cy="6924973"/>
          </a:xfrm>
          <a:prstGeom prst="rect">
            <a:avLst/>
          </a:prstGeom>
          <a:noFill/>
        </p:spPr>
        <p:txBody>
          <a:bodyPr wrap="square" rtlCol="0">
            <a:spAutoFit/>
          </a:bodyPr>
          <a:lstStyle/>
          <a:p>
            <a:pPr marL="285750" indent="-285750">
              <a:buFont typeface="Arial" panose="020B0604020202020204" pitchFamily="34" charset="0"/>
              <a:buChar char="•"/>
            </a:pPr>
            <a:r>
              <a:rPr lang="en-US" sz="1200">
                <a:latin typeface="Verdana (Body)"/>
              </a:rPr>
              <a:t>Every conversion entity must have a data owner associated. Data owner will have certain responsibilities,</a:t>
            </a:r>
          </a:p>
          <a:p>
            <a:endParaRPr lang="en-US" sz="1200">
              <a:latin typeface="Verdana (Body)"/>
            </a:endParaRPr>
          </a:p>
          <a:p>
            <a:pPr marL="742950" lvl="1" indent="-285750">
              <a:buFont typeface="Wingdings" panose="05000000000000000000" pitchFamily="2" charset="2"/>
              <a:buChar char="ü"/>
            </a:pPr>
            <a:r>
              <a:rPr lang="en-US" sz="1200">
                <a:latin typeface="Verdana (Body)"/>
              </a:rPr>
              <a:t>Provide sign-off to their assigned conversion entity.</a:t>
            </a:r>
          </a:p>
          <a:p>
            <a:pPr marL="742950" lvl="1" indent="-285750">
              <a:buFont typeface="Wingdings" panose="05000000000000000000" pitchFamily="2" charset="2"/>
              <a:buChar char="ü"/>
            </a:pPr>
            <a:r>
              <a:rPr lang="en-US" sz="1200">
                <a:latin typeface="Verdana (Body)"/>
              </a:rPr>
              <a:t>Provide sign-off on data validation approach. </a:t>
            </a:r>
          </a:p>
          <a:p>
            <a:pPr lvl="1"/>
            <a:endParaRPr lang="en-US" sz="1200">
              <a:latin typeface="Verdana (Body)"/>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Conversions need to be carried out in pre-designated pods created specifically for this purpose. This helps us identify converted data and the user entered data in production, separately.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a:solidFill>
                <a:prstClr val="black"/>
              </a:solidFill>
              <a:latin typeface="Verdana (Body)"/>
            </a:endParaRPr>
          </a:p>
          <a:p>
            <a:pPr marL="285750" indent="-285750">
              <a:buFont typeface="Arial" panose="020B0604020202020204" pitchFamily="34" charset="0"/>
              <a:buChar char="•"/>
              <a:defRPr/>
            </a:pPr>
            <a:r>
              <a:rPr lang="en-US" sz="1200">
                <a:latin typeface="Verdana (Body)"/>
              </a:rPr>
              <a:t>Initial test conversions need to be carried out in a separate pod other than those used for design or build runs. The data landed as part of early test conversions might be inaccurate which will affect the design team’s work.</a:t>
            </a:r>
            <a:endParaRPr kumimoji="0" lang="en-US" sz="1200" b="0" i="0" u="none" strike="noStrike" kern="1200" cap="none" spc="0" normalizeH="0" baseline="0" noProof="0">
              <a:ln>
                <a:noFill/>
              </a:ln>
              <a:solidFill>
                <a:prstClr val="black"/>
              </a:solidFill>
              <a:effectLst/>
              <a:uLnTx/>
              <a:uFillTx/>
              <a:latin typeface="Verdana (Body)"/>
              <a:ea typeface="+mn-ea"/>
              <a:cs typeface="+mn-cs"/>
            </a:endParaRPr>
          </a:p>
          <a:p>
            <a:endParaRPr lang="en-US" sz="1200">
              <a:latin typeface="Verdana (Body)"/>
            </a:endParaRPr>
          </a:p>
          <a:p>
            <a:pPr marL="285750" indent="-285750">
              <a:buFont typeface="Arial" panose="020B0604020202020204" pitchFamily="34" charset="0"/>
              <a:buChar char="•"/>
            </a:pPr>
            <a:r>
              <a:rPr lang="en-US" sz="1200">
                <a:latin typeface="Verdana (Body)"/>
              </a:rPr>
              <a:t>Personal Information (PII) conversion must be clearly agreed upon and documented, and any required mitigation should be in place prior to the conversion of such data in any environment.</a:t>
            </a:r>
          </a:p>
          <a:p>
            <a:pPr marL="285750" indent="-285750">
              <a:buFont typeface="Arial" panose="020B0604020202020204" pitchFamily="34" charset="0"/>
              <a:buChar char="•"/>
            </a:pPr>
            <a:endParaRPr lang="en-US" sz="1200">
              <a:latin typeface="Verdana (Body)"/>
            </a:endParaRPr>
          </a:p>
          <a:p>
            <a:pPr marL="285750" indent="-285750">
              <a:buFont typeface="Arial" panose="020B0604020202020204" pitchFamily="34" charset="0"/>
              <a:buChar char="•"/>
            </a:pPr>
            <a:r>
              <a:rPr lang="en-US" sz="1200">
                <a:latin typeface="Verdana (Body)"/>
              </a:rPr>
              <a:t>Users should not be performing any activity on the Conversion sand-boxes.</a:t>
            </a:r>
          </a:p>
          <a:p>
            <a:pPr marL="285750" indent="-285750">
              <a:buFont typeface="Arial" panose="020B0604020202020204" pitchFamily="34" charset="0"/>
              <a:buChar char="•"/>
            </a:pPr>
            <a:endParaRPr lang="en-US" sz="1200">
              <a:latin typeface="Verdana (Body)"/>
            </a:endParaRPr>
          </a:p>
          <a:p>
            <a:pPr marL="285750" indent="-285750">
              <a:buFont typeface="Arial" panose="020B0604020202020204" pitchFamily="34" charset="0"/>
              <a:buChar char="•"/>
            </a:pPr>
            <a:r>
              <a:rPr lang="en-US" sz="1200">
                <a:latin typeface="Verdana (Body)"/>
              </a:rPr>
              <a:t>Data Files emerging from the boundary system should have versioning and control to avoid ungoverned changes from being converted in future conversion execution runs.</a:t>
            </a:r>
          </a:p>
          <a:p>
            <a:pPr marL="285750" indent="-285750">
              <a:buFont typeface="Arial" panose="020B0604020202020204" pitchFamily="34" charset="0"/>
              <a:buChar char="•"/>
            </a:pPr>
            <a:endParaRPr lang="en-US" sz="1200">
              <a:latin typeface="Verdana (Body)"/>
            </a:endParaRPr>
          </a:p>
          <a:p>
            <a:pPr marL="285750" indent="-285750">
              <a:buFont typeface="Arial" panose="020B0604020202020204" pitchFamily="34" charset="0"/>
              <a:buChar char="•"/>
            </a:pPr>
            <a:r>
              <a:rPr lang="en-US" sz="1200">
                <a:latin typeface="Verdana (Body)"/>
              </a:rPr>
              <a:t>Execution time on each run must be captured and provided as an input to the production cutover.</a:t>
            </a:r>
          </a:p>
          <a:p>
            <a:pPr marL="285750" indent="-285750">
              <a:buFont typeface="Arial" panose="020B0604020202020204" pitchFamily="34" charset="0"/>
              <a:buChar char="•"/>
            </a:pPr>
            <a:endParaRPr lang="en-US" sz="1200">
              <a:latin typeface="Verdana (Body)"/>
            </a:endParaRPr>
          </a:p>
          <a:p>
            <a:pPr marL="285750" indent="-285750">
              <a:buFont typeface="Arial" panose="020B0604020202020204" pitchFamily="34" charset="0"/>
              <a:buChar char="•"/>
            </a:pPr>
            <a:r>
              <a:rPr lang="en-US" sz="1200">
                <a:latin typeface="Verdana (Body)"/>
              </a:rPr>
              <a:t>Execution order and dependencies need to be pre-defined to ensure a smooth run.</a:t>
            </a:r>
          </a:p>
          <a:p>
            <a:pPr marL="285750" indent="-285750">
              <a:buFont typeface="Arial" panose="020B0604020202020204" pitchFamily="34" charset="0"/>
              <a:buChar char="•"/>
            </a:pPr>
            <a:endParaRPr lang="en-US" sz="1200">
              <a:latin typeface="Verdana (Body)"/>
            </a:endParaRPr>
          </a:p>
          <a:p>
            <a:pPr marL="285750" indent="-285750">
              <a:buFont typeface="Arial" panose="020B0604020202020204" pitchFamily="34" charset="0"/>
              <a:buChar char="•"/>
            </a:pPr>
            <a:r>
              <a:rPr lang="en-US" sz="1200">
                <a:latin typeface="Verdana (Body)"/>
              </a:rPr>
              <a:t>Reconciliation Reports must be available for each conversion load to validate the quality and quantity of the run data. The reports would be created as per the specifications from lean document.</a:t>
            </a:r>
          </a:p>
          <a:p>
            <a:pPr marL="285750" indent="-285750">
              <a:buFont typeface="Arial" panose="020B0604020202020204" pitchFamily="34" charset="0"/>
              <a:buChar char="•"/>
            </a:pPr>
            <a:endParaRPr lang="en-US" sz="1200">
              <a:latin typeface="Verdana (Body)"/>
            </a:endParaRPr>
          </a:p>
          <a:p>
            <a:pPr marL="285750" indent="-285750">
              <a:buFont typeface="Arial" panose="020B0604020202020204" pitchFamily="34" charset="0"/>
              <a:buChar char="•"/>
            </a:pPr>
            <a:r>
              <a:rPr lang="en-US" sz="1200">
                <a:latin typeface="Verdana (Body)"/>
              </a:rPr>
              <a:t>Team members with production access needed to perform conversions, must have their access revoked post the final conversion run and reconciliation.</a:t>
            </a:r>
          </a:p>
          <a:p>
            <a:pPr marL="285750" indent="-285750">
              <a:buFont typeface="Arial" panose="020B0604020202020204" pitchFamily="34" charset="0"/>
              <a:buChar char="•"/>
            </a:pPr>
            <a:endParaRPr lang="en-US" sz="1200">
              <a:latin typeface="Verdana (Body)"/>
            </a:endParaRPr>
          </a:p>
          <a:p>
            <a:pPr marL="285750" indent="-285750">
              <a:buFont typeface="Arial" panose="020B0604020202020204" pitchFamily="34" charset="0"/>
              <a:buChar char="•"/>
            </a:pPr>
            <a:r>
              <a:rPr lang="en-US" sz="1200">
                <a:latin typeface="Verdana (Body)"/>
              </a:rPr>
              <a:t>Before proceeding to do a conversion load into User Acceptance environment, conversions should be tested through time and successful passing of these runs is vital.</a:t>
            </a:r>
          </a:p>
          <a:p>
            <a:endParaRPr lang="en-US"/>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p:txBody>
      </p:sp>
      <p:cxnSp>
        <p:nvCxnSpPr>
          <p:cNvPr id="5" name="Straight Connector 4">
            <a:extLst>
              <a:ext uri="{FF2B5EF4-FFF2-40B4-BE49-F238E27FC236}">
                <a16:creationId xmlns:a16="http://schemas.microsoft.com/office/drawing/2014/main" id="{63538A7B-D029-4786-B4A9-7C1B17AEA23B}"/>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6454658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9900" y="347502"/>
            <a:ext cx="11252200" cy="334102"/>
          </a:xfrm>
          <a:noFill/>
        </p:spPr>
        <p:txBody>
          <a:bodyPr/>
          <a:lstStyle/>
          <a:p>
            <a:pPr>
              <a:buClr>
                <a:srgbClr val="000000"/>
              </a:buClr>
              <a:buSzPts val="2300"/>
            </a:pPr>
            <a:r>
              <a:rPr lang="en-US" sz="2000" b="1">
                <a:solidFill>
                  <a:srgbClr val="000000"/>
                </a:solidFill>
                <a:latin typeface="Verdana (Headings)"/>
                <a:ea typeface="Proxima Nova"/>
                <a:cs typeface="Proxima Nova"/>
                <a:sym typeface="Proxima Nova"/>
              </a:rPr>
              <a:t>Governance</a:t>
            </a:r>
            <a:endParaRPr lang="en-US" sz="400" b="1">
              <a:latin typeface="Verdana (Headings)"/>
              <a:ea typeface="Proxima Nova"/>
              <a:cs typeface="Proxima Nova"/>
              <a:sym typeface="Proxima Nova"/>
            </a:endParaRPr>
          </a:p>
        </p:txBody>
      </p:sp>
      <p:graphicFrame>
        <p:nvGraphicFramePr>
          <p:cNvPr id="5" name="Content Placeholder 4">
            <a:extLst>
              <a:ext uri="{FF2B5EF4-FFF2-40B4-BE49-F238E27FC236}">
                <a16:creationId xmlns:a16="http://schemas.microsoft.com/office/drawing/2014/main" id="{FA83DD71-4F04-4DEB-97C2-EA2BB52FC35B}"/>
              </a:ext>
            </a:extLst>
          </p:cNvPr>
          <p:cNvGraphicFramePr>
            <a:graphicFrameLocks/>
          </p:cNvGraphicFramePr>
          <p:nvPr>
            <p:extLst>
              <p:ext uri="{D42A27DB-BD31-4B8C-83A1-F6EECF244321}">
                <p14:modId xmlns:p14="http://schemas.microsoft.com/office/powerpoint/2010/main" val="1220008199"/>
              </p:ext>
            </p:extLst>
          </p:nvPr>
        </p:nvGraphicFramePr>
        <p:xfrm>
          <a:off x="469900" y="917007"/>
          <a:ext cx="11384280" cy="5861879"/>
        </p:xfrm>
        <a:graphic>
          <a:graphicData uri="http://schemas.openxmlformats.org/drawingml/2006/table">
            <a:tbl>
              <a:tblPr firstRow="1" firstCol="1" bandRow="1">
                <a:tableStyleId>{F5AB1C69-6EDB-4FF4-983F-18BD219EF322}</a:tableStyleId>
              </a:tblPr>
              <a:tblGrid>
                <a:gridCol w="1921661">
                  <a:extLst>
                    <a:ext uri="{9D8B030D-6E8A-4147-A177-3AD203B41FA5}">
                      <a16:colId xmlns:a16="http://schemas.microsoft.com/office/drawing/2014/main" val="2908417402"/>
                    </a:ext>
                  </a:extLst>
                </a:gridCol>
                <a:gridCol w="9462619">
                  <a:extLst>
                    <a:ext uri="{9D8B030D-6E8A-4147-A177-3AD203B41FA5}">
                      <a16:colId xmlns:a16="http://schemas.microsoft.com/office/drawing/2014/main" val="3382979349"/>
                    </a:ext>
                  </a:extLst>
                </a:gridCol>
              </a:tblGrid>
              <a:tr h="207631">
                <a:tc>
                  <a:txBody>
                    <a:bodyPr/>
                    <a:lstStyle/>
                    <a:p>
                      <a:pPr algn="ctr">
                        <a:spcBef>
                          <a:spcPts val="300"/>
                        </a:spcBef>
                        <a:spcAft>
                          <a:spcPts val="300"/>
                        </a:spcAft>
                      </a:pPr>
                      <a:r>
                        <a:rPr lang="en-US" sz="1200">
                          <a:solidFill>
                            <a:schemeClr val="tx1"/>
                          </a:solidFill>
                          <a:effectLst/>
                          <a:latin typeface="Verdana (Body)"/>
                          <a:ea typeface="Verdana" panose="020B0604030504040204" pitchFamily="34" charset="0"/>
                          <a:cs typeface="Arial" panose="020B0604020202020204" pitchFamily="34" charset="0"/>
                        </a:rPr>
                        <a:t>Role</a:t>
                      </a:r>
                      <a:endParaRPr lang="en-GB" sz="1200" b="1">
                        <a:solidFill>
                          <a:schemeClr val="tx1"/>
                        </a:solidFill>
                        <a:effectLst/>
                        <a:latin typeface="Verdana (Body)"/>
                        <a:ea typeface="Verdana" panose="020B0604030504040204" pitchFamily="34" charset="0"/>
                        <a:cs typeface="Arial" panose="020B0604020202020204" pitchFamily="34" charset="0"/>
                      </a:endParaRPr>
                    </a:p>
                  </a:txBody>
                  <a:tcPr marL="18096" marR="18096" marT="9551" marB="9551">
                    <a:solidFill>
                      <a:srgbClr val="FFCD00"/>
                    </a:solidFill>
                  </a:tcPr>
                </a:tc>
                <a:tc>
                  <a:txBody>
                    <a:bodyPr/>
                    <a:lstStyle/>
                    <a:p>
                      <a:pPr algn="ctr">
                        <a:spcBef>
                          <a:spcPts val="300"/>
                        </a:spcBef>
                        <a:spcAft>
                          <a:spcPts val="300"/>
                        </a:spcAft>
                      </a:pPr>
                      <a:r>
                        <a:rPr lang="en-US" sz="1200">
                          <a:solidFill>
                            <a:schemeClr val="tx1"/>
                          </a:solidFill>
                          <a:effectLst/>
                          <a:latin typeface="Verdana (Body)"/>
                          <a:ea typeface="Verdana" panose="020B0604030504040204" pitchFamily="34" charset="0"/>
                          <a:cs typeface="Arial" panose="020B0604020202020204" pitchFamily="34" charset="0"/>
                        </a:rPr>
                        <a:t>Responsibility</a:t>
                      </a:r>
                      <a:endParaRPr lang="en-GB" sz="1200" b="1">
                        <a:solidFill>
                          <a:schemeClr val="tx1"/>
                        </a:solidFill>
                        <a:effectLst/>
                        <a:latin typeface="Verdana (Body)"/>
                        <a:ea typeface="Verdana" panose="020B0604030504040204" pitchFamily="34" charset="0"/>
                        <a:cs typeface="Arial" panose="020B0604020202020204" pitchFamily="34" charset="0"/>
                      </a:endParaRPr>
                    </a:p>
                  </a:txBody>
                  <a:tcPr marL="18096" marR="18096" marT="9551" marB="9551">
                    <a:solidFill>
                      <a:srgbClr val="FFCD00"/>
                    </a:solidFill>
                  </a:tcPr>
                </a:tc>
                <a:extLst>
                  <a:ext uri="{0D108BD9-81ED-4DB2-BD59-A6C34878D82A}">
                    <a16:rowId xmlns:a16="http://schemas.microsoft.com/office/drawing/2014/main" val="4213826680"/>
                  </a:ext>
                </a:extLst>
              </a:tr>
              <a:tr h="370562">
                <a:tc>
                  <a:txBody>
                    <a:bodyPr/>
                    <a:lstStyle/>
                    <a:p>
                      <a:pPr>
                        <a:spcAft>
                          <a:spcPts val="0"/>
                        </a:spcAft>
                      </a:pPr>
                      <a:r>
                        <a:rPr kumimoji="0" lang="en-US" sz="1200" b="1" u="none" strike="noStrike" kern="1200" cap="none" normalizeH="0" baseline="0">
                          <a:ln>
                            <a:noFill/>
                          </a:ln>
                          <a:solidFill>
                            <a:schemeClr val="tx1"/>
                          </a:solidFill>
                          <a:effectLst/>
                          <a:latin typeface="Verdana (Body)"/>
                          <a:ea typeface="+mn-ea"/>
                          <a:cs typeface="+mn-cs"/>
                        </a:rPr>
                        <a:t>Business Data Object Owners (XXXX)</a:t>
                      </a:r>
                      <a:endParaRPr kumimoji="0" lang="en-GB" sz="1200" b="1" u="none" strike="noStrike" kern="1200" cap="none" normalizeH="0" baseline="0">
                        <a:ln>
                          <a:noFill/>
                        </a:ln>
                        <a:solidFill>
                          <a:schemeClr val="tx1"/>
                        </a:solidFill>
                        <a:effectLst/>
                        <a:latin typeface="Verdana (Body)"/>
                        <a:ea typeface="+mn-ea"/>
                        <a:cs typeface="+mn-cs"/>
                      </a:endParaRPr>
                    </a:p>
                  </a:txBody>
                  <a:tcPr marL="18096" marR="18096" marT="9551" marB="9551">
                    <a:solidFill>
                      <a:srgbClr val="FFCD00"/>
                    </a:solidFill>
                  </a:tcPr>
                </a:tc>
                <a:tc>
                  <a:txBody>
                    <a:bodyPr/>
                    <a:lstStyle/>
                    <a:p>
                      <a:pPr marL="180975" lvl="0" indent="-180975" fontAlgn="ctr">
                        <a:lnSpc>
                          <a:spcPct val="150000"/>
                        </a:lnSpc>
                        <a:spcAft>
                          <a:spcPts val="0"/>
                        </a:spcAft>
                        <a:buClrTx/>
                        <a:buFont typeface="Symbol" panose="05050102010706020507" pitchFamily="18" charset="2"/>
                        <a:buChar char=""/>
                      </a:pPr>
                      <a:r>
                        <a:rPr lang="en-US" sz="1200" kern="1200">
                          <a:solidFill>
                            <a:schemeClr val="tx1"/>
                          </a:solidFill>
                          <a:effectLst/>
                          <a:latin typeface="Verdana (Body)"/>
                          <a:ea typeface="Verdana" panose="020B0604030504040204" pitchFamily="34" charset="0"/>
                          <a:cs typeface="Arial" panose="020B0604020202020204" pitchFamily="34" charset="0"/>
                        </a:rPr>
                        <a:t>Provides confirmation on the data</a:t>
                      </a:r>
                      <a:r>
                        <a:rPr lang="en-US" sz="1200" kern="1200" baseline="0">
                          <a:solidFill>
                            <a:schemeClr val="tx1"/>
                          </a:solidFill>
                          <a:effectLst/>
                          <a:latin typeface="Verdana (Body)"/>
                          <a:ea typeface="Verdana" panose="020B0604030504040204" pitchFamily="34" charset="0"/>
                          <a:cs typeface="Arial" panose="020B0604020202020204" pitchFamily="34" charset="0"/>
                        </a:rPr>
                        <a:t> that needs to be migrated</a:t>
                      </a:r>
                      <a:endParaRPr lang="en-US" sz="1200" kern="1200">
                        <a:solidFill>
                          <a:schemeClr val="tx1"/>
                        </a:solidFill>
                        <a:effectLst/>
                        <a:latin typeface="Verdana (Body)"/>
                        <a:ea typeface="Verdana" panose="020B0604030504040204" pitchFamily="34" charset="0"/>
                        <a:cs typeface="Arial" panose="020B0604020202020204" pitchFamily="34" charset="0"/>
                      </a:endParaRPr>
                    </a:p>
                    <a:p>
                      <a:pPr marL="180975" marR="0" lvl="0" indent="-180975" algn="l" defTabSz="914400" rtl="0" eaLnBrk="1" fontAlgn="ctr" latinLnBrk="0" hangingPunct="1">
                        <a:lnSpc>
                          <a:spcPct val="150000"/>
                        </a:lnSpc>
                        <a:spcBef>
                          <a:spcPts val="0"/>
                        </a:spcBef>
                        <a:spcAft>
                          <a:spcPts val="0"/>
                        </a:spcAft>
                        <a:buClrTx/>
                        <a:buSzTx/>
                        <a:buFont typeface="Symbol" panose="05050102010706020507" pitchFamily="18" charset="2"/>
                        <a:buChar char=""/>
                        <a:tabLst/>
                        <a:defRPr/>
                      </a:pPr>
                      <a:r>
                        <a:rPr lang="en-US" sz="1200" kern="1200">
                          <a:solidFill>
                            <a:schemeClr val="tx1"/>
                          </a:solidFill>
                          <a:effectLst/>
                          <a:latin typeface="Verdana (Body)"/>
                          <a:ea typeface="Verdana" panose="020B0604030504040204" pitchFamily="34" charset="0"/>
                          <a:cs typeface="Arial" panose="020B0604020202020204" pitchFamily="34" charset="0"/>
                        </a:rPr>
                        <a:t>Assist/Validate in mapping source dat</a:t>
                      </a:r>
                      <a:r>
                        <a:rPr lang="en-US" sz="1200" kern="1200" baseline="0">
                          <a:solidFill>
                            <a:schemeClr val="tx1"/>
                          </a:solidFill>
                          <a:effectLst/>
                          <a:latin typeface="Verdana (Body)"/>
                          <a:ea typeface="Verdana" panose="020B0604030504040204" pitchFamily="34" charset="0"/>
                          <a:cs typeface="Arial" panose="020B0604020202020204" pitchFamily="34" charset="0"/>
                        </a:rPr>
                        <a:t>a to target data model</a:t>
                      </a:r>
                    </a:p>
                    <a:p>
                      <a:pPr marL="180975" marR="0" lvl="0" indent="-180975" algn="l" defTabSz="914400" rtl="0" eaLnBrk="1" fontAlgn="ctr" latinLnBrk="0" hangingPunct="1">
                        <a:lnSpc>
                          <a:spcPct val="150000"/>
                        </a:lnSpc>
                        <a:spcBef>
                          <a:spcPts val="0"/>
                        </a:spcBef>
                        <a:spcAft>
                          <a:spcPts val="0"/>
                        </a:spcAft>
                        <a:buClrTx/>
                        <a:buSzTx/>
                        <a:buFont typeface="Symbol" panose="05050102010706020507" pitchFamily="18" charset="2"/>
                        <a:buChar char=""/>
                        <a:tabLst/>
                        <a:defRPr/>
                      </a:pPr>
                      <a:r>
                        <a:rPr lang="en-US" sz="1200" kern="1200">
                          <a:solidFill>
                            <a:schemeClr val="tx1"/>
                          </a:solidFill>
                          <a:effectLst/>
                          <a:latin typeface="Verdana (Body)"/>
                          <a:ea typeface="Verdana" panose="020B0604030504040204" pitchFamily="34" charset="0"/>
                          <a:cs typeface="Arial" panose="020B0604020202020204" pitchFamily="34" charset="0"/>
                        </a:rPr>
                        <a:t>Responsible for storage of data and sign-offs wherever necessary</a:t>
                      </a:r>
                      <a:endParaRPr lang="en-US" sz="1200" kern="1200" baseline="0">
                        <a:solidFill>
                          <a:schemeClr val="tx1"/>
                        </a:solidFill>
                        <a:effectLst/>
                        <a:latin typeface="Verdana (Body)"/>
                        <a:ea typeface="Verdana" panose="020B0604030504040204" pitchFamily="34" charset="0"/>
                        <a:cs typeface="Arial" panose="020B0604020202020204" pitchFamily="34" charset="0"/>
                      </a:endParaRPr>
                    </a:p>
                    <a:p>
                      <a:pPr marL="180975" marR="0" lvl="0" indent="-180975" algn="l" defTabSz="914400" rtl="0" eaLnBrk="1" fontAlgn="ctr" latinLnBrk="0" hangingPunct="1">
                        <a:lnSpc>
                          <a:spcPct val="150000"/>
                        </a:lnSpc>
                        <a:spcBef>
                          <a:spcPts val="0"/>
                        </a:spcBef>
                        <a:spcAft>
                          <a:spcPts val="0"/>
                        </a:spcAft>
                        <a:buClrTx/>
                        <a:buSzTx/>
                        <a:buFont typeface="Symbol" panose="05050102010706020507" pitchFamily="18" charset="2"/>
                        <a:buChar char=""/>
                        <a:tabLst/>
                        <a:defRPr/>
                      </a:pPr>
                      <a:r>
                        <a:rPr lang="en-US" sz="1200" kern="1200">
                          <a:solidFill>
                            <a:schemeClr val="tx1"/>
                          </a:solidFill>
                          <a:effectLst/>
                          <a:latin typeface="Verdana (Body)"/>
                          <a:ea typeface="Verdana" panose="020B0604030504040204" pitchFamily="34" charset="0"/>
                          <a:cs typeface="Arial" panose="020B0604020202020204" pitchFamily="34" charset="0"/>
                        </a:rPr>
                        <a:t>Provides sign-off of data to confirm that it is accurate and fit for purpose</a:t>
                      </a:r>
                      <a:endParaRPr lang="en-US" sz="1200" kern="1200" baseline="0">
                        <a:solidFill>
                          <a:schemeClr val="tx1"/>
                        </a:solidFill>
                        <a:effectLst/>
                        <a:latin typeface="Verdana (Body)"/>
                        <a:ea typeface="Verdana" panose="020B0604030504040204" pitchFamily="34" charset="0"/>
                        <a:cs typeface="Arial" panose="020B0604020202020204" pitchFamily="34" charset="0"/>
                      </a:endParaRPr>
                    </a:p>
                    <a:p>
                      <a:pPr marL="180975" marR="0" lvl="0" indent="-180975" algn="l" defTabSz="914400" rtl="0" eaLnBrk="1" fontAlgn="ctr" latinLnBrk="0" hangingPunct="1">
                        <a:lnSpc>
                          <a:spcPct val="150000"/>
                        </a:lnSpc>
                        <a:spcBef>
                          <a:spcPts val="0"/>
                        </a:spcBef>
                        <a:spcAft>
                          <a:spcPts val="0"/>
                        </a:spcAft>
                        <a:buClrTx/>
                        <a:buSzTx/>
                        <a:buFont typeface="Symbol" panose="05050102010706020507" pitchFamily="18" charset="2"/>
                        <a:buChar char=""/>
                        <a:tabLst/>
                        <a:defRPr/>
                      </a:pPr>
                      <a:r>
                        <a:rPr lang="en-US" sz="1200" kern="1200">
                          <a:solidFill>
                            <a:schemeClr val="tx1"/>
                          </a:solidFill>
                          <a:effectLst/>
                          <a:latin typeface="Verdana (Body)"/>
                          <a:ea typeface="Verdana" panose="020B0604030504040204" pitchFamily="34" charset="0"/>
                          <a:cs typeface="Arial" panose="020B0604020202020204" pitchFamily="34" charset="0"/>
                        </a:rPr>
                        <a:t>Responsible for the validation of reconciliation reports provided by the Deloitte team</a:t>
                      </a:r>
                      <a:endParaRPr lang="en-GB" sz="1200" kern="1200" baseline="0">
                        <a:solidFill>
                          <a:schemeClr val="tx1"/>
                        </a:solidFill>
                        <a:effectLst/>
                        <a:latin typeface="Verdana (Body)"/>
                        <a:ea typeface="Verdana" panose="020B0604030504040204" pitchFamily="34" charset="0"/>
                        <a:cs typeface="Arial" panose="020B0604020202020204" pitchFamily="34" charset="0"/>
                      </a:endParaRPr>
                    </a:p>
                    <a:p>
                      <a:pPr marL="0" marR="0" lvl="0" indent="0" algn="l" defTabSz="914400" rtl="0" eaLnBrk="1" fontAlgn="ctr" latinLnBrk="0" hangingPunct="1">
                        <a:lnSpc>
                          <a:spcPct val="150000"/>
                        </a:lnSpc>
                        <a:spcBef>
                          <a:spcPts val="0"/>
                        </a:spcBef>
                        <a:spcAft>
                          <a:spcPts val="0"/>
                        </a:spcAft>
                        <a:buClrTx/>
                        <a:buSzTx/>
                        <a:buFont typeface="Symbol" panose="05050102010706020507" pitchFamily="18" charset="2"/>
                        <a:buNone/>
                        <a:tabLst/>
                        <a:defRPr/>
                      </a:pPr>
                      <a:endParaRPr lang="en-GB" sz="1200">
                        <a:solidFill>
                          <a:schemeClr val="tx1"/>
                        </a:solidFill>
                        <a:effectLst/>
                        <a:latin typeface="Verdana (Body)"/>
                        <a:ea typeface="Verdana" panose="020B0604030504040204" pitchFamily="34" charset="0"/>
                        <a:cs typeface="Arial" panose="020B0604020202020204" pitchFamily="34" charset="0"/>
                      </a:endParaRPr>
                    </a:p>
                  </a:txBody>
                  <a:tcPr marL="18096" marR="18096" marT="9551" marB="9551"/>
                </a:tc>
                <a:extLst>
                  <a:ext uri="{0D108BD9-81ED-4DB2-BD59-A6C34878D82A}">
                    <a16:rowId xmlns:a16="http://schemas.microsoft.com/office/drawing/2014/main" val="3660614354"/>
                  </a:ext>
                </a:extLst>
              </a:tr>
              <a:tr h="933502">
                <a:tc>
                  <a:txBody>
                    <a:bodyPr/>
                    <a:lstStyle/>
                    <a:p>
                      <a:pPr>
                        <a:spcAft>
                          <a:spcPts val="0"/>
                        </a:spcAft>
                      </a:pPr>
                      <a:r>
                        <a:rPr kumimoji="0" lang="en-US" sz="1200" b="1" u="none" strike="noStrike" kern="1200" cap="none" normalizeH="0" baseline="0">
                          <a:ln>
                            <a:noFill/>
                          </a:ln>
                          <a:solidFill>
                            <a:schemeClr val="tx1"/>
                          </a:solidFill>
                          <a:effectLst/>
                          <a:latin typeface="Verdana (Body)"/>
                          <a:ea typeface="+mn-ea"/>
                          <a:cs typeface="+mn-cs"/>
                        </a:rPr>
                        <a:t>Data Conversion Lead (Deloitte)</a:t>
                      </a:r>
                      <a:endParaRPr kumimoji="0" lang="en-GB" sz="1200" b="1" u="none" strike="noStrike" kern="1200" cap="none" normalizeH="0" baseline="0">
                        <a:ln>
                          <a:noFill/>
                        </a:ln>
                        <a:solidFill>
                          <a:schemeClr val="tx1"/>
                        </a:solidFill>
                        <a:effectLst/>
                        <a:latin typeface="Verdana (Body)"/>
                        <a:ea typeface="+mn-ea"/>
                        <a:cs typeface="+mn-cs"/>
                      </a:endParaRPr>
                    </a:p>
                  </a:txBody>
                  <a:tcPr marL="18096" marR="18096" marT="9551" marB="9551">
                    <a:solidFill>
                      <a:srgbClr val="FFCD00"/>
                    </a:solidFill>
                  </a:tcPr>
                </a:tc>
                <a:tc>
                  <a:txBody>
                    <a:bodyPr/>
                    <a:lstStyle/>
                    <a:p>
                      <a:pPr marL="180975" lvl="0" indent="-180975" algn="l" defTabSz="914400" rtl="0" eaLnBrk="1" fontAlgn="ctr" latinLnBrk="0" hangingPunct="1">
                        <a:lnSpc>
                          <a:spcPct val="150000"/>
                        </a:lnSpc>
                        <a:spcAft>
                          <a:spcPts val="0"/>
                        </a:spcAft>
                        <a:buClrTx/>
                        <a:buFont typeface="Symbol" panose="05050102010706020507" pitchFamily="18" charset="2"/>
                        <a:buChar char=""/>
                      </a:pPr>
                      <a:r>
                        <a:rPr lang="en-US" sz="1200" kern="1200">
                          <a:solidFill>
                            <a:schemeClr val="tx1"/>
                          </a:solidFill>
                          <a:effectLst/>
                          <a:latin typeface="Verdana (Body)"/>
                          <a:ea typeface="Verdana" panose="020B0604030504040204" pitchFamily="34" charset="0"/>
                          <a:cs typeface="Arial" panose="020B0604020202020204" pitchFamily="34" charset="0"/>
                        </a:rPr>
                        <a:t>Co-ordinates data activities in alignment with the defined project plan</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lvl="0" indent="-180975" algn="l" defTabSz="914400" rtl="0" eaLnBrk="1" fontAlgn="ctr" latinLnBrk="0" hangingPunct="1">
                        <a:lnSpc>
                          <a:spcPct val="150000"/>
                        </a:lnSpc>
                        <a:spcAft>
                          <a:spcPts val="0"/>
                        </a:spcAft>
                        <a:buClrTx/>
                        <a:buFont typeface="Symbol" panose="05050102010706020507" pitchFamily="18" charset="2"/>
                        <a:buChar char=""/>
                      </a:pPr>
                      <a:r>
                        <a:rPr lang="en-US" sz="1200" kern="1200">
                          <a:solidFill>
                            <a:schemeClr val="tx1"/>
                          </a:solidFill>
                          <a:effectLst/>
                          <a:latin typeface="Verdana (Body)"/>
                          <a:ea typeface="Verdana" panose="020B0604030504040204" pitchFamily="34" charset="0"/>
                          <a:cs typeface="Arial" panose="020B0604020202020204" pitchFamily="34" charset="0"/>
                        </a:rPr>
                        <a:t>Supervises the communication with Business Data Object Owners</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lvl="0" indent="-180975" algn="l" defTabSz="914400" rtl="0" eaLnBrk="1" fontAlgn="ctr" latinLnBrk="0" hangingPunct="1">
                        <a:lnSpc>
                          <a:spcPct val="150000"/>
                        </a:lnSpc>
                        <a:spcAft>
                          <a:spcPts val="0"/>
                        </a:spcAft>
                        <a:buClrTx/>
                        <a:buFont typeface="Symbol" panose="05050102010706020507" pitchFamily="18" charset="2"/>
                        <a:buChar char=""/>
                      </a:pPr>
                      <a:r>
                        <a:rPr lang="en-US" sz="1200" kern="1200">
                          <a:solidFill>
                            <a:schemeClr val="tx1"/>
                          </a:solidFill>
                          <a:effectLst/>
                          <a:latin typeface="Verdana (Body)"/>
                          <a:ea typeface="Verdana" panose="020B0604030504040204" pitchFamily="34" charset="0"/>
                          <a:cs typeface="Arial" panose="020B0604020202020204" pitchFamily="34" charset="0"/>
                        </a:rPr>
                        <a:t>Presents reconciliation reports to the Business Data Owners and supervises sign off</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lvl="0" indent="-180975" algn="l" defTabSz="914400" rtl="0" eaLnBrk="1" fontAlgn="ctr" latinLnBrk="0" hangingPunct="1">
                        <a:lnSpc>
                          <a:spcPct val="150000"/>
                        </a:lnSpc>
                        <a:spcAft>
                          <a:spcPts val="0"/>
                        </a:spcAft>
                        <a:buClrTx/>
                        <a:buFont typeface="Symbol" panose="05050102010706020507" pitchFamily="18" charset="2"/>
                        <a:buChar char=""/>
                      </a:pPr>
                      <a:r>
                        <a:rPr lang="en-US" sz="1200" kern="1200">
                          <a:solidFill>
                            <a:schemeClr val="tx1"/>
                          </a:solidFill>
                          <a:effectLst/>
                          <a:latin typeface="Verdana (Body)"/>
                          <a:ea typeface="Verdana" panose="020B0604030504040204" pitchFamily="34" charset="0"/>
                          <a:cs typeface="Arial" panose="020B0604020202020204" pitchFamily="34" charset="0"/>
                        </a:rPr>
                        <a:t>Communicates to the Leadership on the status of data conversion progress</a:t>
                      </a:r>
                    </a:p>
                    <a:p>
                      <a:pPr marL="180975" lvl="0" indent="-180975" algn="l" defTabSz="914400" rtl="0" eaLnBrk="1" fontAlgn="ctr" latinLnBrk="0" hangingPunct="1">
                        <a:spcAft>
                          <a:spcPts val="0"/>
                        </a:spcAft>
                        <a:buClrTx/>
                        <a:buFont typeface="Symbol" panose="05050102010706020507" pitchFamily="18" charset="2"/>
                        <a:buChar char=""/>
                      </a:pPr>
                      <a:endParaRPr lang="en-US" sz="1200" kern="1200">
                        <a:solidFill>
                          <a:schemeClr val="tx1"/>
                        </a:solidFill>
                        <a:effectLst/>
                        <a:latin typeface="Verdana (Body)"/>
                        <a:ea typeface="Verdana" panose="020B0604030504040204" pitchFamily="34" charset="0"/>
                        <a:cs typeface="Arial" panose="020B0604020202020204" pitchFamily="34" charset="0"/>
                      </a:endParaRPr>
                    </a:p>
                    <a:p>
                      <a:pPr marL="0" lvl="0" indent="0" algn="l" defTabSz="914400" rtl="0" eaLnBrk="1" fontAlgn="ctr" latinLnBrk="0" hangingPunct="1">
                        <a:spcAft>
                          <a:spcPts val="0"/>
                        </a:spcAft>
                        <a:buClrTx/>
                        <a:buFont typeface="Symbol" panose="05050102010706020507" pitchFamily="18" charset="2"/>
                        <a:buNone/>
                      </a:pPr>
                      <a:endParaRPr lang="en-GB" sz="1200" kern="1200">
                        <a:solidFill>
                          <a:schemeClr val="tx1"/>
                        </a:solidFill>
                        <a:effectLst/>
                        <a:latin typeface="Verdana (Body)"/>
                        <a:ea typeface="Verdana" panose="020B0604030504040204" pitchFamily="34" charset="0"/>
                        <a:cs typeface="Arial" panose="020B0604020202020204" pitchFamily="34" charset="0"/>
                      </a:endParaRPr>
                    </a:p>
                  </a:txBody>
                  <a:tcPr marL="18096" marR="18096" marT="9551" marB="9551"/>
                </a:tc>
                <a:extLst>
                  <a:ext uri="{0D108BD9-81ED-4DB2-BD59-A6C34878D82A}">
                    <a16:rowId xmlns:a16="http://schemas.microsoft.com/office/drawing/2014/main" val="1341974593"/>
                  </a:ext>
                </a:extLst>
              </a:tr>
              <a:tr h="933502">
                <a:tc>
                  <a:txBody>
                    <a:bodyPr/>
                    <a:lstStyle/>
                    <a:p>
                      <a:pPr>
                        <a:spcAft>
                          <a:spcPts val="0"/>
                        </a:spcAft>
                      </a:pPr>
                      <a:r>
                        <a:rPr kumimoji="0" lang="en-US" sz="1200" b="1" u="none" strike="noStrike" kern="1200" cap="none" normalizeH="0" baseline="0">
                          <a:ln>
                            <a:noFill/>
                          </a:ln>
                          <a:solidFill>
                            <a:schemeClr val="tx1"/>
                          </a:solidFill>
                          <a:effectLst/>
                          <a:latin typeface="Verdana (Body)"/>
                          <a:ea typeface="+mn-ea"/>
                          <a:cs typeface="+mn-cs"/>
                        </a:rPr>
                        <a:t>Data Conversion Technical Team (Deloitte)</a:t>
                      </a:r>
                      <a:endParaRPr kumimoji="0" lang="en-GB" sz="1200" b="1" u="none" strike="noStrike" kern="1200" cap="none" normalizeH="0" baseline="0">
                        <a:ln>
                          <a:noFill/>
                        </a:ln>
                        <a:solidFill>
                          <a:schemeClr val="tx1"/>
                        </a:solidFill>
                        <a:effectLst/>
                        <a:latin typeface="Verdana (Body)"/>
                        <a:ea typeface="+mn-ea"/>
                        <a:cs typeface="+mn-cs"/>
                      </a:endParaRPr>
                    </a:p>
                  </a:txBody>
                  <a:tcPr marL="18096" marR="18096" marT="9551" marB="9551">
                    <a:solidFill>
                      <a:srgbClr val="FFCD00"/>
                    </a:solidFill>
                  </a:tcPr>
                </a:tc>
                <a:tc>
                  <a:txBody>
                    <a:bodyPr/>
                    <a:lstStyle/>
                    <a:p>
                      <a:pPr marL="180975" lvl="0" indent="-180975" algn="l" defTabSz="914400" rtl="0" eaLnBrk="1" fontAlgn="ctr" latinLnBrk="0" hangingPunct="1">
                        <a:lnSpc>
                          <a:spcPct val="150000"/>
                        </a:lnSpc>
                        <a:spcAft>
                          <a:spcPts val="0"/>
                        </a:spcAft>
                        <a:buClrTx/>
                        <a:buFont typeface="Symbol" panose="05050102010706020507" pitchFamily="18" charset="2"/>
                        <a:buChar char=""/>
                      </a:pPr>
                      <a:r>
                        <a:rPr lang="en-US" sz="1200" kern="1200">
                          <a:solidFill>
                            <a:schemeClr val="tx1"/>
                          </a:solidFill>
                          <a:effectLst/>
                          <a:latin typeface="Verdana (Body)"/>
                          <a:ea typeface="Verdana" panose="020B0604030504040204" pitchFamily="34" charset="0"/>
                          <a:cs typeface="Arial" panose="020B0604020202020204" pitchFamily="34" charset="0"/>
                        </a:rPr>
                        <a:t>Builds the data conversion toolset which can include SQL databases or FBDI to facilitate the mapping</a:t>
                      </a:r>
                    </a:p>
                    <a:p>
                      <a:pPr marL="180975" marR="0" lvl="0" indent="-180975" algn="l" defTabSz="914400" rtl="0" eaLnBrk="1" fontAlgn="ctr" latinLnBrk="0" hangingPunct="1">
                        <a:lnSpc>
                          <a:spcPct val="150000"/>
                        </a:lnSpc>
                        <a:spcBef>
                          <a:spcPts val="0"/>
                        </a:spcBef>
                        <a:spcAft>
                          <a:spcPts val="0"/>
                        </a:spcAft>
                        <a:buClrTx/>
                        <a:buSzTx/>
                        <a:buFont typeface="Symbol" panose="05050102010706020507" pitchFamily="18" charset="2"/>
                        <a:buChar char=""/>
                        <a:tabLst/>
                        <a:defRPr/>
                      </a:pPr>
                      <a:r>
                        <a:rPr kumimoji="0" lang="en-US" sz="1200" b="0" i="0" u="none" strike="noStrike" kern="1200" cap="none" spc="0" normalizeH="0" baseline="0" noProof="0">
                          <a:ln>
                            <a:noFill/>
                          </a:ln>
                          <a:solidFill>
                            <a:prstClr val="black"/>
                          </a:solidFill>
                          <a:effectLst/>
                          <a:uLnTx/>
                          <a:uFillTx/>
                          <a:latin typeface="Verdana (Body)"/>
                          <a:ea typeface="Verdana" panose="020B0604030504040204" pitchFamily="34" charset="0"/>
                          <a:cs typeface="Arial" panose="020B0604020202020204" pitchFamily="34" charset="0"/>
                        </a:rPr>
                        <a:t>Works with Functional Team and </a:t>
                      </a:r>
                      <a:r>
                        <a:rPr lang="en-US" sz="1200" kern="1200">
                          <a:solidFill>
                            <a:schemeClr val="tx1"/>
                          </a:solidFill>
                          <a:effectLst/>
                          <a:latin typeface="Verdana (Body)"/>
                          <a:ea typeface="Verdana" panose="020B0604030504040204" pitchFamily="34" charset="0"/>
                          <a:cs typeface="Arial" panose="020B0604020202020204" pitchFamily="34" charset="0"/>
                        </a:rPr>
                        <a:t>Business Data Object Owners </a:t>
                      </a:r>
                      <a:r>
                        <a:rPr kumimoji="0" lang="en-US" sz="1200" b="0" i="0" u="none" strike="noStrike" kern="1200" cap="none" spc="0" normalizeH="0" baseline="0" noProof="0">
                          <a:ln>
                            <a:noFill/>
                          </a:ln>
                          <a:solidFill>
                            <a:prstClr val="black"/>
                          </a:solidFill>
                          <a:effectLst/>
                          <a:uLnTx/>
                          <a:uFillTx/>
                          <a:latin typeface="Verdana (Body)"/>
                          <a:ea typeface="Verdana" panose="020B0604030504040204" pitchFamily="34" charset="0"/>
                          <a:cs typeface="Arial" panose="020B0604020202020204" pitchFamily="34" charset="0"/>
                        </a:rPr>
                        <a:t>to coordinate any mapping activities required between source and Target system</a:t>
                      </a:r>
                      <a:endParaRPr lang="en-US" sz="1200" kern="1200">
                        <a:solidFill>
                          <a:schemeClr val="tx1"/>
                        </a:solidFill>
                        <a:effectLst/>
                        <a:latin typeface="Verdana (Body)"/>
                        <a:ea typeface="Verdana" panose="020B0604030504040204" pitchFamily="34" charset="0"/>
                        <a:cs typeface="Arial" panose="020B0604020202020204" pitchFamily="34" charset="0"/>
                      </a:endParaRPr>
                    </a:p>
                    <a:p>
                      <a:pPr marL="180975" lvl="0" indent="-180975" algn="l" defTabSz="914400" rtl="0" eaLnBrk="1" fontAlgn="ctr" latinLnBrk="0" hangingPunct="1">
                        <a:lnSpc>
                          <a:spcPct val="150000"/>
                        </a:lnSpc>
                        <a:spcAft>
                          <a:spcPts val="0"/>
                        </a:spcAft>
                        <a:buClrTx/>
                        <a:buFont typeface="Symbol" panose="05050102010706020507" pitchFamily="18" charset="2"/>
                        <a:buChar char=""/>
                      </a:pPr>
                      <a:r>
                        <a:rPr lang="en-US" sz="1200" kern="1200">
                          <a:solidFill>
                            <a:schemeClr val="tx1"/>
                          </a:solidFill>
                          <a:effectLst/>
                          <a:latin typeface="Verdana (Body)"/>
                          <a:ea typeface="Verdana" panose="020B0604030504040204" pitchFamily="34" charset="0"/>
                          <a:cs typeface="Arial" panose="020B0604020202020204" pitchFamily="34" charset="0"/>
                        </a:rPr>
                        <a:t>Extracts the data required from the source system(s)</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marR="0" lvl="0" indent="-180975" algn="l" defTabSz="914400" rtl="0" eaLnBrk="1" fontAlgn="ctr" latinLnBrk="0" hangingPunct="1">
                        <a:lnSpc>
                          <a:spcPct val="150000"/>
                        </a:lnSpc>
                        <a:spcBef>
                          <a:spcPts val="0"/>
                        </a:spcBef>
                        <a:spcAft>
                          <a:spcPts val="0"/>
                        </a:spcAft>
                        <a:buClrTx/>
                        <a:buSzTx/>
                        <a:buFont typeface="Symbol" panose="05050102010706020507" pitchFamily="18" charset="2"/>
                        <a:buChar char=""/>
                        <a:tabLst/>
                        <a:defRPr/>
                      </a:pPr>
                      <a:r>
                        <a:rPr lang="en-US" sz="1200" kern="1200">
                          <a:solidFill>
                            <a:schemeClr val="tx1"/>
                          </a:solidFill>
                          <a:effectLst/>
                          <a:latin typeface="Verdana (Body)"/>
                          <a:ea typeface="Verdana" panose="020B0604030504040204" pitchFamily="34" charset="0"/>
                          <a:cs typeface="Arial" panose="020B0604020202020204" pitchFamily="34" charset="0"/>
                        </a:rPr>
                        <a:t>Make sure that the data is clean of any duplicates or invalid entries</a:t>
                      </a:r>
                    </a:p>
                    <a:p>
                      <a:pPr marL="180975" marR="0" lvl="0" indent="-180975" algn="l" defTabSz="914400" rtl="0" eaLnBrk="1" fontAlgn="ctr" latinLnBrk="0" hangingPunct="1">
                        <a:lnSpc>
                          <a:spcPct val="100000"/>
                        </a:lnSpc>
                        <a:spcBef>
                          <a:spcPts val="0"/>
                        </a:spcBef>
                        <a:spcAft>
                          <a:spcPts val="0"/>
                        </a:spcAft>
                        <a:buClrTx/>
                        <a:buSzTx/>
                        <a:buFont typeface="Symbol" panose="05050102010706020507" pitchFamily="18" charset="2"/>
                        <a:buChar char=""/>
                        <a:tabLst/>
                        <a:defRPr/>
                      </a:pPr>
                      <a:endParaRPr lang="en-US" sz="1200" kern="1200">
                        <a:solidFill>
                          <a:schemeClr val="tx1"/>
                        </a:solidFill>
                        <a:effectLst/>
                        <a:latin typeface="Verdana (Body)"/>
                        <a:ea typeface="Verdana" panose="020B0604030504040204" pitchFamily="34" charset="0"/>
                        <a:cs typeface="Arial" panose="020B0604020202020204" pitchFamily="34" charset="0"/>
                      </a:endParaRPr>
                    </a:p>
                  </a:txBody>
                  <a:tcPr marL="18096" marR="18096" marT="9551" marB="9551"/>
                </a:tc>
                <a:extLst>
                  <a:ext uri="{0D108BD9-81ED-4DB2-BD59-A6C34878D82A}">
                    <a16:rowId xmlns:a16="http://schemas.microsoft.com/office/drawing/2014/main" val="3579962579"/>
                  </a:ext>
                </a:extLst>
              </a:tr>
              <a:tr h="933502">
                <a:tc>
                  <a:txBody>
                    <a:bodyPr/>
                    <a:lstStyle/>
                    <a:p>
                      <a:pPr>
                        <a:spcAft>
                          <a:spcPts val="0"/>
                        </a:spcAft>
                      </a:pPr>
                      <a:r>
                        <a:rPr lang="en-US" sz="1200" kern="1200">
                          <a:solidFill>
                            <a:schemeClr val="tx1"/>
                          </a:solidFill>
                          <a:effectLst/>
                          <a:latin typeface="Verdana (Body)"/>
                          <a:ea typeface="Verdana" panose="020B0604030504040204" pitchFamily="34" charset="0"/>
                          <a:cs typeface="Arial" panose="020B0604020202020204" pitchFamily="34" charset="0"/>
                        </a:rPr>
                        <a:t>Functional Team </a:t>
                      </a:r>
                      <a:r>
                        <a:rPr kumimoji="0" lang="en-US" sz="1200" b="1" u="none" strike="noStrike" kern="1200" cap="none" normalizeH="0" baseline="0">
                          <a:ln>
                            <a:noFill/>
                          </a:ln>
                          <a:solidFill>
                            <a:schemeClr val="tx1"/>
                          </a:solidFill>
                          <a:effectLst/>
                          <a:latin typeface="Verdana (Body)"/>
                          <a:ea typeface="+mn-ea"/>
                          <a:cs typeface="+mn-cs"/>
                        </a:rPr>
                        <a:t>(Deloitte)</a:t>
                      </a:r>
                      <a:endParaRPr lang="en-GB" sz="1200">
                        <a:solidFill>
                          <a:schemeClr val="tx1"/>
                        </a:solidFill>
                        <a:effectLst/>
                        <a:latin typeface="Verdana (Body)"/>
                        <a:ea typeface="Verdana" panose="020B0604030504040204" pitchFamily="34" charset="0"/>
                        <a:cs typeface="Arial" panose="020B0604020202020204" pitchFamily="34" charset="0"/>
                      </a:endParaRPr>
                    </a:p>
                  </a:txBody>
                  <a:tcPr marL="18096" marR="18096" marT="9551" marB="9551">
                    <a:solidFill>
                      <a:srgbClr val="FFCD00"/>
                    </a:solidFill>
                  </a:tcPr>
                </a:tc>
                <a:tc>
                  <a:txBody>
                    <a:bodyPr/>
                    <a:lstStyle/>
                    <a:p>
                      <a:pPr marL="180975" lvl="0" indent="-180975" algn="l" defTabSz="914400" rtl="0" eaLnBrk="1" fontAlgn="ctr" latinLnBrk="0" hangingPunct="1">
                        <a:lnSpc>
                          <a:spcPct val="150000"/>
                        </a:lnSpc>
                        <a:spcAft>
                          <a:spcPts val="0"/>
                        </a:spcAft>
                        <a:buClrTx/>
                        <a:buFont typeface="Symbol" panose="05050102010706020507" pitchFamily="18" charset="2"/>
                        <a:buChar char=""/>
                      </a:pPr>
                      <a:r>
                        <a:rPr lang="en-US" sz="1200" kern="1200">
                          <a:solidFill>
                            <a:schemeClr val="tx1"/>
                          </a:solidFill>
                          <a:effectLst/>
                          <a:latin typeface="Verdana (Body)"/>
                          <a:ea typeface="Verdana" panose="020B0604030504040204" pitchFamily="34" charset="0"/>
                          <a:cs typeface="Arial" panose="020B0604020202020204" pitchFamily="34" charset="0"/>
                        </a:rPr>
                        <a:t>Works alongside the Data Conversion Technical Team and with Business Data Object Owners to undertake any mapping activities required between source and Oracle systems</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lvl="0" indent="-180975" algn="l" defTabSz="914400" rtl="0" eaLnBrk="1" fontAlgn="ctr" latinLnBrk="0" hangingPunct="1">
                        <a:lnSpc>
                          <a:spcPct val="150000"/>
                        </a:lnSpc>
                        <a:spcAft>
                          <a:spcPts val="0"/>
                        </a:spcAft>
                        <a:buClrTx/>
                        <a:buFont typeface="Symbol" panose="05050102010706020507" pitchFamily="18" charset="2"/>
                        <a:buChar char=""/>
                      </a:pPr>
                      <a:r>
                        <a:rPr lang="en-US" sz="1200" kern="1200">
                          <a:solidFill>
                            <a:schemeClr val="tx1"/>
                          </a:solidFill>
                          <a:effectLst/>
                          <a:latin typeface="Verdana (Body)"/>
                          <a:ea typeface="Verdana" panose="020B0604030504040204" pitchFamily="34" charset="0"/>
                          <a:cs typeface="Arial" panose="020B0604020202020204" pitchFamily="34" charset="0"/>
                        </a:rPr>
                        <a:t>Provides Oracle reports to Business Data Object Owners to reconcile source system(s) and Oracle</a:t>
                      </a:r>
                      <a:endParaRPr lang="en-GB" sz="1200" kern="1200">
                        <a:solidFill>
                          <a:schemeClr val="tx1"/>
                        </a:solidFill>
                        <a:effectLst/>
                        <a:latin typeface="Verdana (Body)"/>
                        <a:ea typeface="Verdana" panose="020B0604030504040204" pitchFamily="34" charset="0"/>
                        <a:cs typeface="Arial" panose="020B0604020202020204" pitchFamily="34" charset="0"/>
                      </a:endParaRPr>
                    </a:p>
                  </a:txBody>
                  <a:tcPr marL="18096" marR="18096" marT="9551" marB="9551"/>
                </a:tc>
                <a:extLst>
                  <a:ext uri="{0D108BD9-81ED-4DB2-BD59-A6C34878D82A}">
                    <a16:rowId xmlns:a16="http://schemas.microsoft.com/office/drawing/2014/main" val="1291337512"/>
                  </a:ext>
                </a:extLst>
              </a:tr>
            </a:tbl>
          </a:graphicData>
        </a:graphic>
      </p:graphicFrame>
      <p:cxnSp>
        <p:nvCxnSpPr>
          <p:cNvPr id="7" name="Straight Connector 6">
            <a:extLst>
              <a:ext uri="{FF2B5EF4-FFF2-40B4-BE49-F238E27FC236}">
                <a16:creationId xmlns:a16="http://schemas.microsoft.com/office/drawing/2014/main" id="{3784FCC0-BD72-43BF-92A5-ECE1E2AB86CB}"/>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13811394"/>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9900" y="117701"/>
            <a:ext cx="11252200" cy="334102"/>
          </a:xfrm>
        </p:spPr>
        <p:txBody>
          <a:bodyPr/>
          <a:lstStyle/>
          <a:p>
            <a:pPr>
              <a:buClr>
                <a:srgbClr val="000000"/>
              </a:buClr>
              <a:buSzPts val="2300"/>
            </a:pPr>
            <a:r>
              <a:rPr lang="en-US" sz="2000" b="1">
                <a:solidFill>
                  <a:srgbClr val="000000"/>
                </a:solidFill>
                <a:latin typeface="Proxima Nova" panose="020B0604020202020204" charset="0"/>
                <a:ea typeface="Proxima Nova"/>
                <a:cs typeface="Proxima Nova"/>
                <a:sym typeface="Proxima Nova"/>
              </a:rPr>
              <a:t>Activities and Roles</a:t>
            </a:r>
            <a:endParaRPr lang="en-US" sz="400" b="1">
              <a:latin typeface="Proxima Nova" panose="020B0604020202020204" charset="0"/>
              <a:ea typeface="Proxima Nova"/>
              <a:cs typeface="Proxima Nova"/>
              <a:sym typeface="Proxima Nova"/>
            </a:endParaRPr>
          </a:p>
        </p:txBody>
      </p:sp>
      <p:graphicFrame>
        <p:nvGraphicFramePr>
          <p:cNvPr id="5" name="Table 4">
            <a:extLst>
              <a:ext uri="{FF2B5EF4-FFF2-40B4-BE49-F238E27FC236}">
                <a16:creationId xmlns:a16="http://schemas.microsoft.com/office/drawing/2014/main" id="{251158AA-7519-4D5A-B7E9-541D1738C1E0}"/>
              </a:ext>
            </a:extLst>
          </p:cNvPr>
          <p:cNvGraphicFramePr>
            <a:graphicFrameLocks noGrp="1"/>
          </p:cNvGraphicFramePr>
          <p:nvPr>
            <p:extLst>
              <p:ext uri="{D42A27DB-BD31-4B8C-83A1-F6EECF244321}">
                <p14:modId xmlns:p14="http://schemas.microsoft.com/office/powerpoint/2010/main" val="152074915"/>
              </p:ext>
            </p:extLst>
          </p:nvPr>
        </p:nvGraphicFramePr>
        <p:xfrm>
          <a:off x="507143" y="569504"/>
          <a:ext cx="10937547" cy="6060313"/>
        </p:xfrm>
        <a:graphic>
          <a:graphicData uri="http://schemas.openxmlformats.org/drawingml/2006/table">
            <a:tbl>
              <a:tblPr firstRow="1" bandRow="1">
                <a:tableStyleId>{5C22544A-7EE6-4342-B048-85BDC9FD1C3A}</a:tableStyleId>
              </a:tblPr>
              <a:tblGrid>
                <a:gridCol w="2566931">
                  <a:extLst>
                    <a:ext uri="{9D8B030D-6E8A-4147-A177-3AD203B41FA5}">
                      <a16:colId xmlns:a16="http://schemas.microsoft.com/office/drawing/2014/main" val="429024771"/>
                    </a:ext>
                  </a:extLst>
                </a:gridCol>
                <a:gridCol w="5029200">
                  <a:extLst>
                    <a:ext uri="{9D8B030D-6E8A-4147-A177-3AD203B41FA5}">
                      <a16:colId xmlns:a16="http://schemas.microsoft.com/office/drawing/2014/main" val="2981955456"/>
                    </a:ext>
                  </a:extLst>
                </a:gridCol>
                <a:gridCol w="1737360">
                  <a:extLst>
                    <a:ext uri="{9D8B030D-6E8A-4147-A177-3AD203B41FA5}">
                      <a16:colId xmlns:a16="http://schemas.microsoft.com/office/drawing/2014/main" val="1663621116"/>
                    </a:ext>
                  </a:extLst>
                </a:gridCol>
                <a:gridCol w="1604056">
                  <a:extLst>
                    <a:ext uri="{9D8B030D-6E8A-4147-A177-3AD203B41FA5}">
                      <a16:colId xmlns:a16="http://schemas.microsoft.com/office/drawing/2014/main" val="2109174097"/>
                    </a:ext>
                  </a:extLst>
                </a:gridCol>
              </a:tblGrid>
              <a:tr h="0">
                <a:tc>
                  <a:txBody>
                    <a:bodyPr/>
                    <a:lstStyle/>
                    <a:p>
                      <a:pPr marL="0" marR="0" algn="l">
                        <a:lnSpc>
                          <a:spcPct val="107000"/>
                        </a:lnSpc>
                        <a:spcBef>
                          <a:spcPts val="300"/>
                        </a:spcBef>
                        <a:spcAft>
                          <a:spcPts val="300"/>
                        </a:spcAft>
                      </a:pPr>
                      <a:r>
                        <a:rPr lang="en-US" sz="1400">
                          <a:solidFill>
                            <a:schemeClr val="tx1"/>
                          </a:solidFill>
                          <a:effectLst/>
                          <a:latin typeface="Verdana (Body)"/>
                        </a:rPr>
                        <a:t>Conversion Activities</a:t>
                      </a:r>
                      <a:endParaRPr lang="en-US" sz="1400" b="1">
                        <a:solidFill>
                          <a:schemeClr val="tx1"/>
                        </a:solidFill>
                        <a:effectLst/>
                        <a:latin typeface="Verdana (Body)"/>
                        <a:ea typeface="Times New Roman" panose="02020603050405020304" pitchFamily="18"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marL="0" marR="0" algn="l">
                        <a:lnSpc>
                          <a:spcPct val="107000"/>
                        </a:lnSpc>
                        <a:spcBef>
                          <a:spcPts val="300"/>
                        </a:spcBef>
                        <a:spcAft>
                          <a:spcPts val="300"/>
                        </a:spcAft>
                      </a:pPr>
                      <a:r>
                        <a:rPr lang="en-US" sz="1400">
                          <a:solidFill>
                            <a:schemeClr val="tx1"/>
                          </a:solidFill>
                          <a:effectLst/>
                          <a:latin typeface="Verdana (Body)"/>
                        </a:rPr>
                        <a:t>Roles and Responsibilities </a:t>
                      </a:r>
                      <a:endParaRPr lang="en-US" sz="1400" b="1">
                        <a:solidFill>
                          <a:schemeClr val="tx1"/>
                        </a:solidFill>
                        <a:effectLst/>
                        <a:latin typeface="Verdana (Body)"/>
                        <a:ea typeface="Times New Roman" panose="02020603050405020304" pitchFamily="18"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marL="0" marR="0" algn="l">
                        <a:lnSpc>
                          <a:spcPct val="107000"/>
                        </a:lnSpc>
                        <a:spcBef>
                          <a:spcPts val="300"/>
                        </a:spcBef>
                        <a:spcAft>
                          <a:spcPts val="300"/>
                        </a:spcAft>
                      </a:pPr>
                      <a:r>
                        <a:rPr lang="en-US" sz="1400">
                          <a:solidFill>
                            <a:schemeClr val="tx1"/>
                          </a:solidFill>
                          <a:effectLst/>
                          <a:latin typeface="Verdana (Body)"/>
                        </a:rPr>
                        <a:t>Primary</a:t>
                      </a:r>
                      <a:endParaRPr lang="en-US" sz="1400" b="1">
                        <a:solidFill>
                          <a:schemeClr val="tx1"/>
                        </a:solidFill>
                        <a:effectLst/>
                        <a:latin typeface="Verdana (Body)"/>
                        <a:ea typeface="Times New Roman" panose="02020603050405020304" pitchFamily="18"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marL="0" marR="0" algn="l">
                        <a:lnSpc>
                          <a:spcPct val="107000"/>
                        </a:lnSpc>
                        <a:spcBef>
                          <a:spcPts val="300"/>
                        </a:spcBef>
                        <a:spcAft>
                          <a:spcPts val="300"/>
                        </a:spcAft>
                      </a:pPr>
                      <a:r>
                        <a:rPr lang="en-US" sz="1400">
                          <a:solidFill>
                            <a:schemeClr val="tx1"/>
                          </a:solidFill>
                          <a:effectLst/>
                          <a:latin typeface="Verdana (Body)"/>
                        </a:rPr>
                        <a:t>Support</a:t>
                      </a:r>
                      <a:endParaRPr lang="en-US" sz="1400" b="1">
                        <a:solidFill>
                          <a:schemeClr val="tx1"/>
                        </a:solidFill>
                        <a:effectLst/>
                        <a:latin typeface="Verdana (Body)"/>
                        <a:ea typeface="Times New Roman" panose="02020603050405020304" pitchFamily="18" charset="0"/>
                        <a:cs typeface="Times New Roman" panose="02020603050405020304" pitchFamily="18" charset="0"/>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extLst>
                  <a:ext uri="{0D108BD9-81ED-4DB2-BD59-A6C34878D82A}">
                    <a16:rowId xmlns:a16="http://schemas.microsoft.com/office/drawing/2014/main" val="2317598296"/>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indent="0" algn="l">
                        <a:buFont typeface="Arial" panose="020B0604020202020204" pitchFamily="34" charset="0"/>
                        <a:buNone/>
                      </a:pPr>
                      <a:r>
                        <a:rPr lang="en-US" sz="1200" kern="1200">
                          <a:solidFill>
                            <a:schemeClr val="tx1"/>
                          </a:solidFill>
                          <a:effectLst/>
                          <a:latin typeface="Verdana (Body)"/>
                          <a:ea typeface="+mn-ea"/>
                          <a:cs typeface="+mn-cs"/>
                        </a:rPr>
                        <a:t>Provide FBDI templates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Predefined template from Oracle Enterprise Repository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algn="l"/>
                      <a:r>
                        <a:rPr lang="en-US" sz="1200" kern="1200">
                          <a:solidFill>
                            <a:schemeClr val="tx1"/>
                          </a:solidFill>
                          <a:effectLst/>
                          <a:latin typeface="Verdana (Body)"/>
                          <a:ea typeface="+mn-ea"/>
                          <a:cs typeface="+mn-cs"/>
                        </a:rPr>
                        <a:t>Functional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NA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07292287"/>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indent="0" algn="l">
                        <a:buFont typeface="Arial" panose="020B0604020202020204" pitchFamily="34" charset="0"/>
                        <a:buNone/>
                      </a:pPr>
                      <a:r>
                        <a:rPr lang="en-US" sz="1200" kern="1200">
                          <a:solidFill>
                            <a:schemeClr val="tx1"/>
                          </a:solidFill>
                          <a:effectLst/>
                          <a:latin typeface="Verdana (Body)"/>
                          <a:ea typeface="+mn-ea"/>
                          <a:cs typeface="+mn-cs"/>
                        </a:rPr>
                        <a:t>Develop functional specifications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Provide Mapping for each data file (for all data entities in scope)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algn="l"/>
                      <a:r>
                        <a:rPr lang="en-US" sz="1200" kern="1200">
                          <a:solidFill>
                            <a:schemeClr val="tx1"/>
                          </a:solidFill>
                          <a:effectLst/>
                          <a:latin typeface="Verdana (Body)"/>
                          <a:ea typeface="+mn-ea"/>
                          <a:cs typeface="+mn-cs"/>
                        </a:rPr>
                        <a:t>Functional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XXXX Business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154159991"/>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lvl="0" indent="0" algn="l">
                        <a:buFont typeface="Arial" panose="020B0604020202020204" pitchFamily="34" charset="0"/>
                        <a:buNone/>
                      </a:pPr>
                      <a:r>
                        <a:rPr lang="en-US" sz="1200" kern="1200">
                          <a:solidFill>
                            <a:schemeClr val="tx1"/>
                          </a:solidFill>
                          <a:effectLst/>
                          <a:latin typeface="Verdana (Body)"/>
                          <a:ea typeface="+mn-ea"/>
                          <a:cs typeface="+mn-cs"/>
                        </a:rPr>
                        <a:t>Data extracts from source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Building data extraction programs.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algn="l"/>
                      <a:r>
                        <a:rPr lang="en-US" sz="1200" kern="1200">
                          <a:solidFill>
                            <a:schemeClr val="tx1"/>
                          </a:solidFill>
                          <a:effectLst/>
                          <a:latin typeface="Verdana (Body)"/>
                          <a:ea typeface="+mn-ea"/>
                          <a:cs typeface="+mn-cs"/>
                        </a:rPr>
                        <a:t>Data Conversion </a:t>
                      </a:r>
                    </a:p>
                    <a:p>
                      <a:pPr algn="l"/>
                      <a:r>
                        <a:rPr lang="en-US" sz="1200" kern="1200">
                          <a:solidFill>
                            <a:schemeClr val="tx1"/>
                          </a:solidFill>
                          <a:effectLst/>
                          <a:latin typeface="Verdana (Body)"/>
                          <a:ea typeface="+mn-ea"/>
                          <a:cs typeface="+mn-cs"/>
                        </a:rPr>
                        <a:t>Technical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XXXX FinOps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864319936"/>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indent="0" algn="l">
                        <a:buFont typeface="Arial" panose="020B0604020202020204" pitchFamily="34" charset="0"/>
                        <a:buNone/>
                      </a:pPr>
                      <a:r>
                        <a:rPr lang="en-US" sz="1200" kern="1200">
                          <a:solidFill>
                            <a:schemeClr val="tx1"/>
                          </a:solidFill>
                          <a:effectLst/>
                          <a:latin typeface="Verdana (Body)"/>
                          <a:ea typeface="+mn-ea"/>
                          <a:cs typeface="+mn-cs"/>
                        </a:rPr>
                        <a:t>Data cleansing at source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Perform pre-extract and post-extract clean up</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algn="l"/>
                      <a:r>
                        <a:rPr lang="en-US" sz="1200" kern="1200">
                          <a:solidFill>
                            <a:schemeClr val="tx1"/>
                          </a:solidFill>
                          <a:effectLst/>
                          <a:latin typeface="Verdana (Body)"/>
                          <a:ea typeface="+mn-ea"/>
                          <a:cs typeface="+mn-cs"/>
                        </a:rPr>
                        <a:t>XXXX Business &amp; FinOps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Data Conversion Technical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084606169"/>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indent="0" algn="l">
                        <a:buFont typeface="Arial" panose="020B0604020202020204" pitchFamily="34" charset="0"/>
                        <a:buNone/>
                      </a:pPr>
                      <a:r>
                        <a:rPr lang="en-US" sz="1200" kern="1200">
                          <a:solidFill>
                            <a:schemeClr val="tx1"/>
                          </a:solidFill>
                          <a:effectLst/>
                          <a:latin typeface="Verdana (Body)"/>
                          <a:ea typeface="+mn-ea"/>
                          <a:cs typeface="+mn-cs"/>
                        </a:rPr>
                        <a:t>Data transformation build</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Transform the data to new Oracle ERP Structure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lvl="0" indent="0" algn="l" defTabSz="820583"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Data Conversion </a:t>
                      </a:r>
                    </a:p>
                    <a:p>
                      <a:pPr marL="0" marR="0" lvl="0" indent="0" algn="l" defTabSz="820583"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Technical Team </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NA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58347572"/>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indent="0" algn="l">
                        <a:buFont typeface="Arial" panose="020B0604020202020204" pitchFamily="34" charset="0"/>
                        <a:buNone/>
                      </a:pPr>
                      <a:r>
                        <a:rPr lang="en-US" sz="1200" kern="1200">
                          <a:solidFill>
                            <a:schemeClr val="tx1"/>
                          </a:solidFill>
                          <a:effectLst/>
                          <a:latin typeface="Verdana (Body)"/>
                          <a:ea typeface="+mn-ea"/>
                          <a:cs typeface="+mn-cs"/>
                        </a:rPr>
                        <a:t>Data validation before load</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Validate the data based on the ERP Cloud  configuration and mapping rules.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algn="l"/>
                      <a:r>
                        <a:rPr lang="en-US" sz="1200" kern="1200">
                          <a:solidFill>
                            <a:schemeClr val="tx1"/>
                          </a:solidFill>
                          <a:effectLst/>
                          <a:latin typeface="Verdana (Body)"/>
                          <a:ea typeface="+mn-ea"/>
                          <a:cs typeface="+mn-cs"/>
                        </a:rPr>
                        <a:t>Functional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XXXX Business &amp; FinOps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976678832"/>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indent="0" algn="l">
                        <a:buFont typeface="Arial" panose="020B0604020202020204" pitchFamily="34" charset="0"/>
                        <a:buNone/>
                      </a:pPr>
                      <a:r>
                        <a:rPr lang="en-US" sz="1200" kern="1200">
                          <a:solidFill>
                            <a:schemeClr val="tx1"/>
                          </a:solidFill>
                          <a:effectLst/>
                          <a:latin typeface="Verdana (Body)"/>
                          <a:ea typeface="+mn-ea"/>
                          <a:cs typeface="+mn-cs"/>
                        </a:rPr>
                        <a:t>Data load Unit Testing</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GB" sz="1200" kern="1200">
                          <a:solidFill>
                            <a:schemeClr val="tx1"/>
                          </a:solidFill>
                          <a:effectLst/>
                          <a:latin typeface="Verdana (Body)"/>
                          <a:ea typeface="+mn-ea"/>
                          <a:cs typeface="+mn-cs"/>
                        </a:rPr>
                        <a:t>Demo load test of the conversions after ensuring the mandatory and related setup are done before the conversion load</a:t>
                      </a:r>
                      <a:endParaRPr lang="en-US" sz="1200" kern="1200">
                        <a:solidFill>
                          <a:schemeClr val="tx1"/>
                        </a:solidFill>
                        <a:effectLst/>
                        <a:latin typeface="Verdana (Body)"/>
                        <a:ea typeface="+mn-ea"/>
                        <a:cs typeface="+mn-c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lvl="0" indent="0" algn="l" defTabSz="820583"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Data Conversion </a:t>
                      </a:r>
                    </a:p>
                    <a:p>
                      <a:pPr marL="0" marR="0" lvl="0" indent="0" algn="l" defTabSz="820583"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Technical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NA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33893423"/>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indent="0" algn="l">
                        <a:buFont typeface="Arial" panose="020B0604020202020204" pitchFamily="34" charset="0"/>
                        <a:buNone/>
                      </a:pPr>
                      <a:r>
                        <a:rPr lang="en-US" sz="1200" kern="1200">
                          <a:solidFill>
                            <a:schemeClr val="tx1"/>
                          </a:solidFill>
                          <a:effectLst/>
                          <a:latin typeface="Verdana (Body)"/>
                          <a:ea typeface="+mn-ea"/>
                          <a:cs typeface="+mn-cs"/>
                        </a:rPr>
                        <a:t>Data import into ERP Cloud</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Import data extract available in predefined templates into Oracle Cloud</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lvl="0" indent="0" algn="l" defTabSz="820583"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Data Conversion </a:t>
                      </a:r>
                    </a:p>
                    <a:p>
                      <a:pPr marL="0" marR="0" lvl="0" indent="0" algn="l" defTabSz="820583"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Technical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NA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71094923"/>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indent="0" algn="l">
                        <a:buFont typeface="Arial" panose="020B0604020202020204" pitchFamily="34" charset="0"/>
                        <a:buNone/>
                      </a:pPr>
                      <a:r>
                        <a:rPr lang="en-US" sz="1200" kern="1200">
                          <a:solidFill>
                            <a:schemeClr val="tx1"/>
                          </a:solidFill>
                          <a:effectLst/>
                          <a:latin typeface="Verdana (Body)"/>
                          <a:ea typeface="+mn-ea"/>
                          <a:cs typeface="+mn-cs"/>
                        </a:rPr>
                        <a:t>Error reporting &amp; correction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Analyze exceptions and resolve errors while loading</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lvl="0" indent="0" algn="l" defTabSz="820583"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Data Conversion </a:t>
                      </a:r>
                    </a:p>
                    <a:p>
                      <a:pPr marL="0" marR="0" lvl="0" indent="0" algn="l" defTabSz="820583"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Technical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Functional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906572181"/>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indent="0" algn="l">
                        <a:buFont typeface="Arial" panose="020B0604020202020204" pitchFamily="34" charset="0"/>
                        <a:buNone/>
                      </a:pPr>
                      <a:r>
                        <a:rPr lang="en-US" sz="1200" kern="1200">
                          <a:solidFill>
                            <a:schemeClr val="tx1"/>
                          </a:solidFill>
                          <a:effectLst/>
                          <a:latin typeface="Verdana (Body)"/>
                          <a:ea typeface="+mn-ea"/>
                          <a:cs typeface="+mn-cs"/>
                        </a:rPr>
                        <a:t>Generate reports for data reconciliation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Generate reconciliation metrics reports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lvl="0" indent="0" algn="l" defTabSz="820583"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Data Conversion </a:t>
                      </a:r>
                    </a:p>
                    <a:p>
                      <a:pPr marL="0" marR="0" lvl="0" indent="0" algn="l" defTabSz="820583"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Verdana (Body)"/>
                          <a:ea typeface="+mn-ea"/>
                          <a:cs typeface="+mn-cs"/>
                        </a:rPr>
                        <a:t>Technical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Functional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296338660"/>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indent="0" algn="l">
                        <a:buFont typeface="Arial" panose="020B0604020202020204" pitchFamily="34" charset="0"/>
                        <a:buNone/>
                      </a:pPr>
                      <a:r>
                        <a:rPr lang="en-US" sz="1200" kern="1200">
                          <a:solidFill>
                            <a:schemeClr val="tx1"/>
                          </a:solidFill>
                          <a:effectLst/>
                          <a:latin typeface="Verdana (Body)"/>
                          <a:ea typeface="+mn-ea"/>
                          <a:cs typeface="+mn-cs"/>
                        </a:rPr>
                        <a:t>Provide Sign-offs for Data Conversion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Provide sign-off for conversion data extracts and reconciliation reports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algn="l"/>
                      <a:r>
                        <a:rPr lang="en-US" sz="1200" kern="1200">
                          <a:solidFill>
                            <a:schemeClr val="tx1"/>
                          </a:solidFill>
                          <a:effectLst/>
                          <a:latin typeface="Verdana (Body)"/>
                          <a:ea typeface="+mn-ea"/>
                          <a:cs typeface="+mn-cs"/>
                        </a:rPr>
                        <a:t>XXXX Business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NA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476584195"/>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indent="0" algn="l">
                        <a:buFont typeface="Arial" panose="020B0604020202020204" pitchFamily="34" charset="0"/>
                        <a:buNone/>
                      </a:pPr>
                      <a:r>
                        <a:rPr lang="en-US" sz="1200" kern="1200">
                          <a:solidFill>
                            <a:schemeClr val="tx1"/>
                          </a:solidFill>
                          <a:effectLst/>
                          <a:latin typeface="Verdana (Body)"/>
                          <a:ea typeface="+mn-ea"/>
                          <a:cs typeface="+mn-cs"/>
                        </a:rPr>
                        <a:t>Random Check in UI Interface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Random check on the Cloud User Interface (UI) for few records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algn="l"/>
                      <a:r>
                        <a:rPr lang="en-US" sz="1200" kern="1200">
                          <a:solidFill>
                            <a:schemeClr val="tx1"/>
                          </a:solidFill>
                          <a:effectLst/>
                          <a:latin typeface="Verdana (Body)"/>
                          <a:ea typeface="+mn-ea"/>
                          <a:cs typeface="+mn-cs"/>
                        </a:rPr>
                        <a:t>Functional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NA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325780337"/>
                  </a:ext>
                </a:extLst>
              </a:tr>
              <a:tr h="0">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Data Governance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0" indent="0" algn="l">
                        <a:buFont typeface="Arial" panose="020B0604020202020204" pitchFamily="34" charset="0"/>
                        <a:buNone/>
                      </a:pPr>
                      <a:r>
                        <a:rPr lang="en-US" sz="1200" kern="1200">
                          <a:solidFill>
                            <a:schemeClr val="tx1"/>
                          </a:solidFill>
                          <a:effectLst/>
                          <a:latin typeface="Verdana (Body)"/>
                          <a:ea typeface="+mn-ea"/>
                          <a:cs typeface="+mn-cs"/>
                        </a:rPr>
                        <a:t>Resolve conflicts between teams and facilitate governance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XXXX FinOps/IT Team</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gn="l"/>
                      <a:r>
                        <a:rPr lang="en-US" sz="1200" kern="1200">
                          <a:solidFill>
                            <a:schemeClr val="tx1"/>
                          </a:solidFill>
                          <a:effectLst/>
                          <a:latin typeface="Verdana (Body)"/>
                          <a:ea typeface="+mn-ea"/>
                          <a:cs typeface="+mn-cs"/>
                        </a:rPr>
                        <a:t>Deloitte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651468950"/>
                  </a:ext>
                </a:extLst>
              </a:tr>
            </a:tbl>
          </a:graphicData>
        </a:graphic>
      </p:graphicFrame>
    </p:spTree>
    <p:extLst>
      <p:ext uri="{BB962C8B-B14F-4D97-AF65-F5344CB8AC3E}">
        <p14:creationId xmlns:p14="http://schemas.microsoft.com/office/powerpoint/2010/main" val="3643502777"/>
      </p:ext>
    </p:extLst>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buClr>
                <a:srgbClr val="000000"/>
              </a:buClr>
              <a:buSzPts val="2300"/>
            </a:pPr>
            <a:r>
              <a:rPr lang="en-US" sz="2000" b="1">
                <a:solidFill>
                  <a:srgbClr val="000000"/>
                </a:solidFill>
                <a:latin typeface="Verdana (Headings)"/>
                <a:ea typeface="Proxima Nova"/>
                <a:cs typeface="Proxima Nova"/>
                <a:sym typeface="Proxima Nova"/>
              </a:rPr>
              <a:t>Data Conversion Tools</a:t>
            </a:r>
          </a:p>
        </p:txBody>
      </p:sp>
      <p:sp>
        <p:nvSpPr>
          <p:cNvPr id="6" name="TextBox 5">
            <a:extLst>
              <a:ext uri="{FF2B5EF4-FFF2-40B4-BE49-F238E27FC236}">
                <a16:creationId xmlns:a16="http://schemas.microsoft.com/office/drawing/2014/main" id="{5C3DCC6F-A37E-4AD7-913D-6A387599B170}"/>
              </a:ext>
            </a:extLst>
          </p:cNvPr>
          <p:cNvSpPr txBox="1"/>
          <p:nvPr/>
        </p:nvSpPr>
        <p:spPr>
          <a:xfrm>
            <a:off x="402209" y="973197"/>
            <a:ext cx="10872770" cy="5570756"/>
          </a:xfrm>
          <a:prstGeom prst="rect">
            <a:avLst/>
          </a:prstGeom>
          <a:noFill/>
        </p:spPr>
        <p:txBody>
          <a:bodyPr wrap="square" rtlCol="0">
            <a:spAutoFit/>
          </a:bodyPr>
          <a:lstStyle/>
          <a:p>
            <a:r>
              <a:rPr lang="en-US" sz="1200">
                <a:latin typeface="Verdana (Body)"/>
              </a:rPr>
              <a:t>The following tools will be required to start conversion activities</a:t>
            </a:r>
          </a:p>
          <a:p>
            <a:endParaRPr lang="en-US" sz="1200">
              <a:latin typeface="Verdana (Body)"/>
            </a:endParaRPr>
          </a:p>
          <a:p>
            <a:pPr marL="342900" marR="0" lvl="0" indent="-342900" algn="l" defTabSz="914400" rtl="0" eaLnBrk="1" fontAlgn="auto" latinLnBrk="0" hangingPunct="1">
              <a:lnSpc>
                <a:spcPct val="100000"/>
              </a:lnSpc>
              <a:spcBef>
                <a:spcPts val="600"/>
              </a:spcBef>
              <a:spcAft>
                <a:spcPts val="600"/>
              </a:spcAft>
              <a:buClrTx/>
              <a:buSzTx/>
              <a:buFont typeface="Wingdings" panose="05000000000000000000" pitchFamily="2" charset="2"/>
              <a:buChar char="q"/>
              <a:tabLst/>
              <a:defRPr/>
            </a:pPr>
            <a:r>
              <a:rPr kumimoji="0" lang="en-US" sz="1200" b="0" i="0" u="none" strike="noStrike" kern="1200" cap="none" spc="0" normalizeH="0" baseline="0" noProof="0">
                <a:ln>
                  <a:noFill/>
                </a:ln>
                <a:solidFill>
                  <a:prstClr val="black"/>
                </a:solidFill>
                <a:effectLst/>
                <a:uLnTx/>
                <a:uFillTx/>
                <a:latin typeface="Verdana (Body)"/>
                <a:ea typeface="+mn-ea"/>
                <a:cs typeface="Arial" panose="020B0604020202020204" pitchFamily="34" charset="0"/>
              </a:rPr>
              <a:t>Deloitte Data Hub Tool for Conversion automation.</a:t>
            </a:r>
            <a:endParaRPr lang="en-US" sz="1200">
              <a:latin typeface="Verdana (Body)"/>
            </a:endParaRPr>
          </a:p>
          <a:p>
            <a:pPr marL="342900" lvl="0" indent="-342900">
              <a:lnSpc>
                <a:spcPct val="100000"/>
              </a:lnSpc>
              <a:spcBef>
                <a:spcPts val="600"/>
              </a:spcBef>
              <a:spcAft>
                <a:spcPts val="600"/>
              </a:spcAft>
              <a:buFont typeface="Wingdings" panose="05000000000000000000" pitchFamily="2" charset="2"/>
              <a:buChar char="q"/>
            </a:pPr>
            <a:r>
              <a:rPr lang="en-GB" sz="1200">
                <a:latin typeface="Verdana (Body)"/>
                <a:cs typeface="Arial" panose="020B0604020202020204" pitchFamily="34" charset="0"/>
              </a:rPr>
              <a:t>Access to Remote desktop if required (virtual desktop) – </a:t>
            </a:r>
          </a:p>
          <a:p>
            <a:pPr marL="628650" lvl="1" indent="-171450">
              <a:lnSpc>
                <a:spcPct val="100000"/>
              </a:lnSpc>
              <a:spcBef>
                <a:spcPts val="600"/>
              </a:spcBef>
              <a:spcAft>
                <a:spcPts val="600"/>
              </a:spcAft>
              <a:buFont typeface="Wingdings" panose="05000000000000000000" pitchFamily="2" charset="2"/>
              <a:buChar char="ü"/>
            </a:pPr>
            <a:r>
              <a:rPr lang="en-GB" sz="1150">
                <a:latin typeface="Verdana (Body)"/>
                <a:cs typeface="Arial" panose="020B0604020202020204" pitchFamily="34" charset="0"/>
              </a:rPr>
              <a:t>Data Conversion technical team to use client infrastructure </a:t>
            </a:r>
          </a:p>
          <a:p>
            <a:pPr marL="342900" indent="-342900">
              <a:lnSpc>
                <a:spcPct val="100000"/>
              </a:lnSpc>
              <a:spcBef>
                <a:spcPts val="600"/>
              </a:spcBef>
              <a:spcAft>
                <a:spcPts val="600"/>
              </a:spcAft>
              <a:buFont typeface="Wingdings" panose="05000000000000000000" pitchFamily="2" charset="2"/>
              <a:buChar char="q"/>
            </a:pPr>
            <a:r>
              <a:rPr lang="en-GB" sz="1200">
                <a:latin typeface="Verdana (Body)"/>
                <a:cs typeface="Arial" panose="020B0604020202020204" pitchFamily="34" charset="0"/>
              </a:rPr>
              <a:t>Email and Ms Office suite - </a:t>
            </a:r>
          </a:p>
          <a:p>
            <a:pPr marL="628650" lvl="1" indent="-171450">
              <a:lnSpc>
                <a:spcPct val="100000"/>
              </a:lnSpc>
              <a:spcBef>
                <a:spcPts val="600"/>
              </a:spcBef>
              <a:spcAft>
                <a:spcPts val="600"/>
              </a:spcAft>
              <a:buFont typeface="Wingdings" panose="05000000000000000000" pitchFamily="2" charset="2"/>
              <a:buChar char="ü"/>
            </a:pPr>
            <a:r>
              <a:rPr lang="en-GB" sz="1150">
                <a:latin typeface="Verdana (Body)"/>
                <a:cs typeface="Arial" panose="020B0604020202020204" pitchFamily="34" charset="0"/>
              </a:rPr>
              <a:t>Data Conversion technical team will need to user client mail service to communicate with the business.</a:t>
            </a:r>
          </a:p>
          <a:p>
            <a:pPr marL="628650" lvl="1" indent="-171450">
              <a:lnSpc>
                <a:spcPct val="100000"/>
              </a:lnSpc>
              <a:spcBef>
                <a:spcPts val="600"/>
              </a:spcBef>
              <a:spcAft>
                <a:spcPts val="600"/>
              </a:spcAft>
              <a:buFont typeface="Wingdings" panose="05000000000000000000" pitchFamily="2" charset="2"/>
              <a:buChar char="ü"/>
            </a:pPr>
            <a:r>
              <a:rPr lang="en-GB" sz="1150">
                <a:latin typeface="Verdana (Body)"/>
                <a:cs typeface="Arial" panose="020B0604020202020204" pitchFamily="34" charset="0"/>
              </a:rPr>
              <a:t>Data Conversion technical team will need MS PowerPoint, MS Excel and MS Word for presentation and documentation of the data conversion</a:t>
            </a:r>
          </a:p>
          <a:p>
            <a:pPr marL="342900" indent="-342900">
              <a:lnSpc>
                <a:spcPct val="100000"/>
              </a:lnSpc>
              <a:spcBef>
                <a:spcPts val="600"/>
              </a:spcBef>
              <a:spcAft>
                <a:spcPts val="600"/>
              </a:spcAft>
              <a:buFont typeface="Wingdings" panose="05000000000000000000" pitchFamily="2" charset="2"/>
              <a:buChar char="q"/>
            </a:pPr>
            <a:r>
              <a:rPr lang="en-GB" sz="1200">
                <a:latin typeface="Verdana (Body)"/>
                <a:cs typeface="Arial" panose="020B0604020202020204" pitchFamily="34" charset="0"/>
              </a:rPr>
              <a:t>Issues and tickets logging systems</a:t>
            </a:r>
          </a:p>
          <a:p>
            <a:pPr marL="628650" lvl="1" indent="-171450">
              <a:lnSpc>
                <a:spcPct val="100000"/>
              </a:lnSpc>
              <a:spcBef>
                <a:spcPts val="600"/>
              </a:spcBef>
              <a:spcAft>
                <a:spcPts val="600"/>
              </a:spcAft>
              <a:buFont typeface="Wingdings" panose="05000000000000000000" pitchFamily="2" charset="2"/>
              <a:buChar char="ü"/>
            </a:pPr>
            <a:r>
              <a:rPr lang="en-GB" sz="1150">
                <a:latin typeface="Verdana (Body)"/>
                <a:cs typeface="Arial" panose="020B0604020202020204" pitchFamily="34" charset="0"/>
              </a:rPr>
              <a:t>Data Conversion team to raise and track issues to resolve with the client teams.</a:t>
            </a:r>
          </a:p>
          <a:p>
            <a:pPr marL="342900" lvl="0" indent="-342900">
              <a:lnSpc>
                <a:spcPct val="100000"/>
              </a:lnSpc>
              <a:spcBef>
                <a:spcPts val="600"/>
              </a:spcBef>
              <a:spcAft>
                <a:spcPts val="600"/>
              </a:spcAft>
              <a:buFont typeface="Wingdings" panose="05000000000000000000" pitchFamily="2" charset="2"/>
              <a:buChar char="q"/>
            </a:pPr>
            <a:r>
              <a:rPr lang="en-GB" sz="1200">
                <a:latin typeface="Verdana (Body)"/>
                <a:cs typeface="Arial" panose="020B0604020202020204" pitchFamily="34" charset="0"/>
              </a:rPr>
              <a:t>Dedicated Secure Network Drive - </a:t>
            </a:r>
          </a:p>
          <a:p>
            <a:pPr marL="628650" lvl="1" indent="-171450">
              <a:lnSpc>
                <a:spcPct val="100000"/>
              </a:lnSpc>
              <a:spcBef>
                <a:spcPts val="600"/>
              </a:spcBef>
              <a:spcAft>
                <a:spcPts val="600"/>
              </a:spcAft>
              <a:buFont typeface="Wingdings" panose="05000000000000000000" pitchFamily="2" charset="2"/>
              <a:buChar char="ü"/>
            </a:pPr>
            <a:r>
              <a:rPr lang="en-GB" sz="1150">
                <a:latin typeface="Verdana (Body)"/>
                <a:cs typeface="Arial" panose="020B0604020202020204" pitchFamily="34" charset="0"/>
              </a:rPr>
              <a:t>Data Conversion technical team will extract and share/upload the source files</a:t>
            </a:r>
          </a:p>
          <a:p>
            <a:pPr marL="628650" lvl="1" indent="-171450">
              <a:lnSpc>
                <a:spcPct val="100000"/>
              </a:lnSpc>
              <a:spcBef>
                <a:spcPts val="600"/>
              </a:spcBef>
              <a:spcAft>
                <a:spcPts val="600"/>
              </a:spcAft>
              <a:buFont typeface="Wingdings" panose="05000000000000000000" pitchFamily="2" charset="2"/>
              <a:buChar char="ü"/>
            </a:pPr>
            <a:r>
              <a:rPr lang="en-GB" sz="1150">
                <a:latin typeface="Verdana (Body)"/>
                <a:cs typeface="Arial" panose="020B0604020202020204" pitchFamily="34" charset="0"/>
              </a:rPr>
              <a:t>Data Conversion technical team will share target files to be validated by Business Data owners</a:t>
            </a:r>
          </a:p>
          <a:p>
            <a:pPr marL="628650" lvl="1" indent="-171450">
              <a:lnSpc>
                <a:spcPct val="100000"/>
              </a:lnSpc>
              <a:spcBef>
                <a:spcPts val="600"/>
              </a:spcBef>
              <a:spcAft>
                <a:spcPts val="600"/>
              </a:spcAft>
              <a:buFont typeface="Wingdings" panose="05000000000000000000" pitchFamily="2" charset="2"/>
              <a:buChar char="ü"/>
            </a:pPr>
            <a:r>
              <a:rPr lang="en-GB" sz="1150">
                <a:latin typeface="Verdana (Body)"/>
                <a:cs typeface="Arial" panose="020B0604020202020204" pitchFamily="34" charset="0"/>
              </a:rPr>
              <a:t>Data Conversion technical team will share reconciliation reports to be signed off by Business Data owners</a:t>
            </a:r>
          </a:p>
          <a:p>
            <a:pPr marL="342900" indent="-342900">
              <a:lnSpc>
                <a:spcPct val="100000"/>
              </a:lnSpc>
              <a:spcBef>
                <a:spcPts val="600"/>
              </a:spcBef>
              <a:spcAft>
                <a:spcPts val="600"/>
              </a:spcAft>
              <a:buFont typeface="Wingdings" panose="05000000000000000000" pitchFamily="2" charset="2"/>
              <a:buChar char="q"/>
            </a:pPr>
            <a:r>
              <a:rPr lang="en-GB" sz="1200">
                <a:latin typeface="Verdana (Body)"/>
                <a:cs typeface="Arial" panose="020B0604020202020204" pitchFamily="34" charset="0"/>
              </a:rPr>
              <a:t>Database –</a:t>
            </a:r>
          </a:p>
          <a:p>
            <a:pPr marL="628650" lvl="1" indent="-171450">
              <a:lnSpc>
                <a:spcPct val="100000"/>
              </a:lnSpc>
              <a:spcBef>
                <a:spcPts val="600"/>
              </a:spcBef>
              <a:spcAft>
                <a:spcPts val="600"/>
              </a:spcAft>
              <a:buFont typeface="Wingdings" panose="05000000000000000000" pitchFamily="2" charset="2"/>
              <a:buChar char="ü"/>
            </a:pPr>
            <a:r>
              <a:rPr lang="en-GB" sz="1150">
                <a:latin typeface="Verdana (Body)"/>
                <a:cs typeface="Arial" panose="020B0604020202020204" pitchFamily="34" charset="0"/>
              </a:rPr>
              <a:t>Data conversion technical team will need to write pl/</a:t>
            </a:r>
            <a:r>
              <a:rPr lang="en-GB" sz="1150" err="1">
                <a:latin typeface="Verdana (Body)"/>
                <a:cs typeface="Arial" panose="020B0604020202020204" pitchFamily="34" charset="0"/>
              </a:rPr>
              <a:t>sql</a:t>
            </a:r>
            <a:r>
              <a:rPr lang="en-GB" sz="1150">
                <a:latin typeface="Verdana (Body)"/>
                <a:cs typeface="Arial" panose="020B0604020202020204" pitchFamily="34" charset="0"/>
              </a:rPr>
              <a:t> routines to automate complex conversions </a:t>
            </a:r>
          </a:p>
          <a:p>
            <a:pPr marL="628650" lvl="1" indent="-171450">
              <a:lnSpc>
                <a:spcPct val="100000"/>
              </a:lnSpc>
              <a:spcBef>
                <a:spcPts val="600"/>
              </a:spcBef>
              <a:spcAft>
                <a:spcPts val="600"/>
              </a:spcAft>
              <a:buFont typeface="Wingdings" panose="05000000000000000000" pitchFamily="2" charset="2"/>
              <a:buChar char="ü"/>
            </a:pPr>
            <a:r>
              <a:rPr lang="en-GB" sz="1150">
                <a:latin typeface="Verdana (Body)"/>
                <a:cs typeface="Arial" panose="020B0604020202020204" pitchFamily="34" charset="0"/>
              </a:rPr>
              <a:t>Database access via tool such as TOAD or SQL developer</a:t>
            </a:r>
            <a:endParaRPr lang="en-US" sz="1200">
              <a:latin typeface="Verdana (Body)"/>
            </a:endParaRPr>
          </a:p>
        </p:txBody>
      </p:sp>
      <p:cxnSp>
        <p:nvCxnSpPr>
          <p:cNvPr id="5" name="Straight Connector 4">
            <a:extLst>
              <a:ext uri="{FF2B5EF4-FFF2-40B4-BE49-F238E27FC236}">
                <a16:creationId xmlns:a16="http://schemas.microsoft.com/office/drawing/2014/main" id="{63538A7B-D029-4786-B4A9-7C1B17AEA23B}"/>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0539571"/>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A red car driving on a road&#10;&#10;Description automatically generated with medium confidence">
            <a:extLst>
              <a:ext uri="{FF2B5EF4-FFF2-40B4-BE49-F238E27FC236}">
                <a16:creationId xmlns:a16="http://schemas.microsoft.com/office/drawing/2014/main" id="{07BCAED1-3F80-468E-AC94-A48F5DB19A52}"/>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48231" t="1850" r="-2668" b="6134"/>
          <a:stretch/>
        </p:blipFill>
        <p:spPr>
          <a:xfrm>
            <a:off x="0" y="0"/>
            <a:ext cx="6085831" cy="6858000"/>
          </a:xfrm>
          <a:prstGeom prst="rect">
            <a:avLst/>
          </a:prstGeom>
        </p:spPr>
      </p:pic>
      <p:cxnSp>
        <p:nvCxnSpPr>
          <p:cNvPr id="23" name="Straight Connector 22">
            <a:extLst>
              <a:ext uri="{FF2B5EF4-FFF2-40B4-BE49-F238E27FC236}">
                <a16:creationId xmlns:a16="http://schemas.microsoft.com/office/drawing/2014/main" id="{6C11AEE1-CB06-443E-B8B8-5017A9A65007}"/>
              </a:ext>
            </a:extLst>
          </p:cNvPr>
          <p:cNvCxnSpPr>
            <a:cxnSpLocks/>
          </p:cNvCxnSpPr>
          <p:nvPr/>
        </p:nvCxnSpPr>
        <p:spPr>
          <a:xfrm flipH="1">
            <a:off x="3207658" y="2130867"/>
            <a:ext cx="1233714" cy="4226390"/>
          </a:xfrm>
          <a:prstGeom prst="line">
            <a:avLst/>
          </a:prstGeom>
          <a:ln w="25400">
            <a:solidFill>
              <a:srgbClr val="FFD1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A0075F2-E75C-47BD-84B1-7A30C2CC1D36}"/>
              </a:ext>
            </a:extLst>
          </p:cNvPr>
          <p:cNvCxnSpPr>
            <a:cxnSpLocks/>
          </p:cNvCxnSpPr>
          <p:nvPr/>
        </p:nvCxnSpPr>
        <p:spPr>
          <a:xfrm flipH="1">
            <a:off x="4064000" y="381782"/>
            <a:ext cx="1020356" cy="3495473"/>
          </a:xfrm>
          <a:prstGeom prst="line">
            <a:avLst/>
          </a:prstGeom>
          <a:ln w="19050">
            <a:solidFill>
              <a:srgbClr val="FFD100"/>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4BA4A11-9EC3-4397-912E-59CC18FC7276}"/>
              </a:ext>
            </a:extLst>
          </p:cNvPr>
          <p:cNvSpPr txBox="1"/>
          <p:nvPr/>
        </p:nvSpPr>
        <p:spPr bwMode="gray">
          <a:xfrm>
            <a:off x="6562523" y="2988673"/>
            <a:ext cx="5061361" cy="307777"/>
          </a:xfrm>
          <a:prstGeom prst="rect">
            <a:avLst/>
          </a:prstGeom>
          <a:noFill/>
        </p:spPr>
        <p:txBody>
          <a:bodyPr wrap="square" lIns="0" tIns="0" rIns="0" bIns="0" anchor="ctr" anchorCtr="0">
            <a:spAutoFit/>
          </a:bodyPr>
          <a:lstStyle>
            <a:defPPr>
              <a:defRPr lang="en-US"/>
            </a:defPPr>
            <a:lvl1pPr marL="228600" marR="0" lvl="0" indent="-228600" defTabSz="1217613" eaLnBrk="0" fontAlgn="base" hangingPunct="0">
              <a:spcBef>
                <a:spcPct val="0"/>
              </a:spcBef>
              <a:spcAft>
                <a:spcPct val="0"/>
              </a:spcAft>
              <a:buClrTx/>
              <a:buSzTx/>
              <a:buFont typeface="+mj-lt"/>
              <a:buAutoNum type="romanUcPeriod"/>
              <a:tabLst/>
              <a:defRPr kumimoji="0" sz="2000" i="0" u="none" strike="noStrike" kern="0" cap="none" spc="0" normalizeH="0" baseline="0">
                <a:ln>
                  <a:noFill/>
                </a:ln>
                <a:solidFill>
                  <a:schemeClr val="bg1"/>
                </a:solidFill>
                <a:effectLst/>
                <a:uLnTx/>
                <a:uFillTx/>
              </a:defRPr>
            </a:lvl1pPr>
          </a:lstStyle>
          <a:p>
            <a:pPr marL="0" indent="0">
              <a:buClr>
                <a:srgbClr val="FFD100"/>
              </a:buClr>
              <a:buNone/>
            </a:pPr>
            <a:r>
              <a:rPr lang="en-US" b="1" noProof="0">
                <a:solidFill>
                  <a:srgbClr val="FFCD00"/>
                </a:solidFill>
                <a:latin typeface="Verdana (Headings)"/>
              </a:rPr>
              <a:t>Appendix</a:t>
            </a:r>
          </a:p>
        </p:txBody>
      </p:sp>
      <p:sp>
        <p:nvSpPr>
          <p:cNvPr id="42" name="Freeform: Shape 41">
            <a:extLst>
              <a:ext uri="{FF2B5EF4-FFF2-40B4-BE49-F238E27FC236}">
                <a16:creationId xmlns:a16="http://schemas.microsoft.com/office/drawing/2014/main" id="{8ED79AA7-42F7-4AAB-9DBA-C2684B1CCC0B}"/>
              </a:ext>
            </a:extLst>
          </p:cNvPr>
          <p:cNvSpPr/>
          <p:nvPr/>
        </p:nvSpPr>
        <p:spPr bwMode="gray">
          <a:xfrm>
            <a:off x="1324428" y="2304393"/>
            <a:ext cx="3024772" cy="4588717"/>
          </a:xfrm>
          <a:custGeom>
            <a:avLst/>
            <a:gdLst>
              <a:gd name="connsiteX0" fmla="*/ 1160814 w 2504081"/>
              <a:gd name="connsiteY0" fmla="*/ 0 h 3798805"/>
              <a:gd name="connsiteX1" fmla="*/ 1701091 w 2504081"/>
              <a:gd name="connsiteY1" fmla="*/ 0 h 3798805"/>
              <a:gd name="connsiteX2" fmla="*/ 2038089 w 2504081"/>
              <a:gd name="connsiteY2" fmla="*/ 0 h 3798805"/>
              <a:gd name="connsiteX3" fmla="*/ 2504081 w 2504081"/>
              <a:gd name="connsiteY3" fmla="*/ 0 h 3798805"/>
              <a:gd name="connsiteX4" fmla="*/ 1343267 w 2504081"/>
              <a:gd name="connsiteY4" fmla="*/ 3798805 h 3798805"/>
              <a:gd name="connsiteX5" fmla="*/ 877275 w 2504081"/>
              <a:gd name="connsiteY5" fmla="*/ 3798805 h 3798805"/>
              <a:gd name="connsiteX6" fmla="*/ 829706 w 2504081"/>
              <a:gd name="connsiteY6" fmla="*/ 3798805 h 3798805"/>
              <a:gd name="connsiteX7" fmla="*/ 0 w 2504081"/>
              <a:gd name="connsiteY7" fmla="*/ 3798805 h 37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4081" h="3798805">
                <a:moveTo>
                  <a:pt x="1160814" y="0"/>
                </a:moveTo>
                <a:lnTo>
                  <a:pt x="1701091" y="0"/>
                </a:lnTo>
                <a:lnTo>
                  <a:pt x="2038089" y="0"/>
                </a:lnTo>
                <a:lnTo>
                  <a:pt x="2504081" y="0"/>
                </a:lnTo>
                <a:lnTo>
                  <a:pt x="1343267" y="3798805"/>
                </a:lnTo>
                <a:lnTo>
                  <a:pt x="877275" y="3798805"/>
                </a:lnTo>
                <a:lnTo>
                  <a:pt x="829706" y="3798805"/>
                </a:lnTo>
                <a:lnTo>
                  <a:pt x="0" y="3798805"/>
                </a:lnTo>
                <a:close/>
              </a:path>
            </a:pathLst>
          </a:custGeom>
          <a:solidFill>
            <a:schemeClr val="tx1">
              <a:alpha val="23000"/>
            </a:schemeClr>
          </a:solidFill>
          <a:ln w="19050" algn="ctr">
            <a:noFill/>
            <a:miter lim="800000"/>
            <a:headEnd/>
            <a:tailEnd/>
          </a:ln>
        </p:spPr>
        <p:txBody>
          <a:bodyPr wrap="square" lIns="88900" tIns="88900" rIns="88900" bIns="88900" rtlCol="0" anchor="ctr">
            <a:noAutofit/>
          </a:bodyPr>
          <a:lstStyle/>
          <a:p>
            <a:pPr algn="ctr">
              <a:lnSpc>
                <a:spcPct val="106000"/>
              </a:lnSpc>
              <a:buFont typeface="Wingdings 2" pitchFamily="18" charset="2"/>
              <a:buNone/>
            </a:pPr>
            <a:endParaRPr lang="en-US" sz="1600" b="1">
              <a:solidFill>
                <a:schemeClr val="bg1"/>
              </a:solidFill>
            </a:endParaRPr>
          </a:p>
        </p:txBody>
      </p:sp>
      <p:sp>
        <p:nvSpPr>
          <p:cNvPr id="43" name="Freeform: Shape 42">
            <a:extLst>
              <a:ext uri="{FF2B5EF4-FFF2-40B4-BE49-F238E27FC236}">
                <a16:creationId xmlns:a16="http://schemas.microsoft.com/office/drawing/2014/main" id="{CB4DD82E-A6DA-4E7A-A5AF-F6AAD2267716}"/>
              </a:ext>
            </a:extLst>
          </p:cNvPr>
          <p:cNvSpPr/>
          <p:nvPr/>
        </p:nvSpPr>
        <p:spPr bwMode="gray">
          <a:xfrm>
            <a:off x="1735" y="0"/>
            <a:ext cx="3024772" cy="4588717"/>
          </a:xfrm>
          <a:custGeom>
            <a:avLst/>
            <a:gdLst>
              <a:gd name="connsiteX0" fmla="*/ 1160814 w 2504081"/>
              <a:gd name="connsiteY0" fmla="*/ 0 h 3798805"/>
              <a:gd name="connsiteX1" fmla="*/ 1701091 w 2504081"/>
              <a:gd name="connsiteY1" fmla="*/ 0 h 3798805"/>
              <a:gd name="connsiteX2" fmla="*/ 2038089 w 2504081"/>
              <a:gd name="connsiteY2" fmla="*/ 0 h 3798805"/>
              <a:gd name="connsiteX3" fmla="*/ 2504081 w 2504081"/>
              <a:gd name="connsiteY3" fmla="*/ 0 h 3798805"/>
              <a:gd name="connsiteX4" fmla="*/ 1343267 w 2504081"/>
              <a:gd name="connsiteY4" fmla="*/ 3798805 h 3798805"/>
              <a:gd name="connsiteX5" fmla="*/ 877275 w 2504081"/>
              <a:gd name="connsiteY5" fmla="*/ 3798805 h 3798805"/>
              <a:gd name="connsiteX6" fmla="*/ 829706 w 2504081"/>
              <a:gd name="connsiteY6" fmla="*/ 3798805 h 3798805"/>
              <a:gd name="connsiteX7" fmla="*/ 0 w 2504081"/>
              <a:gd name="connsiteY7" fmla="*/ 3798805 h 37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4081" h="3798805">
                <a:moveTo>
                  <a:pt x="1160814" y="0"/>
                </a:moveTo>
                <a:lnTo>
                  <a:pt x="1701091" y="0"/>
                </a:lnTo>
                <a:lnTo>
                  <a:pt x="2038089" y="0"/>
                </a:lnTo>
                <a:lnTo>
                  <a:pt x="2504081" y="0"/>
                </a:lnTo>
                <a:lnTo>
                  <a:pt x="1343267" y="3798805"/>
                </a:lnTo>
                <a:lnTo>
                  <a:pt x="877275" y="3798805"/>
                </a:lnTo>
                <a:lnTo>
                  <a:pt x="829706" y="3798805"/>
                </a:lnTo>
                <a:lnTo>
                  <a:pt x="0" y="3798805"/>
                </a:lnTo>
                <a:close/>
              </a:path>
            </a:pathLst>
          </a:custGeom>
          <a:solidFill>
            <a:schemeClr val="tx1">
              <a:alpha val="7000"/>
            </a:schemeClr>
          </a:solidFill>
          <a:ln w="19050" algn="ctr">
            <a:noFill/>
            <a:miter lim="800000"/>
            <a:headEnd/>
            <a:tailEnd/>
          </a:ln>
        </p:spPr>
        <p:txBody>
          <a:bodyPr wrap="square" lIns="88900" tIns="88900" rIns="88900" bIns="88900" rtlCol="0" anchor="ctr">
            <a:noAutofit/>
          </a:bodyPr>
          <a:lstStyle/>
          <a:p>
            <a:pPr algn="ctr">
              <a:lnSpc>
                <a:spcPct val="106000"/>
              </a:lnSpc>
              <a:buFont typeface="Wingdings 2" pitchFamily="18" charset="2"/>
              <a:buNone/>
            </a:pPr>
            <a:endParaRPr lang="en-US" sz="1600" b="1">
              <a:solidFill>
                <a:schemeClr val="bg1"/>
              </a:solidFill>
            </a:endParaRPr>
          </a:p>
        </p:txBody>
      </p:sp>
    </p:spTree>
    <p:extLst>
      <p:ext uri="{BB962C8B-B14F-4D97-AF65-F5344CB8AC3E}">
        <p14:creationId xmlns:p14="http://schemas.microsoft.com/office/powerpoint/2010/main" val="2394551774"/>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GB" sz="2000" b="1">
                <a:latin typeface="Verdana (Body)"/>
                <a:cs typeface="Arial" panose="020B0604020202020204" pitchFamily="34" charset="0"/>
              </a:rPr>
              <a:t>Conversion Data Flow</a:t>
            </a:r>
          </a:p>
        </p:txBody>
      </p:sp>
      <p:cxnSp>
        <p:nvCxnSpPr>
          <p:cNvPr id="5" name="Straight Connector 4">
            <a:extLst>
              <a:ext uri="{FF2B5EF4-FFF2-40B4-BE49-F238E27FC236}">
                <a16:creationId xmlns:a16="http://schemas.microsoft.com/office/drawing/2014/main" id="{63538A7B-D029-4786-B4A9-7C1B17AEA23B}"/>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7" name="Flowchart: Magnetic Disk 6">
            <a:extLst>
              <a:ext uri="{FF2B5EF4-FFF2-40B4-BE49-F238E27FC236}">
                <a16:creationId xmlns:a16="http://schemas.microsoft.com/office/drawing/2014/main" id="{634A0587-1F11-48B3-A0D5-95F84979B261}"/>
              </a:ext>
            </a:extLst>
          </p:cNvPr>
          <p:cNvSpPr/>
          <p:nvPr/>
        </p:nvSpPr>
        <p:spPr>
          <a:xfrm>
            <a:off x="667466" y="1127960"/>
            <a:ext cx="905256" cy="1243584"/>
          </a:xfrm>
          <a:prstGeom prst="flowChartMagneticDisk">
            <a:avLst/>
          </a:prstGeom>
          <a:solidFill>
            <a:schemeClr val="tx1">
              <a:lumMod val="95000"/>
              <a:lumOff val="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bg1"/>
                </a:solidFill>
                <a:latin typeface="Verdana (Body)"/>
              </a:rPr>
              <a:t>Oracle EBS R12</a:t>
            </a:r>
          </a:p>
          <a:p>
            <a:pPr algn="ctr"/>
            <a:endParaRPr lang="en-GB" sz="900">
              <a:solidFill>
                <a:srgbClr val="00B050"/>
              </a:solidFill>
              <a:latin typeface="Verdana (Body)"/>
            </a:endParaRPr>
          </a:p>
        </p:txBody>
      </p:sp>
      <p:sp>
        <p:nvSpPr>
          <p:cNvPr id="8" name="Rectangle 7">
            <a:extLst>
              <a:ext uri="{FF2B5EF4-FFF2-40B4-BE49-F238E27FC236}">
                <a16:creationId xmlns:a16="http://schemas.microsoft.com/office/drawing/2014/main" id="{61F103C2-271D-4E50-81C9-D00085377EE1}"/>
              </a:ext>
            </a:extLst>
          </p:cNvPr>
          <p:cNvSpPr/>
          <p:nvPr/>
        </p:nvSpPr>
        <p:spPr>
          <a:xfrm>
            <a:off x="591088" y="4244635"/>
            <a:ext cx="8884267" cy="764381"/>
          </a:xfrm>
          <a:prstGeom prst="rect">
            <a:avLst/>
          </a:prstGeom>
          <a:solidFill>
            <a:srgbClr val="CCEC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1400">
                <a:solidFill>
                  <a:schemeClr val="tx1"/>
                </a:solidFill>
                <a:latin typeface="Verdana (Body)"/>
              </a:rPr>
              <a:t>Share Point </a:t>
            </a:r>
          </a:p>
          <a:p>
            <a:pPr algn="ctr"/>
            <a:r>
              <a:rPr lang="en-GB" sz="900">
                <a:solidFill>
                  <a:srgbClr val="FF0000"/>
                </a:solidFill>
                <a:latin typeface="Verdana (Body)"/>
              </a:rPr>
              <a:t>                       (RESTRICTED ACCESS AND FILES PASSWORD PROTECTED)</a:t>
            </a:r>
          </a:p>
        </p:txBody>
      </p:sp>
      <p:cxnSp>
        <p:nvCxnSpPr>
          <p:cNvPr id="9" name="Straight Arrow Connector 8">
            <a:extLst>
              <a:ext uri="{FF2B5EF4-FFF2-40B4-BE49-F238E27FC236}">
                <a16:creationId xmlns:a16="http://schemas.microsoft.com/office/drawing/2014/main" id="{8AD19300-2EBB-4F7D-B552-8BD56494A94B}"/>
              </a:ext>
            </a:extLst>
          </p:cNvPr>
          <p:cNvCxnSpPr>
            <a:stCxn id="7" idx="3"/>
          </p:cNvCxnSpPr>
          <p:nvPr/>
        </p:nvCxnSpPr>
        <p:spPr>
          <a:xfrm>
            <a:off x="1120094" y="2371544"/>
            <a:ext cx="4572" cy="34690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0" name="Rectangle 9">
            <a:extLst>
              <a:ext uri="{FF2B5EF4-FFF2-40B4-BE49-F238E27FC236}">
                <a16:creationId xmlns:a16="http://schemas.microsoft.com/office/drawing/2014/main" id="{8E6DB006-BAE5-479F-BA3A-10D89882D393}"/>
              </a:ext>
            </a:extLst>
          </p:cNvPr>
          <p:cNvSpPr/>
          <p:nvPr/>
        </p:nvSpPr>
        <p:spPr>
          <a:xfrm>
            <a:off x="980646" y="5676528"/>
            <a:ext cx="1298448" cy="749808"/>
          </a:xfrm>
          <a:prstGeom prst="rect">
            <a:avLst/>
          </a:prstGeom>
          <a:solidFill>
            <a:srgbClr val="88888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ln w="0"/>
                <a:solidFill>
                  <a:schemeClr val="tx1"/>
                </a:solidFill>
                <a:effectLst>
                  <a:outerShdw blurRad="38100" dist="19050" dir="2700000" algn="tl" rotWithShape="0">
                    <a:schemeClr val="dk1">
                      <a:alpha val="40000"/>
                    </a:schemeClr>
                  </a:outerShdw>
                </a:effectLst>
                <a:latin typeface="Verdana (Body)"/>
              </a:rPr>
              <a:t>Business Data Object owner to validate</a:t>
            </a:r>
          </a:p>
          <a:p>
            <a:pPr algn="ctr"/>
            <a:r>
              <a:rPr lang="en-GB" sz="900">
                <a:ln w="0"/>
                <a:solidFill>
                  <a:srgbClr val="FFCD00"/>
                </a:solidFill>
                <a:effectLst>
                  <a:outerShdw blurRad="38100" dist="19050" dir="2700000" algn="tl" rotWithShape="0">
                    <a:schemeClr val="dk1">
                      <a:alpha val="40000"/>
                    </a:schemeClr>
                  </a:outerShdw>
                </a:effectLst>
                <a:latin typeface="Verdana (Body)"/>
              </a:rPr>
              <a:t>SOURCE EXTRACT</a:t>
            </a:r>
          </a:p>
          <a:p>
            <a:pPr algn="ctr"/>
            <a:r>
              <a:rPr lang="en-GB" sz="900">
                <a:ln w="0"/>
                <a:solidFill>
                  <a:srgbClr val="FFCD00"/>
                </a:solidFill>
                <a:effectLst>
                  <a:outerShdw blurRad="38100" dist="19050" dir="2700000" algn="tl" rotWithShape="0">
                    <a:schemeClr val="dk1">
                      <a:alpha val="40000"/>
                    </a:schemeClr>
                  </a:outerShdw>
                </a:effectLst>
                <a:latin typeface="Verdana (Body)"/>
              </a:rPr>
              <a:t>VALIDATED</a:t>
            </a:r>
          </a:p>
        </p:txBody>
      </p:sp>
      <p:cxnSp>
        <p:nvCxnSpPr>
          <p:cNvPr id="11" name="Straight Arrow Connector 10">
            <a:extLst>
              <a:ext uri="{FF2B5EF4-FFF2-40B4-BE49-F238E27FC236}">
                <a16:creationId xmlns:a16="http://schemas.microsoft.com/office/drawing/2014/main" id="{10FCD6D4-ECE5-464C-9C32-C5CFB1700598}"/>
              </a:ext>
            </a:extLst>
          </p:cNvPr>
          <p:cNvCxnSpPr/>
          <p:nvPr/>
        </p:nvCxnSpPr>
        <p:spPr>
          <a:xfrm>
            <a:off x="1407366" y="5009016"/>
            <a:ext cx="0" cy="66751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2" name="Straight Arrow Connector 11">
            <a:extLst>
              <a:ext uri="{FF2B5EF4-FFF2-40B4-BE49-F238E27FC236}">
                <a16:creationId xmlns:a16="http://schemas.microsoft.com/office/drawing/2014/main" id="{C8759B3A-3265-424B-8378-5A5ED65A9EFE}"/>
              </a:ext>
            </a:extLst>
          </p:cNvPr>
          <p:cNvCxnSpPr/>
          <p:nvPr/>
        </p:nvCxnSpPr>
        <p:spPr>
          <a:xfrm flipV="1">
            <a:off x="2144220" y="5255441"/>
            <a:ext cx="6698" cy="43956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3" name="Flowchart: Magnetic Disk 12">
            <a:extLst>
              <a:ext uri="{FF2B5EF4-FFF2-40B4-BE49-F238E27FC236}">
                <a16:creationId xmlns:a16="http://schemas.microsoft.com/office/drawing/2014/main" id="{A32B9568-7EDD-4003-87FE-5383E99F3832}"/>
              </a:ext>
            </a:extLst>
          </p:cNvPr>
          <p:cNvSpPr/>
          <p:nvPr/>
        </p:nvSpPr>
        <p:spPr>
          <a:xfrm>
            <a:off x="3231475" y="1127960"/>
            <a:ext cx="905256" cy="1243584"/>
          </a:xfrm>
          <a:prstGeom prst="flowChartMagneticDisk">
            <a:avLst/>
          </a:prstGeom>
          <a:solidFill>
            <a:srgbClr val="00206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bg1"/>
                </a:solidFill>
                <a:latin typeface="Verdana (Body)"/>
              </a:rPr>
              <a:t>Conversion </a:t>
            </a:r>
          </a:p>
          <a:p>
            <a:pPr algn="ctr"/>
            <a:r>
              <a:rPr lang="en-GB" sz="900">
                <a:solidFill>
                  <a:schemeClr val="bg1"/>
                </a:solidFill>
                <a:latin typeface="Verdana (Body)"/>
              </a:rPr>
              <a:t>Database</a:t>
            </a:r>
          </a:p>
        </p:txBody>
      </p:sp>
      <p:sp>
        <p:nvSpPr>
          <p:cNvPr id="14" name="Rounded Rectangle 17">
            <a:extLst>
              <a:ext uri="{FF2B5EF4-FFF2-40B4-BE49-F238E27FC236}">
                <a16:creationId xmlns:a16="http://schemas.microsoft.com/office/drawing/2014/main" id="{124EE9F6-3889-47C6-A139-E23C03451792}"/>
              </a:ext>
            </a:extLst>
          </p:cNvPr>
          <p:cNvSpPr/>
          <p:nvPr/>
        </p:nvSpPr>
        <p:spPr>
          <a:xfrm>
            <a:off x="2020548" y="1210257"/>
            <a:ext cx="966608" cy="1076638"/>
          </a:xfrm>
          <a:prstGeom prst="roundRect">
            <a:avLst/>
          </a:prstGeom>
          <a:solidFill>
            <a:srgbClr val="3737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bg1"/>
                </a:solidFill>
                <a:latin typeface="Verdana (Body)"/>
              </a:rPr>
              <a:t>FTP</a:t>
            </a:r>
          </a:p>
          <a:p>
            <a:pPr algn="ctr"/>
            <a:r>
              <a:rPr lang="en-GB" sz="900">
                <a:solidFill>
                  <a:srgbClr val="00B050"/>
                </a:solidFill>
                <a:latin typeface="Verdana (Body)"/>
              </a:rPr>
              <a:t>VALIDATED SOURCE</a:t>
            </a:r>
            <a:r>
              <a:rPr lang="en-GB" sz="900">
                <a:solidFill>
                  <a:schemeClr val="tx1"/>
                </a:solidFill>
                <a:latin typeface="Verdana (Body)"/>
              </a:rPr>
              <a:t> </a:t>
            </a:r>
            <a:r>
              <a:rPr lang="en-GB" sz="900">
                <a:solidFill>
                  <a:srgbClr val="00B050"/>
                </a:solidFill>
                <a:latin typeface="Verdana (Body)"/>
              </a:rPr>
              <a:t>EXTRACT</a:t>
            </a:r>
          </a:p>
        </p:txBody>
      </p:sp>
      <p:cxnSp>
        <p:nvCxnSpPr>
          <p:cNvPr id="15" name="Straight Arrow Connector 14">
            <a:extLst>
              <a:ext uri="{FF2B5EF4-FFF2-40B4-BE49-F238E27FC236}">
                <a16:creationId xmlns:a16="http://schemas.microsoft.com/office/drawing/2014/main" id="{5F6B8D28-5ABE-4380-85A4-5FA5A47D4547}"/>
              </a:ext>
            </a:extLst>
          </p:cNvPr>
          <p:cNvCxnSpPr>
            <a:cxnSpLocks/>
            <a:endCxn id="14" idx="2"/>
          </p:cNvCxnSpPr>
          <p:nvPr/>
        </p:nvCxnSpPr>
        <p:spPr>
          <a:xfrm flipV="1">
            <a:off x="2470627" y="2286895"/>
            <a:ext cx="33225" cy="43155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6" name="Rounded Rectangle 20">
            <a:extLst>
              <a:ext uri="{FF2B5EF4-FFF2-40B4-BE49-F238E27FC236}">
                <a16:creationId xmlns:a16="http://schemas.microsoft.com/office/drawing/2014/main" id="{36C6FBEB-916A-48C8-9D81-1B3142D4F33F}"/>
              </a:ext>
            </a:extLst>
          </p:cNvPr>
          <p:cNvSpPr/>
          <p:nvPr/>
        </p:nvSpPr>
        <p:spPr>
          <a:xfrm>
            <a:off x="4371599" y="1210256"/>
            <a:ext cx="807232" cy="1082421"/>
          </a:xfrm>
          <a:prstGeom prst="roundRect">
            <a:avLst/>
          </a:prstGeom>
          <a:solidFill>
            <a:srgbClr val="37373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bg1"/>
                </a:solidFill>
                <a:latin typeface="Verdana (Body)"/>
              </a:rPr>
              <a:t>FTP</a:t>
            </a:r>
          </a:p>
          <a:p>
            <a:pPr algn="ctr"/>
            <a:r>
              <a:rPr lang="en-GB" sz="900">
                <a:solidFill>
                  <a:srgbClr val="00B050"/>
                </a:solidFill>
                <a:latin typeface="Verdana (Body)"/>
              </a:rPr>
              <a:t>TARGET FBDI</a:t>
            </a:r>
          </a:p>
        </p:txBody>
      </p:sp>
      <p:cxnSp>
        <p:nvCxnSpPr>
          <p:cNvPr id="17" name="Straight Arrow Connector 16">
            <a:extLst>
              <a:ext uri="{FF2B5EF4-FFF2-40B4-BE49-F238E27FC236}">
                <a16:creationId xmlns:a16="http://schemas.microsoft.com/office/drawing/2014/main" id="{3344C523-DC2D-459E-A01C-38842B749EDE}"/>
              </a:ext>
            </a:extLst>
          </p:cNvPr>
          <p:cNvCxnSpPr>
            <a:cxnSpLocks/>
            <a:stCxn id="14" idx="3"/>
            <a:endCxn id="13" idx="2"/>
          </p:cNvCxnSpPr>
          <p:nvPr/>
        </p:nvCxnSpPr>
        <p:spPr>
          <a:xfrm>
            <a:off x="2987156" y="1748576"/>
            <a:ext cx="244319" cy="117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8" name="Straight Arrow Connector 17">
            <a:extLst>
              <a:ext uri="{FF2B5EF4-FFF2-40B4-BE49-F238E27FC236}">
                <a16:creationId xmlns:a16="http://schemas.microsoft.com/office/drawing/2014/main" id="{078E1A22-C0CF-4266-BA17-BBE925B43126}"/>
              </a:ext>
            </a:extLst>
          </p:cNvPr>
          <p:cNvCxnSpPr>
            <a:stCxn id="13" idx="4"/>
            <a:endCxn id="16" idx="1"/>
          </p:cNvCxnSpPr>
          <p:nvPr/>
        </p:nvCxnSpPr>
        <p:spPr>
          <a:xfrm>
            <a:off x="4136731" y="1749752"/>
            <a:ext cx="234868" cy="171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9" name="Straight Arrow Connector 18">
            <a:extLst>
              <a:ext uri="{FF2B5EF4-FFF2-40B4-BE49-F238E27FC236}">
                <a16:creationId xmlns:a16="http://schemas.microsoft.com/office/drawing/2014/main" id="{6AC57237-7FEC-4446-80B5-AD79B366537D}"/>
              </a:ext>
            </a:extLst>
          </p:cNvPr>
          <p:cNvCxnSpPr>
            <a:stCxn id="16" idx="2"/>
          </p:cNvCxnSpPr>
          <p:nvPr/>
        </p:nvCxnSpPr>
        <p:spPr>
          <a:xfrm>
            <a:off x="4775215" y="2292677"/>
            <a:ext cx="0" cy="42576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0" name="Straight Arrow Connector 19">
            <a:extLst>
              <a:ext uri="{FF2B5EF4-FFF2-40B4-BE49-F238E27FC236}">
                <a16:creationId xmlns:a16="http://schemas.microsoft.com/office/drawing/2014/main" id="{62FEEADD-7171-4B03-A5D1-F3D9A4A81C06}"/>
              </a:ext>
            </a:extLst>
          </p:cNvPr>
          <p:cNvCxnSpPr/>
          <p:nvPr/>
        </p:nvCxnSpPr>
        <p:spPr>
          <a:xfrm>
            <a:off x="5005060" y="5027018"/>
            <a:ext cx="0" cy="66751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21" name="Straight Arrow Connector 20">
            <a:extLst>
              <a:ext uri="{FF2B5EF4-FFF2-40B4-BE49-F238E27FC236}">
                <a16:creationId xmlns:a16="http://schemas.microsoft.com/office/drawing/2014/main" id="{C5366ECA-ACE1-4ED3-9277-965380836FBD}"/>
              </a:ext>
            </a:extLst>
          </p:cNvPr>
          <p:cNvCxnSpPr>
            <a:stCxn id="29" idx="3"/>
            <a:endCxn id="22" idx="1"/>
          </p:cNvCxnSpPr>
          <p:nvPr/>
        </p:nvCxnSpPr>
        <p:spPr>
          <a:xfrm>
            <a:off x="5740383" y="6069148"/>
            <a:ext cx="485061" cy="57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2" name="Rectangle 21">
            <a:extLst>
              <a:ext uri="{FF2B5EF4-FFF2-40B4-BE49-F238E27FC236}">
                <a16:creationId xmlns:a16="http://schemas.microsoft.com/office/drawing/2014/main" id="{548443C2-5D3D-4342-9924-3848DD1A23E5}"/>
              </a:ext>
            </a:extLst>
          </p:cNvPr>
          <p:cNvSpPr/>
          <p:nvPr/>
        </p:nvSpPr>
        <p:spPr>
          <a:xfrm>
            <a:off x="6225444" y="5694816"/>
            <a:ext cx="1278683" cy="749808"/>
          </a:xfrm>
          <a:prstGeom prst="rect">
            <a:avLst/>
          </a:prstGeom>
          <a:solidFill>
            <a:srgbClr val="CCCC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ln w="0"/>
                <a:solidFill>
                  <a:schemeClr val="tx1"/>
                </a:solidFill>
                <a:effectLst>
                  <a:outerShdw blurRad="38100" dist="19050" dir="2700000" algn="tl" rotWithShape="0">
                    <a:schemeClr val="dk1">
                      <a:alpha val="40000"/>
                    </a:schemeClr>
                  </a:outerShdw>
                </a:effectLst>
                <a:latin typeface="Verdana (Body)"/>
              </a:rPr>
              <a:t>Email Confirmation to Data Conversion Technical Team</a:t>
            </a:r>
          </a:p>
        </p:txBody>
      </p:sp>
      <p:cxnSp>
        <p:nvCxnSpPr>
          <p:cNvPr id="23" name="Straight Arrow Connector 22">
            <a:extLst>
              <a:ext uri="{FF2B5EF4-FFF2-40B4-BE49-F238E27FC236}">
                <a16:creationId xmlns:a16="http://schemas.microsoft.com/office/drawing/2014/main" id="{27236AF5-398A-4BEE-BA89-9EC1DC6858FE}"/>
              </a:ext>
            </a:extLst>
          </p:cNvPr>
          <p:cNvCxnSpPr>
            <a:endCxn id="30" idx="2"/>
          </p:cNvCxnSpPr>
          <p:nvPr/>
        </p:nvCxnSpPr>
        <p:spPr>
          <a:xfrm flipH="1" flipV="1">
            <a:off x="6179969" y="3445964"/>
            <a:ext cx="1329" cy="85896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4" name="Cloud 23">
            <a:extLst>
              <a:ext uri="{FF2B5EF4-FFF2-40B4-BE49-F238E27FC236}">
                <a16:creationId xmlns:a16="http://schemas.microsoft.com/office/drawing/2014/main" id="{038521D4-2F3A-4D82-8AC6-BE936251F137}"/>
              </a:ext>
            </a:extLst>
          </p:cNvPr>
          <p:cNvSpPr/>
          <p:nvPr/>
        </p:nvSpPr>
        <p:spPr>
          <a:xfrm>
            <a:off x="6332284" y="1325984"/>
            <a:ext cx="1353312" cy="847535"/>
          </a:xfrm>
          <a:prstGeom prst="cloud">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latin typeface="Verdana (Body)"/>
              </a:rPr>
              <a:t>Oracle Cloud</a:t>
            </a:r>
          </a:p>
          <a:p>
            <a:pPr algn="ctr"/>
            <a:r>
              <a:rPr lang="en-GB" sz="900">
                <a:latin typeface="Verdana (Body)"/>
              </a:rPr>
              <a:t>ERP</a:t>
            </a:r>
          </a:p>
        </p:txBody>
      </p:sp>
      <p:sp>
        <p:nvSpPr>
          <p:cNvPr id="25" name="Rectangle 24">
            <a:extLst>
              <a:ext uri="{FF2B5EF4-FFF2-40B4-BE49-F238E27FC236}">
                <a16:creationId xmlns:a16="http://schemas.microsoft.com/office/drawing/2014/main" id="{A9F18488-D78B-4E39-9B02-6ED91C58DC42}"/>
              </a:ext>
            </a:extLst>
          </p:cNvPr>
          <p:cNvSpPr/>
          <p:nvPr/>
        </p:nvSpPr>
        <p:spPr>
          <a:xfrm>
            <a:off x="7286803" y="2680646"/>
            <a:ext cx="1278540" cy="749808"/>
          </a:xfrm>
          <a:prstGeom prst="rect">
            <a:avLst/>
          </a:prstGeom>
          <a:solidFill>
            <a:srgbClr val="88888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ln w="0"/>
                <a:solidFill>
                  <a:schemeClr val="tx1"/>
                </a:solidFill>
                <a:effectLst>
                  <a:outerShdw blurRad="38100" dist="19050" dir="2700000" algn="tl" rotWithShape="0">
                    <a:schemeClr val="dk1">
                      <a:alpha val="40000"/>
                    </a:schemeClr>
                  </a:outerShdw>
                </a:effectLst>
                <a:latin typeface="Verdana (Body)"/>
              </a:rPr>
              <a:t>Data Conversion Technical Team</a:t>
            </a:r>
          </a:p>
          <a:p>
            <a:pPr algn="ctr"/>
            <a:r>
              <a:rPr lang="en-GB" sz="900">
                <a:ln w="0"/>
                <a:solidFill>
                  <a:srgbClr val="FFCD00"/>
                </a:solidFill>
                <a:effectLst>
                  <a:outerShdw blurRad="38100" dist="19050" dir="2700000" algn="tl" rotWithShape="0">
                    <a:schemeClr val="dk1">
                      <a:alpha val="40000"/>
                    </a:schemeClr>
                  </a:outerShdw>
                </a:effectLst>
                <a:latin typeface="Verdana (Body)"/>
              </a:rPr>
              <a:t>RECON REPORT</a:t>
            </a:r>
          </a:p>
        </p:txBody>
      </p:sp>
      <p:cxnSp>
        <p:nvCxnSpPr>
          <p:cNvPr id="26" name="Straight Arrow Connector 25">
            <a:extLst>
              <a:ext uri="{FF2B5EF4-FFF2-40B4-BE49-F238E27FC236}">
                <a16:creationId xmlns:a16="http://schemas.microsoft.com/office/drawing/2014/main" id="{23E78AE2-18D8-4592-94AE-22304FA109EB}"/>
              </a:ext>
            </a:extLst>
          </p:cNvPr>
          <p:cNvCxnSpPr/>
          <p:nvPr/>
        </p:nvCxnSpPr>
        <p:spPr>
          <a:xfrm flipH="1">
            <a:off x="7899120" y="3430454"/>
            <a:ext cx="8481" cy="53178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7" name="Rectangle 26">
            <a:extLst>
              <a:ext uri="{FF2B5EF4-FFF2-40B4-BE49-F238E27FC236}">
                <a16:creationId xmlns:a16="http://schemas.microsoft.com/office/drawing/2014/main" id="{4B871065-3C16-4F1F-9279-8FB9EA55F727}"/>
              </a:ext>
            </a:extLst>
          </p:cNvPr>
          <p:cNvSpPr/>
          <p:nvPr/>
        </p:nvSpPr>
        <p:spPr>
          <a:xfrm>
            <a:off x="8036571" y="5694816"/>
            <a:ext cx="1278682" cy="749808"/>
          </a:xfrm>
          <a:prstGeom prst="rect">
            <a:avLst/>
          </a:prstGeom>
          <a:solidFill>
            <a:srgbClr val="88888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ln w="0"/>
                <a:solidFill>
                  <a:schemeClr val="tx1"/>
                </a:solidFill>
                <a:effectLst>
                  <a:outerShdw blurRad="38100" dist="19050" dir="2700000" algn="tl" rotWithShape="0">
                    <a:schemeClr val="dk1">
                      <a:alpha val="40000"/>
                    </a:schemeClr>
                  </a:outerShdw>
                </a:effectLst>
                <a:latin typeface="Verdana (Body)"/>
              </a:rPr>
              <a:t>Business Data Object owner</a:t>
            </a:r>
          </a:p>
          <a:p>
            <a:pPr algn="ctr"/>
            <a:r>
              <a:rPr lang="en-GB" sz="900">
                <a:ln w="0"/>
                <a:solidFill>
                  <a:srgbClr val="FFCD00"/>
                </a:solidFill>
                <a:effectLst>
                  <a:outerShdw blurRad="38100" dist="19050" dir="2700000" algn="tl" rotWithShape="0">
                    <a:schemeClr val="dk1">
                      <a:alpha val="40000"/>
                    </a:schemeClr>
                  </a:outerShdw>
                </a:effectLst>
                <a:latin typeface="Verdana (Body)"/>
              </a:rPr>
              <a:t>RECON REPORT</a:t>
            </a:r>
          </a:p>
        </p:txBody>
      </p:sp>
      <p:cxnSp>
        <p:nvCxnSpPr>
          <p:cNvPr id="28" name="Straight Arrow Connector 27">
            <a:extLst>
              <a:ext uri="{FF2B5EF4-FFF2-40B4-BE49-F238E27FC236}">
                <a16:creationId xmlns:a16="http://schemas.microsoft.com/office/drawing/2014/main" id="{67927F93-4297-4DFA-80F8-32900994416F}"/>
              </a:ext>
            </a:extLst>
          </p:cNvPr>
          <p:cNvCxnSpPr/>
          <p:nvPr/>
        </p:nvCxnSpPr>
        <p:spPr>
          <a:xfrm>
            <a:off x="8821096" y="5036162"/>
            <a:ext cx="0" cy="667512"/>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9" name="Rectangle 28">
            <a:extLst>
              <a:ext uri="{FF2B5EF4-FFF2-40B4-BE49-F238E27FC236}">
                <a16:creationId xmlns:a16="http://schemas.microsoft.com/office/drawing/2014/main" id="{31EDB65C-7F9E-41AF-A6D4-E5C757F6A91A}"/>
              </a:ext>
            </a:extLst>
          </p:cNvPr>
          <p:cNvSpPr/>
          <p:nvPr/>
        </p:nvSpPr>
        <p:spPr>
          <a:xfrm>
            <a:off x="4560807" y="5694244"/>
            <a:ext cx="1179576" cy="749808"/>
          </a:xfrm>
          <a:prstGeom prst="rect">
            <a:avLst/>
          </a:prstGeom>
          <a:solidFill>
            <a:srgbClr val="88888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ln w="0"/>
                <a:solidFill>
                  <a:schemeClr val="tx1"/>
                </a:solidFill>
                <a:effectLst>
                  <a:outerShdw blurRad="38100" dist="19050" dir="2700000" algn="tl" rotWithShape="0">
                    <a:schemeClr val="dk1">
                      <a:alpha val="40000"/>
                    </a:schemeClr>
                  </a:outerShdw>
                </a:effectLst>
                <a:latin typeface="Verdana (Body)"/>
              </a:rPr>
              <a:t>Business  Data object owner to Validate</a:t>
            </a:r>
          </a:p>
          <a:p>
            <a:pPr algn="ctr"/>
            <a:r>
              <a:rPr lang="en-GB" sz="900">
                <a:ln w="0"/>
                <a:solidFill>
                  <a:srgbClr val="FFCD00"/>
                </a:solidFill>
                <a:effectLst>
                  <a:outerShdw blurRad="38100" dist="19050" dir="2700000" algn="tl" rotWithShape="0">
                    <a:schemeClr val="dk1">
                      <a:alpha val="40000"/>
                    </a:schemeClr>
                  </a:outerShdw>
                </a:effectLst>
                <a:latin typeface="Verdana (Body)"/>
              </a:rPr>
              <a:t>TARGET FBDI</a:t>
            </a:r>
          </a:p>
        </p:txBody>
      </p:sp>
      <p:sp>
        <p:nvSpPr>
          <p:cNvPr id="30" name="Rectangle 29">
            <a:extLst>
              <a:ext uri="{FF2B5EF4-FFF2-40B4-BE49-F238E27FC236}">
                <a16:creationId xmlns:a16="http://schemas.microsoft.com/office/drawing/2014/main" id="{2DF360B5-085A-40DF-81B6-83C800DA8020}"/>
              </a:ext>
            </a:extLst>
          </p:cNvPr>
          <p:cNvSpPr/>
          <p:nvPr/>
        </p:nvSpPr>
        <p:spPr>
          <a:xfrm>
            <a:off x="5575135" y="2696156"/>
            <a:ext cx="1209667" cy="749808"/>
          </a:xfrm>
          <a:prstGeom prst="rect">
            <a:avLst/>
          </a:prstGeom>
          <a:solidFill>
            <a:srgbClr val="88888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ln w="0"/>
                <a:solidFill>
                  <a:schemeClr val="tx1"/>
                </a:solidFill>
                <a:effectLst>
                  <a:outerShdw blurRad="38100" dist="19050" dir="2700000" algn="tl" rotWithShape="0">
                    <a:schemeClr val="dk1">
                      <a:alpha val="40000"/>
                    </a:schemeClr>
                  </a:outerShdw>
                </a:effectLst>
                <a:latin typeface="Verdana (Body)"/>
              </a:rPr>
              <a:t>Data Conversion Technical Team</a:t>
            </a:r>
          </a:p>
          <a:p>
            <a:pPr algn="ctr"/>
            <a:r>
              <a:rPr lang="en-GB" sz="900">
                <a:ln w="0"/>
                <a:solidFill>
                  <a:srgbClr val="FFCD00"/>
                </a:solidFill>
                <a:effectLst>
                  <a:outerShdw blurRad="38100" dist="19050" dir="2700000" algn="tl" rotWithShape="0">
                    <a:schemeClr val="dk1">
                      <a:alpha val="40000"/>
                    </a:schemeClr>
                  </a:outerShdw>
                </a:effectLst>
                <a:latin typeface="Verdana (Body)"/>
              </a:rPr>
              <a:t>TARGET FBDI LOAD</a:t>
            </a:r>
          </a:p>
        </p:txBody>
      </p:sp>
      <p:sp>
        <p:nvSpPr>
          <p:cNvPr id="31" name="Rectangle 30">
            <a:extLst>
              <a:ext uri="{FF2B5EF4-FFF2-40B4-BE49-F238E27FC236}">
                <a16:creationId xmlns:a16="http://schemas.microsoft.com/office/drawing/2014/main" id="{723825CD-5999-4DCE-B230-95D4E7BC68BC}"/>
              </a:ext>
            </a:extLst>
          </p:cNvPr>
          <p:cNvSpPr/>
          <p:nvPr/>
        </p:nvSpPr>
        <p:spPr>
          <a:xfrm>
            <a:off x="9930524" y="5703388"/>
            <a:ext cx="1163461" cy="749808"/>
          </a:xfrm>
          <a:prstGeom prst="rect">
            <a:avLst/>
          </a:prstGeom>
          <a:solidFill>
            <a:srgbClr val="CCCC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ln w="0"/>
                <a:solidFill>
                  <a:schemeClr val="tx1"/>
                </a:solidFill>
                <a:effectLst>
                  <a:outerShdw blurRad="38100" dist="19050" dir="2700000" algn="tl" rotWithShape="0">
                    <a:schemeClr val="dk1">
                      <a:alpha val="40000"/>
                    </a:schemeClr>
                  </a:outerShdw>
                </a:effectLst>
                <a:latin typeface="Verdana (Body)"/>
              </a:rPr>
              <a:t>Sign off Email Confirmation to Data Conversion Technical Team</a:t>
            </a:r>
          </a:p>
          <a:p>
            <a:pPr algn="ctr"/>
            <a:endParaRPr lang="en-GB" sz="900">
              <a:ln w="0"/>
              <a:solidFill>
                <a:schemeClr val="tx1"/>
              </a:solidFill>
              <a:effectLst>
                <a:outerShdw blurRad="38100" dist="19050" dir="2700000" algn="tl" rotWithShape="0">
                  <a:schemeClr val="dk1">
                    <a:alpha val="40000"/>
                  </a:schemeClr>
                </a:outerShdw>
              </a:effectLst>
              <a:latin typeface="Verdana (Body)"/>
            </a:endParaRPr>
          </a:p>
        </p:txBody>
      </p:sp>
      <p:cxnSp>
        <p:nvCxnSpPr>
          <p:cNvPr id="32" name="Straight Arrow Connector 31">
            <a:extLst>
              <a:ext uri="{FF2B5EF4-FFF2-40B4-BE49-F238E27FC236}">
                <a16:creationId xmlns:a16="http://schemas.microsoft.com/office/drawing/2014/main" id="{7B0DA4A2-6C1D-48EB-8F32-CEF272B0480D}"/>
              </a:ext>
            </a:extLst>
          </p:cNvPr>
          <p:cNvCxnSpPr>
            <a:cxnSpLocks/>
            <a:endCxn id="31" idx="1"/>
          </p:cNvCxnSpPr>
          <p:nvPr/>
        </p:nvCxnSpPr>
        <p:spPr>
          <a:xfrm>
            <a:off x="9315253" y="6074006"/>
            <a:ext cx="615271" cy="428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3" name="Rectangle 32">
            <a:extLst>
              <a:ext uri="{FF2B5EF4-FFF2-40B4-BE49-F238E27FC236}">
                <a16:creationId xmlns:a16="http://schemas.microsoft.com/office/drawing/2014/main" id="{16057840-190D-47FF-A7F4-8D60B7ABCA6E}"/>
              </a:ext>
            </a:extLst>
          </p:cNvPr>
          <p:cNvSpPr/>
          <p:nvPr/>
        </p:nvSpPr>
        <p:spPr>
          <a:xfrm>
            <a:off x="2050543" y="2699872"/>
            <a:ext cx="3131237" cy="749808"/>
          </a:xfrm>
          <a:prstGeom prst="rect">
            <a:avLst/>
          </a:prstGeom>
          <a:solidFill>
            <a:srgbClr val="88888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ln w="0"/>
                <a:solidFill>
                  <a:schemeClr val="tx1"/>
                </a:solidFill>
                <a:effectLst>
                  <a:outerShdw blurRad="38100" dist="19050" dir="2700000" algn="tl" rotWithShape="0">
                    <a:schemeClr val="dk1">
                      <a:alpha val="40000"/>
                    </a:schemeClr>
                  </a:outerShdw>
                </a:effectLst>
                <a:latin typeface="Verdana (Body)"/>
              </a:rPr>
              <a:t>Data Conversion Technical Team</a:t>
            </a:r>
          </a:p>
        </p:txBody>
      </p:sp>
      <p:cxnSp>
        <p:nvCxnSpPr>
          <p:cNvPr id="34" name="Straight Arrow Connector 33">
            <a:extLst>
              <a:ext uri="{FF2B5EF4-FFF2-40B4-BE49-F238E27FC236}">
                <a16:creationId xmlns:a16="http://schemas.microsoft.com/office/drawing/2014/main" id="{78E04624-AA9D-4492-BD12-4A80D7565569}"/>
              </a:ext>
            </a:extLst>
          </p:cNvPr>
          <p:cNvCxnSpPr/>
          <p:nvPr/>
        </p:nvCxnSpPr>
        <p:spPr>
          <a:xfrm flipV="1">
            <a:off x="2437989" y="3445964"/>
            <a:ext cx="0" cy="858964"/>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5" name="Straight Arrow Connector 34">
            <a:extLst>
              <a:ext uri="{FF2B5EF4-FFF2-40B4-BE49-F238E27FC236}">
                <a16:creationId xmlns:a16="http://schemas.microsoft.com/office/drawing/2014/main" id="{9E20ECBE-5F77-48AE-85CA-B5E2A4BE7183}"/>
              </a:ext>
            </a:extLst>
          </p:cNvPr>
          <p:cNvCxnSpPr/>
          <p:nvPr/>
        </p:nvCxnSpPr>
        <p:spPr>
          <a:xfrm>
            <a:off x="4775215" y="3445964"/>
            <a:ext cx="0" cy="86810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6" name="Rectangle 35">
            <a:extLst>
              <a:ext uri="{FF2B5EF4-FFF2-40B4-BE49-F238E27FC236}">
                <a16:creationId xmlns:a16="http://schemas.microsoft.com/office/drawing/2014/main" id="{ABF9DF73-7E1E-4216-802C-3D68FA2B450A}"/>
              </a:ext>
            </a:extLst>
          </p:cNvPr>
          <p:cNvSpPr/>
          <p:nvPr/>
        </p:nvSpPr>
        <p:spPr>
          <a:xfrm>
            <a:off x="591088" y="2700249"/>
            <a:ext cx="1209667" cy="749808"/>
          </a:xfrm>
          <a:prstGeom prst="rect">
            <a:avLst/>
          </a:prstGeom>
          <a:solidFill>
            <a:srgbClr val="888888"/>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ln w="0"/>
                <a:solidFill>
                  <a:schemeClr val="tx1"/>
                </a:solidFill>
                <a:effectLst>
                  <a:outerShdw blurRad="38100" dist="19050" dir="2700000" algn="tl" rotWithShape="0">
                    <a:schemeClr val="dk1">
                      <a:alpha val="40000"/>
                    </a:schemeClr>
                  </a:outerShdw>
                </a:effectLst>
                <a:latin typeface="Verdana (Body)"/>
              </a:rPr>
              <a:t>Data Conversion Technical Team</a:t>
            </a:r>
          </a:p>
          <a:p>
            <a:pPr algn="ctr"/>
            <a:r>
              <a:rPr lang="en-GB" sz="900">
                <a:ln w="0"/>
                <a:solidFill>
                  <a:srgbClr val="FFCD00"/>
                </a:solidFill>
                <a:effectLst>
                  <a:outerShdw blurRad="38100" dist="19050" dir="2700000" algn="tl" rotWithShape="0">
                    <a:schemeClr val="dk1">
                      <a:alpha val="40000"/>
                    </a:schemeClr>
                  </a:outerShdw>
                </a:effectLst>
                <a:latin typeface="Verdana (Body)"/>
              </a:rPr>
              <a:t>SOURCE EXTRACT</a:t>
            </a:r>
          </a:p>
        </p:txBody>
      </p:sp>
      <p:cxnSp>
        <p:nvCxnSpPr>
          <p:cNvPr id="37" name="Straight Arrow Connector 36">
            <a:extLst>
              <a:ext uri="{FF2B5EF4-FFF2-40B4-BE49-F238E27FC236}">
                <a16:creationId xmlns:a16="http://schemas.microsoft.com/office/drawing/2014/main" id="{DBC73A10-D54F-4B42-A954-68545F4FB137}"/>
              </a:ext>
            </a:extLst>
          </p:cNvPr>
          <p:cNvCxnSpPr/>
          <p:nvPr/>
        </p:nvCxnSpPr>
        <p:spPr>
          <a:xfrm>
            <a:off x="1120094" y="3494827"/>
            <a:ext cx="0" cy="52663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8" name="Flowchart: Document 37">
            <a:extLst>
              <a:ext uri="{FF2B5EF4-FFF2-40B4-BE49-F238E27FC236}">
                <a16:creationId xmlns:a16="http://schemas.microsoft.com/office/drawing/2014/main" id="{57B22943-52B2-41F1-9C7C-80B0EC3C0019}"/>
              </a:ext>
            </a:extLst>
          </p:cNvPr>
          <p:cNvSpPr/>
          <p:nvPr/>
        </p:nvSpPr>
        <p:spPr>
          <a:xfrm>
            <a:off x="764072" y="4021464"/>
            <a:ext cx="923544"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tx1"/>
                </a:solidFill>
                <a:latin typeface="Verdana (Body)"/>
              </a:rPr>
              <a:t>SOURCE DATA</a:t>
            </a:r>
          </a:p>
        </p:txBody>
      </p:sp>
      <p:sp>
        <p:nvSpPr>
          <p:cNvPr id="39" name="Flowchart: Document 38">
            <a:extLst>
              <a:ext uri="{FF2B5EF4-FFF2-40B4-BE49-F238E27FC236}">
                <a16:creationId xmlns:a16="http://schemas.microsoft.com/office/drawing/2014/main" id="{5284F400-D122-4FD0-9049-F1F9C7DF64EC}"/>
              </a:ext>
            </a:extLst>
          </p:cNvPr>
          <p:cNvSpPr/>
          <p:nvPr/>
        </p:nvSpPr>
        <p:spPr>
          <a:xfrm>
            <a:off x="2007251" y="3977745"/>
            <a:ext cx="990965"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tx1"/>
                </a:solidFill>
                <a:latin typeface="Verdana (Body)"/>
              </a:rPr>
              <a:t>VALIDATED SOURCE DATA</a:t>
            </a:r>
          </a:p>
        </p:txBody>
      </p:sp>
      <p:sp>
        <p:nvSpPr>
          <p:cNvPr id="40" name="Flowchart: Document 39">
            <a:extLst>
              <a:ext uri="{FF2B5EF4-FFF2-40B4-BE49-F238E27FC236}">
                <a16:creationId xmlns:a16="http://schemas.microsoft.com/office/drawing/2014/main" id="{F476C6F6-E146-45BF-913A-543C523F48D0}"/>
              </a:ext>
            </a:extLst>
          </p:cNvPr>
          <p:cNvSpPr/>
          <p:nvPr/>
        </p:nvSpPr>
        <p:spPr>
          <a:xfrm>
            <a:off x="4294780" y="3988888"/>
            <a:ext cx="990965"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tx1"/>
                </a:solidFill>
                <a:latin typeface="Verdana (Body)"/>
              </a:rPr>
              <a:t>CONVERTED TARGET  DATA</a:t>
            </a:r>
          </a:p>
        </p:txBody>
      </p:sp>
      <p:sp>
        <p:nvSpPr>
          <p:cNvPr id="41" name="Flowchart: Document 40">
            <a:extLst>
              <a:ext uri="{FF2B5EF4-FFF2-40B4-BE49-F238E27FC236}">
                <a16:creationId xmlns:a16="http://schemas.microsoft.com/office/drawing/2014/main" id="{C6E5948D-C0D5-4FF5-B5A0-26DC8E5793D3}"/>
              </a:ext>
            </a:extLst>
          </p:cNvPr>
          <p:cNvSpPr/>
          <p:nvPr/>
        </p:nvSpPr>
        <p:spPr>
          <a:xfrm>
            <a:off x="7480006" y="3951275"/>
            <a:ext cx="990965"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tx1"/>
                </a:solidFill>
                <a:latin typeface="Verdana (Body)"/>
              </a:rPr>
              <a:t>RECON DATA</a:t>
            </a:r>
          </a:p>
        </p:txBody>
      </p:sp>
      <p:sp>
        <p:nvSpPr>
          <p:cNvPr id="42" name="Flowchart: Document 41">
            <a:extLst>
              <a:ext uri="{FF2B5EF4-FFF2-40B4-BE49-F238E27FC236}">
                <a16:creationId xmlns:a16="http://schemas.microsoft.com/office/drawing/2014/main" id="{1BE263F8-F53F-493C-9B45-82D086AAF76F}"/>
              </a:ext>
            </a:extLst>
          </p:cNvPr>
          <p:cNvSpPr/>
          <p:nvPr/>
        </p:nvSpPr>
        <p:spPr>
          <a:xfrm>
            <a:off x="5766180" y="3977745"/>
            <a:ext cx="990965"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tx1"/>
                </a:solidFill>
                <a:latin typeface="Verdana (Body)"/>
              </a:rPr>
              <a:t>CONVERTED TARGET  DATA</a:t>
            </a:r>
          </a:p>
        </p:txBody>
      </p:sp>
      <p:sp>
        <p:nvSpPr>
          <p:cNvPr id="43" name="Flowchart: Document 42">
            <a:extLst>
              <a:ext uri="{FF2B5EF4-FFF2-40B4-BE49-F238E27FC236}">
                <a16:creationId xmlns:a16="http://schemas.microsoft.com/office/drawing/2014/main" id="{9A7FCE1D-28C4-4EE1-AFBD-9390B1D4ED43}"/>
              </a:ext>
            </a:extLst>
          </p:cNvPr>
          <p:cNvSpPr/>
          <p:nvPr/>
        </p:nvSpPr>
        <p:spPr>
          <a:xfrm>
            <a:off x="8325613" y="4825850"/>
            <a:ext cx="990965"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tx1"/>
                </a:solidFill>
                <a:latin typeface="Verdana (Body)"/>
              </a:rPr>
              <a:t>RECON DATA</a:t>
            </a:r>
          </a:p>
        </p:txBody>
      </p:sp>
      <p:sp>
        <p:nvSpPr>
          <p:cNvPr id="44" name="Flowchart: Document 43">
            <a:extLst>
              <a:ext uri="{FF2B5EF4-FFF2-40B4-BE49-F238E27FC236}">
                <a16:creationId xmlns:a16="http://schemas.microsoft.com/office/drawing/2014/main" id="{9D0129AF-0075-4C7F-84A8-E972E29E24B0}"/>
              </a:ext>
            </a:extLst>
          </p:cNvPr>
          <p:cNvSpPr/>
          <p:nvPr/>
        </p:nvSpPr>
        <p:spPr>
          <a:xfrm>
            <a:off x="4584170" y="4882581"/>
            <a:ext cx="990965"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tx1"/>
                </a:solidFill>
                <a:latin typeface="Verdana (Body)"/>
              </a:rPr>
              <a:t>CONVERTED TARGET  DATA</a:t>
            </a:r>
          </a:p>
        </p:txBody>
      </p:sp>
      <p:sp>
        <p:nvSpPr>
          <p:cNvPr id="45" name="Flowchart: Document 44">
            <a:extLst>
              <a:ext uri="{FF2B5EF4-FFF2-40B4-BE49-F238E27FC236}">
                <a16:creationId xmlns:a16="http://schemas.microsoft.com/office/drawing/2014/main" id="{D5C90603-DC31-4810-88C8-C767C2FF1A03}"/>
              </a:ext>
            </a:extLst>
          </p:cNvPr>
          <p:cNvSpPr/>
          <p:nvPr/>
        </p:nvSpPr>
        <p:spPr>
          <a:xfrm>
            <a:off x="828413" y="4771601"/>
            <a:ext cx="923544"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tx1"/>
                </a:solidFill>
                <a:latin typeface="Verdana (Body)"/>
              </a:rPr>
              <a:t>SOURCE DATA</a:t>
            </a:r>
          </a:p>
        </p:txBody>
      </p:sp>
      <p:sp>
        <p:nvSpPr>
          <p:cNvPr id="46" name="Flowchart: Document 45">
            <a:extLst>
              <a:ext uri="{FF2B5EF4-FFF2-40B4-BE49-F238E27FC236}">
                <a16:creationId xmlns:a16="http://schemas.microsoft.com/office/drawing/2014/main" id="{2FDD6885-C787-4B4F-A4C3-8B93C556094C}"/>
              </a:ext>
            </a:extLst>
          </p:cNvPr>
          <p:cNvSpPr/>
          <p:nvPr/>
        </p:nvSpPr>
        <p:spPr>
          <a:xfrm>
            <a:off x="1996191" y="4788062"/>
            <a:ext cx="990965"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900">
                <a:solidFill>
                  <a:schemeClr val="tx1"/>
                </a:solidFill>
                <a:latin typeface="Verdana (Body)"/>
              </a:rPr>
              <a:t>VALIDATED SOURCE DATA</a:t>
            </a:r>
          </a:p>
        </p:txBody>
      </p:sp>
      <p:sp>
        <p:nvSpPr>
          <p:cNvPr id="47" name="Rounded Rectangle 133">
            <a:extLst>
              <a:ext uri="{FF2B5EF4-FFF2-40B4-BE49-F238E27FC236}">
                <a16:creationId xmlns:a16="http://schemas.microsoft.com/office/drawing/2014/main" id="{3179807B-EA1F-4463-A3E2-05C419CF3C7F}"/>
              </a:ext>
            </a:extLst>
          </p:cNvPr>
          <p:cNvSpPr/>
          <p:nvPr/>
        </p:nvSpPr>
        <p:spPr>
          <a:xfrm>
            <a:off x="469900" y="942061"/>
            <a:ext cx="1404720" cy="3622194"/>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Rounded Rectangle 134">
            <a:extLst>
              <a:ext uri="{FF2B5EF4-FFF2-40B4-BE49-F238E27FC236}">
                <a16:creationId xmlns:a16="http://schemas.microsoft.com/office/drawing/2014/main" id="{1B9531A1-E264-42E8-B485-7157CD5FF6F7}"/>
              </a:ext>
            </a:extLst>
          </p:cNvPr>
          <p:cNvSpPr/>
          <p:nvPr/>
        </p:nvSpPr>
        <p:spPr>
          <a:xfrm>
            <a:off x="1963636" y="974860"/>
            <a:ext cx="3324892" cy="3622194"/>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Rounded Rectangle 135">
            <a:extLst>
              <a:ext uri="{FF2B5EF4-FFF2-40B4-BE49-F238E27FC236}">
                <a16:creationId xmlns:a16="http://schemas.microsoft.com/office/drawing/2014/main" id="{66EF49BF-5481-4432-8951-B8B265143524}"/>
              </a:ext>
            </a:extLst>
          </p:cNvPr>
          <p:cNvSpPr/>
          <p:nvPr/>
        </p:nvSpPr>
        <p:spPr>
          <a:xfrm>
            <a:off x="5452345" y="941414"/>
            <a:ext cx="3191738" cy="3622194"/>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0" name="Rounded Rectangle 136">
            <a:extLst>
              <a:ext uri="{FF2B5EF4-FFF2-40B4-BE49-F238E27FC236}">
                <a16:creationId xmlns:a16="http://schemas.microsoft.com/office/drawing/2014/main" id="{90E883A3-0016-4253-BF7E-BA7399F3C187}"/>
              </a:ext>
            </a:extLst>
          </p:cNvPr>
          <p:cNvSpPr/>
          <p:nvPr/>
        </p:nvSpPr>
        <p:spPr>
          <a:xfrm>
            <a:off x="760514" y="4676403"/>
            <a:ext cx="2446130" cy="1884847"/>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1" name="Rounded Rectangle 138">
            <a:extLst>
              <a:ext uri="{FF2B5EF4-FFF2-40B4-BE49-F238E27FC236}">
                <a16:creationId xmlns:a16="http://schemas.microsoft.com/office/drawing/2014/main" id="{89B42F60-A6AE-4B67-8743-1AD585FBF6E2}"/>
              </a:ext>
            </a:extLst>
          </p:cNvPr>
          <p:cNvSpPr/>
          <p:nvPr/>
        </p:nvSpPr>
        <p:spPr>
          <a:xfrm>
            <a:off x="4378353" y="4681297"/>
            <a:ext cx="3320764" cy="1884847"/>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2" name="Rounded Rectangle 139">
            <a:extLst>
              <a:ext uri="{FF2B5EF4-FFF2-40B4-BE49-F238E27FC236}">
                <a16:creationId xmlns:a16="http://schemas.microsoft.com/office/drawing/2014/main" id="{D8FBCA43-975D-4343-8299-C221862C48F1}"/>
              </a:ext>
            </a:extLst>
          </p:cNvPr>
          <p:cNvSpPr/>
          <p:nvPr/>
        </p:nvSpPr>
        <p:spPr>
          <a:xfrm>
            <a:off x="7903713" y="4687693"/>
            <a:ext cx="3320764" cy="1884847"/>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cxnSp>
        <p:nvCxnSpPr>
          <p:cNvPr id="53" name="Elbow Connector 143">
            <a:extLst>
              <a:ext uri="{FF2B5EF4-FFF2-40B4-BE49-F238E27FC236}">
                <a16:creationId xmlns:a16="http://schemas.microsoft.com/office/drawing/2014/main" id="{9E8CE532-D24A-41F1-B413-E90939CE9B86}"/>
              </a:ext>
            </a:extLst>
          </p:cNvPr>
          <p:cNvCxnSpPr>
            <a:stCxn id="30" idx="0"/>
            <a:endCxn id="24" idx="2"/>
          </p:cNvCxnSpPr>
          <p:nvPr/>
        </p:nvCxnSpPr>
        <p:spPr>
          <a:xfrm rot="5400000" flipH="1" flipV="1">
            <a:off x="5785023" y="2144698"/>
            <a:ext cx="946404" cy="156513"/>
          </a:xfrm>
          <a:prstGeom prst="bentConnector2">
            <a:avLst/>
          </a:prstGeom>
          <a:ln>
            <a:tailEnd type="triangle"/>
          </a:ln>
        </p:spPr>
        <p:style>
          <a:lnRef idx="3">
            <a:schemeClr val="dk1"/>
          </a:lnRef>
          <a:fillRef idx="0">
            <a:schemeClr val="dk1"/>
          </a:fillRef>
          <a:effectRef idx="2">
            <a:schemeClr val="dk1"/>
          </a:effectRef>
          <a:fontRef idx="minor">
            <a:schemeClr val="tx1"/>
          </a:fontRef>
        </p:style>
      </p:cxnSp>
      <p:cxnSp>
        <p:nvCxnSpPr>
          <p:cNvPr id="54" name="Elbow Connector 145">
            <a:extLst>
              <a:ext uri="{FF2B5EF4-FFF2-40B4-BE49-F238E27FC236}">
                <a16:creationId xmlns:a16="http://schemas.microsoft.com/office/drawing/2014/main" id="{4B987836-902B-42D2-9B37-35A26E2CF111}"/>
              </a:ext>
            </a:extLst>
          </p:cNvPr>
          <p:cNvCxnSpPr>
            <a:stCxn id="24" idx="0"/>
            <a:endCxn id="25" idx="0"/>
          </p:cNvCxnSpPr>
          <p:nvPr/>
        </p:nvCxnSpPr>
        <p:spPr>
          <a:xfrm>
            <a:off x="7684468" y="1749752"/>
            <a:ext cx="241605" cy="930894"/>
          </a:xfrm>
          <a:prstGeom prst="bentConnector2">
            <a:avLst/>
          </a:prstGeom>
          <a:ln>
            <a:tailEnd type="triangle"/>
          </a:ln>
        </p:spPr>
        <p:style>
          <a:lnRef idx="3">
            <a:schemeClr val="dk1"/>
          </a:lnRef>
          <a:fillRef idx="0">
            <a:schemeClr val="dk1"/>
          </a:fillRef>
          <a:effectRef idx="2">
            <a:schemeClr val="dk1"/>
          </a:effectRef>
          <a:fontRef idx="minor">
            <a:schemeClr val="tx1"/>
          </a:fontRef>
        </p:style>
      </p:cxnSp>
      <p:sp>
        <p:nvSpPr>
          <p:cNvPr id="55" name="Title 1">
            <a:extLst>
              <a:ext uri="{FF2B5EF4-FFF2-40B4-BE49-F238E27FC236}">
                <a16:creationId xmlns:a16="http://schemas.microsoft.com/office/drawing/2014/main" id="{F692E079-D76A-4CBB-8F46-D436A0C3B070}"/>
              </a:ext>
            </a:extLst>
          </p:cNvPr>
          <p:cNvSpPr txBox="1">
            <a:spLocks/>
          </p:cNvSpPr>
          <p:nvPr/>
        </p:nvSpPr>
        <p:spPr>
          <a:xfrm>
            <a:off x="469900" y="309012"/>
            <a:ext cx="10515600" cy="632402"/>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GB" sz="2000" b="1">
              <a:latin typeface="Verdana (Body)"/>
              <a:cs typeface="Arial" panose="020B0604020202020204" pitchFamily="34" charset="0"/>
            </a:endParaRPr>
          </a:p>
        </p:txBody>
      </p:sp>
    </p:spTree>
    <p:extLst>
      <p:ext uri="{BB962C8B-B14F-4D97-AF65-F5344CB8AC3E}">
        <p14:creationId xmlns:p14="http://schemas.microsoft.com/office/powerpoint/2010/main" val="3423642575"/>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buClr>
                <a:srgbClr val="000000"/>
              </a:buClr>
              <a:buSzPts val="2300"/>
            </a:pPr>
            <a:r>
              <a:rPr lang="en-US" b="1">
                <a:solidFill>
                  <a:srgbClr val="000000"/>
                </a:solidFill>
                <a:latin typeface="Verdana (Headings)"/>
                <a:ea typeface="Proxima Nova"/>
                <a:cs typeface="Proxima Nova"/>
                <a:sym typeface="Proxima Nova"/>
              </a:rPr>
              <a:t>Conversion Load Toolset</a:t>
            </a:r>
            <a:br>
              <a:rPr lang="en-US" b="1">
                <a:solidFill>
                  <a:srgbClr val="000000"/>
                </a:solidFill>
                <a:latin typeface="Verdana (Headings)"/>
                <a:ea typeface="Proxima Nova"/>
                <a:cs typeface="Proxima Nova"/>
                <a:sym typeface="Proxima Nova"/>
              </a:rPr>
            </a:br>
            <a:r>
              <a:rPr lang="en-US" b="1">
                <a:solidFill>
                  <a:srgbClr val="000000"/>
                </a:solidFill>
                <a:latin typeface="Verdana (Headings)"/>
                <a:ea typeface="Proxima Nova"/>
                <a:cs typeface="Proxima Nova"/>
                <a:sym typeface="Proxima Nova"/>
              </a:rPr>
              <a:t>  </a:t>
            </a:r>
            <a:endParaRPr lang="en-US" b="1">
              <a:latin typeface="Verdana (Headings)"/>
              <a:ea typeface="Proxima Nova"/>
              <a:cs typeface="Proxima Nova"/>
              <a:sym typeface="Proxima Nova"/>
            </a:endParaRPr>
          </a:p>
        </p:txBody>
      </p:sp>
      <p:sp>
        <p:nvSpPr>
          <p:cNvPr id="6" name="TextBox 5">
            <a:extLst>
              <a:ext uri="{FF2B5EF4-FFF2-40B4-BE49-F238E27FC236}">
                <a16:creationId xmlns:a16="http://schemas.microsoft.com/office/drawing/2014/main" id="{D450F038-8FF6-4F92-8D8F-93312FE1E44B}"/>
              </a:ext>
            </a:extLst>
          </p:cNvPr>
          <p:cNvSpPr txBox="1"/>
          <p:nvPr/>
        </p:nvSpPr>
        <p:spPr>
          <a:xfrm>
            <a:off x="381000" y="935048"/>
            <a:ext cx="6096000" cy="2313069"/>
          </a:xfrm>
          <a:prstGeom prst="rect">
            <a:avLst/>
          </a:prstGeom>
          <a:noFill/>
        </p:spPr>
        <p:txBody>
          <a:bodyPr wrap="square">
            <a:spAutoFit/>
          </a:bodyPr>
          <a:lstStyle/>
          <a:p>
            <a:pPr marL="285750" lvl="1" indent="-285750">
              <a:lnSpc>
                <a:spcPct val="150000"/>
              </a:lnSpc>
              <a:buSzPct val="100000"/>
              <a:buFont typeface="Arial" panose="020B0604020202020204" pitchFamily="34" charset="0"/>
              <a:buChar char="•"/>
            </a:pPr>
            <a:r>
              <a:rPr lang="en-US" sz="1200">
                <a:latin typeface="Verdana (Body)"/>
              </a:rPr>
              <a:t>File Based Data Import (FBDI)</a:t>
            </a:r>
          </a:p>
          <a:p>
            <a:pPr marL="285750" lvl="1" indent="-285750">
              <a:lnSpc>
                <a:spcPct val="150000"/>
              </a:lnSpc>
              <a:buSzPct val="100000"/>
              <a:buFont typeface="Arial" panose="020B0604020202020204" pitchFamily="34" charset="0"/>
              <a:buChar char="•"/>
            </a:pPr>
            <a:r>
              <a:rPr lang="en-US" sz="1200">
                <a:latin typeface="Verdana (Body)"/>
              </a:rPr>
              <a:t>ADF Desktop Integration (ADF DI)</a:t>
            </a:r>
          </a:p>
          <a:p>
            <a:pPr marL="285750" lvl="1" indent="-285750">
              <a:lnSpc>
                <a:spcPct val="150000"/>
              </a:lnSpc>
              <a:buSzPct val="100000"/>
              <a:buFont typeface="Arial" panose="020B0604020202020204" pitchFamily="34" charset="0"/>
              <a:buChar char="•"/>
            </a:pPr>
            <a:r>
              <a:rPr lang="en-US" sz="1200">
                <a:latin typeface="Verdana (Body)"/>
              </a:rPr>
              <a:t>Oracle Business Component Webservices (Oracle BC)</a:t>
            </a:r>
          </a:p>
          <a:p>
            <a:pPr marL="0" lvl="1">
              <a:lnSpc>
                <a:spcPct val="150000"/>
              </a:lnSpc>
              <a:buSzPct val="100000"/>
            </a:pPr>
            <a:endParaRPr lang="en-US" sz="1467">
              <a:latin typeface="Proxima Nova" panose="020B0604020202020204" charset="0"/>
            </a:endParaRPr>
          </a:p>
          <a:p>
            <a:pPr marL="0" lvl="1">
              <a:lnSpc>
                <a:spcPct val="150000"/>
              </a:lnSpc>
              <a:buSzPct val="100000"/>
            </a:pPr>
            <a:endParaRPr lang="en-US" b="1" i="1" u="sng">
              <a:latin typeface="Proxima Nova" panose="020B0604020202020204" charset="0"/>
            </a:endParaRPr>
          </a:p>
          <a:p>
            <a:pPr marL="285750" lvl="1" indent="-285750">
              <a:lnSpc>
                <a:spcPct val="150000"/>
              </a:lnSpc>
              <a:buSzPct val="100000"/>
              <a:buFont typeface="Arial" panose="020B0604020202020204" pitchFamily="34" charset="0"/>
              <a:buChar char="•"/>
            </a:pPr>
            <a:endParaRPr lang="en-US" sz="1467">
              <a:latin typeface="Proxima Nova" panose="020B0604020202020204" charset="0"/>
            </a:endParaRPr>
          </a:p>
          <a:p>
            <a:pPr marL="742950" lvl="2" indent="-285750">
              <a:lnSpc>
                <a:spcPct val="150000"/>
              </a:lnSpc>
              <a:buSzPct val="100000"/>
              <a:buFont typeface="Arial" panose="020B0604020202020204" pitchFamily="34" charset="0"/>
              <a:buChar char="•"/>
            </a:pPr>
            <a:endParaRPr lang="en-US" sz="1467">
              <a:latin typeface="Proxima Nova" panose="020B0604020202020204" charset="0"/>
            </a:endParaRPr>
          </a:p>
        </p:txBody>
      </p:sp>
      <p:graphicFrame>
        <p:nvGraphicFramePr>
          <p:cNvPr id="7" name="Table 2">
            <a:extLst>
              <a:ext uri="{FF2B5EF4-FFF2-40B4-BE49-F238E27FC236}">
                <a16:creationId xmlns:a16="http://schemas.microsoft.com/office/drawing/2014/main" id="{C9FFC1F6-B60B-4CEA-AF4E-68A79AB58858}"/>
              </a:ext>
            </a:extLst>
          </p:cNvPr>
          <p:cNvGraphicFramePr>
            <a:graphicFrameLocks noGrp="1"/>
          </p:cNvGraphicFramePr>
          <p:nvPr>
            <p:extLst>
              <p:ext uri="{D42A27DB-BD31-4B8C-83A1-F6EECF244321}">
                <p14:modId xmlns:p14="http://schemas.microsoft.com/office/powerpoint/2010/main" val="2767463247"/>
              </p:ext>
            </p:extLst>
          </p:nvPr>
        </p:nvGraphicFramePr>
        <p:xfrm>
          <a:off x="707572" y="2091582"/>
          <a:ext cx="10771632" cy="2590800"/>
        </p:xfrm>
        <a:graphic>
          <a:graphicData uri="http://schemas.openxmlformats.org/drawingml/2006/table">
            <a:tbl>
              <a:tblPr firstRow="1" bandRow="1">
                <a:tableStyleId>{5C22544A-7EE6-4342-B048-85BDC9FD1C3A}</a:tableStyleId>
              </a:tblPr>
              <a:tblGrid>
                <a:gridCol w="3590544">
                  <a:extLst>
                    <a:ext uri="{9D8B030D-6E8A-4147-A177-3AD203B41FA5}">
                      <a16:colId xmlns:a16="http://schemas.microsoft.com/office/drawing/2014/main" val="982643197"/>
                    </a:ext>
                  </a:extLst>
                </a:gridCol>
                <a:gridCol w="3590544">
                  <a:extLst>
                    <a:ext uri="{9D8B030D-6E8A-4147-A177-3AD203B41FA5}">
                      <a16:colId xmlns:a16="http://schemas.microsoft.com/office/drawing/2014/main" val="1786204489"/>
                    </a:ext>
                  </a:extLst>
                </a:gridCol>
                <a:gridCol w="3590544">
                  <a:extLst>
                    <a:ext uri="{9D8B030D-6E8A-4147-A177-3AD203B41FA5}">
                      <a16:colId xmlns:a16="http://schemas.microsoft.com/office/drawing/2014/main" val="186739595"/>
                    </a:ext>
                  </a:extLst>
                </a:gridCol>
              </a:tblGrid>
              <a:tr h="0">
                <a:tc>
                  <a:txBody>
                    <a:bodyPr/>
                    <a:lstStyle/>
                    <a:p>
                      <a:r>
                        <a:rPr lang="en-US" sz="1400">
                          <a:solidFill>
                            <a:schemeClr val="tx1"/>
                          </a:solidFill>
                          <a:latin typeface="Verdana (Headings)"/>
                        </a:rPr>
                        <a:t>FBDI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r>
                        <a:rPr lang="en-US" sz="1400">
                          <a:solidFill>
                            <a:schemeClr val="tx1"/>
                          </a:solidFill>
                          <a:latin typeface="Verdana (Headings)"/>
                        </a:rPr>
                        <a:t>ADFDI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r>
                        <a:rPr lang="en-US" sz="1400">
                          <a:solidFill>
                            <a:schemeClr val="tx1"/>
                          </a:solidFill>
                          <a:latin typeface="Verdana (Headings)"/>
                        </a:rPr>
                        <a:t>Web Services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extLst>
                  <a:ext uri="{0D108BD9-81ED-4DB2-BD59-A6C34878D82A}">
                    <a16:rowId xmlns:a16="http://schemas.microsoft.com/office/drawing/2014/main" val="1886745949"/>
                  </a:ext>
                </a:extLst>
              </a:tr>
              <a:tr h="457200">
                <a:tc>
                  <a:txBody>
                    <a:bodyPr/>
                    <a:lstStyle/>
                    <a:p>
                      <a:r>
                        <a:rPr lang="en-US" sz="1200">
                          <a:solidFill>
                            <a:schemeClr val="tx1"/>
                          </a:solidFill>
                          <a:latin typeface="Verdana (Body)"/>
                        </a:rPr>
                        <a:t>Spreadsheet based but offline entity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en-US" sz="1200">
                          <a:solidFill>
                            <a:schemeClr val="tx1"/>
                          </a:solidFill>
                          <a:latin typeface="Verdana (Body)"/>
                        </a:rPr>
                        <a:t>Spreadsheet based but connected to instance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en-US" sz="1200">
                          <a:solidFill>
                            <a:schemeClr val="tx1"/>
                          </a:solidFill>
                          <a:latin typeface="Verdana (Body)"/>
                        </a:rPr>
                        <a:t>Need to have constant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378484319"/>
                  </a:ext>
                </a:extLst>
              </a:tr>
              <a:tr h="4572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chemeClr val="tx1"/>
                          </a:solidFill>
                          <a:latin typeface="Verdana (Body)"/>
                        </a:rPr>
                        <a:t>Bulk Load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en-US" sz="1200">
                          <a:solidFill>
                            <a:schemeClr val="tx1"/>
                          </a:solidFill>
                          <a:latin typeface="Verdana (Body)"/>
                        </a:rPr>
                        <a:t>Regular loads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en-US" sz="1200">
                          <a:solidFill>
                            <a:schemeClr val="tx1"/>
                          </a:solidFill>
                          <a:latin typeface="Verdana (Body)"/>
                        </a:rPr>
                        <a:t>Used when small amount of data is involved.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80817376"/>
                  </a:ext>
                </a:extLst>
              </a:tr>
              <a:tr h="457200">
                <a:tc>
                  <a:txBody>
                    <a:bodyPr/>
                    <a:lstStyle/>
                    <a:p>
                      <a:r>
                        <a:rPr lang="en-US" sz="1200">
                          <a:solidFill>
                            <a:schemeClr val="tx1"/>
                          </a:solidFill>
                          <a:latin typeface="Verdana (Body)"/>
                        </a:rPr>
                        <a:t>Very Fast Upload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en-US" sz="1200">
                          <a:solidFill>
                            <a:schemeClr val="tx1"/>
                          </a:solidFill>
                          <a:latin typeface="Verdana (Body)"/>
                        </a:rPr>
                        <a:t>Slower Upload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en-US" sz="1200">
                          <a:solidFill>
                            <a:schemeClr val="tx1"/>
                          </a:solidFill>
                          <a:latin typeface="Verdana (Body)"/>
                        </a:rPr>
                        <a:t>Row by row update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214000212"/>
                  </a:ext>
                </a:extLst>
              </a:tr>
              <a:tr h="457200">
                <a:tc>
                  <a:txBody>
                    <a:bodyPr/>
                    <a:lstStyle/>
                    <a:p>
                      <a:r>
                        <a:rPr lang="en-US" sz="1200">
                          <a:solidFill>
                            <a:schemeClr val="tx1"/>
                          </a:solidFill>
                          <a:latin typeface="Verdana (Body)"/>
                        </a:rPr>
                        <a:t>No Plugin required since it is off-line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en-US" sz="1200">
                          <a:solidFill>
                            <a:schemeClr val="tx1"/>
                          </a:solidFill>
                          <a:latin typeface="Verdana (Body)"/>
                        </a:rPr>
                        <a:t>Desktop Plugin required on Excel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en-US" sz="1200">
                          <a:solidFill>
                            <a:schemeClr val="tx1"/>
                          </a:solidFill>
                          <a:latin typeface="Verdana (Body)"/>
                        </a:rPr>
                        <a:t>No Plugins required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505766164"/>
                  </a:ext>
                </a:extLst>
              </a:tr>
              <a:tr h="457200">
                <a:tc>
                  <a:txBody>
                    <a:bodyPr/>
                    <a:lstStyle/>
                    <a:p>
                      <a:r>
                        <a:rPr lang="en-US" sz="1200">
                          <a:solidFill>
                            <a:schemeClr val="tx1"/>
                          </a:solidFill>
                          <a:latin typeface="Verdana (Body)"/>
                        </a:rPr>
                        <a:t>Data manually prepared by the sender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chemeClr val="tx1"/>
                          </a:solidFill>
                          <a:latin typeface="Verdana (Body)"/>
                        </a:rPr>
                        <a:t>Data manually prepared by the sender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r>
                        <a:rPr lang="en-US" sz="1200">
                          <a:solidFill>
                            <a:schemeClr val="tx1"/>
                          </a:solidFill>
                          <a:latin typeface="Verdana (Body)"/>
                        </a:rPr>
                        <a:t>Less effort towards data preparation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001856605"/>
                  </a:ext>
                </a:extLst>
              </a:tr>
            </a:tbl>
          </a:graphicData>
        </a:graphic>
      </p:graphicFrame>
      <p:cxnSp>
        <p:nvCxnSpPr>
          <p:cNvPr id="8" name="Straight Connector 7">
            <a:extLst>
              <a:ext uri="{FF2B5EF4-FFF2-40B4-BE49-F238E27FC236}">
                <a16:creationId xmlns:a16="http://schemas.microsoft.com/office/drawing/2014/main" id="{D32D8D78-AF46-4817-BFD7-DFA6500F195E}"/>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73943203"/>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469900" y="347503"/>
            <a:ext cx="11252200" cy="334102"/>
          </a:xfrm>
        </p:spPr>
        <p:txBody>
          <a:bodyPr/>
          <a:lstStyle/>
          <a:p>
            <a:pPr>
              <a:buClr>
                <a:srgbClr val="000000"/>
              </a:buClr>
              <a:buSzPts val="2300"/>
            </a:pPr>
            <a:r>
              <a:rPr lang="en-US" sz="2000" b="1">
                <a:solidFill>
                  <a:srgbClr val="000000"/>
                </a:solidFill>
                <a:latin typeface="Verdana (Headings)"/>
                <a:ea typeface="Proxima Nova"/>
                <a:cs typeface="Proxima Nova"/>
                <a:sym typeface="Proxima Nova"/>
              </a:rPr>
              <a:t>Reconciliation Approach – GL Journal Transactions/Balances</a:t>
            </a:r>
            <a:endParaRPr lang="en-US" sz="400" b="1">
              <a:latin typeface="Verdana (Headings)"/>
              <a:ea typeface="Proxima Nova"/>
              <a:cs typeface="Proxima Nova"/>
              <a:sym typeface="Proxima Nova"/>
            </a:endParaRPr>
          </a:p>
        </p:txBody>
      </p:sp>
      <p:sp>
        <p:nvSpPr>
          <p:cNvPr id="7" name="Cloud 6">
            <a:extLst>
              <a:ext uri="{FF2B5EF4-FFF2-40B4-BE49-F238E27FC236}">
                <a16:creationId xmlns:a16="http://schemas.microsoft.com/office/drawing/2014/main" id="{EE3E0242-D9F0-4080-B03E-586CDCB211FE}"/>
              </a:ext>
            </a:extLst>
          </p:cNvPr>
          <p:cNvSpPr/>
          <p:nvPr/>
        </p:nvSpPr>
        <p:spPr>
          <a:xfrm>
            <a:off x="3936602" y="1633051"/>
            <a:ext cx="1353312" cy="847535"/>
          </a:xfrm>
          <a:prstGeom prst="cloud">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prstClr val="white"/>
                </a:solidFill>
                <a:effectLst/>
                <a:uLnTx/>
                <a:uFillTx/>
                <a:latin typeface="Verdana (Body)"/>
              </a:rPr>
              <a:t>Oracle Cloud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prstClr val="white"/>
                </a:solidFill>
                <a:effectLst/>
                <a:uLnTx/>
                <a:uFillTx/>
                <a:latin typeface="Verdana (Body)"/>
              </a:rPr>
              <a:t>ERP</a:t>
            </a:r>
          </a:p>
        </p:txBody>
      </p:sp>
      <p:sp>
        <p:nvSpPr>
          <p:cNvPr id="8" name="Rectangle 7">
            <a:extLst>
              <a:ext uri="{FF2B5EF4-FFF2-40B4-BE49-F238E27FC236}">
                <a16:creationId xmlns:a16="http://schemas.microsoft.com/office/drawing/2014/main" id="{5BCF5BC9-43EB-4761-B7FC-FC3AA5F70774}"/>
              </a:ext>
            </a:extLst>
          </p:cNvPr>
          <p:cNvSpPr/>
          <p:nvPr/>
        </p:nvSpPr>
        <p:spPr>
          <a:xfrm>
            <a:off x="5869542" y="1680676"/>
            <a:ext cx="1278540" cy="74980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w="0"/>
                <a:solidFill>
                  <a:schemeClr val="bg1"/>
                </a:solidFill>
                <a:effectLst>
                  <a:outerShdw blurRad="38100" dist="19050" dir="2700000" algn="tl" rotWithShape="0">
                    <a:prstClr val="black">
                      <a:alpha val="40000"/>
                    </a:prstClr>
                  </a:outerShdw>
                </a:effectLst>
                <a:uLnTx/>
                <a:uFillTx/>
                <a:latin typeface="Verdana (Body)"/>
              </a:rPr>
              <a:t>Run GL Journal Transactions Report</a:t>
            </a:r>
          </a:p>
        </p:txBody>
      </p:sp>
      <p:sp>
        <p:nvSpPr>
          <p:cNvPr id="9" name="Rectangle 8">
            <a:extLst>
              <a:ext uri="{FF2B5EF4-FFF2-40B4-BE49-F238E27FC236}">
                <a16:creationId xmlns:a16="http://schemas.microsoft.com/office/drawing/2014/main" id="{6831B6AB-0571-469A-8BF7-D3630E7DA231}"/>
              </a:ext>
            </a:extLst>
          </p:cNvPr>
          <p:cNvSpPr/>
          <p:nvPr/>
        </p:nvSpPr>
        <p:spPr>
          <a:xfrm>
            <a:off x="2250934" y="1680676"/>
            <a:ext cx="1209667" cy="74980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w="0"/>
                <a:solidFill>
                  <a:schemeClr val="bg1"/>
                </a:solidFill>
                <a:effectLst>
                  <a:outerShdw blurRad="38100" dist="19050" dir="2700000" algn="tl" rotWithShape="0">
                    <a:prstClr val="black">
                      <a:alpha val="40000"/>
                    </a:prstClr>
                  </a:outerShdw>
                </a:effectLst>
                <a:uLnTx/>
                <a:uFillTx/>
                <a:latin typeface="Verdana (Body)"/>
              </a:rPr>
              <a:t>Conversion Team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w="0"/>
                <a:solidFill>
                  <a:srgbClr val="00B050"/>
                </a:solidFill>
                <a:effectLst>
                  <a:outerShdw blurRad="38100" dist="19050" dir="2700000" algn="tl" rotWithShape="0">
                    <a:prstClr val="black">
                      <a:alpha val="40000"/>
                    </a:prstClr>
                  </a:outerShdw>
                </a:effectLst>
                <a:uLnTx/>
                <a:uFillTx/>
                <a:latin typeface="Verdana (Body)"/>
              </a:rPr>
              <a:t>FBDI LOAD</a:t>
            </a:r>
          </a:p>
        </p:txBody>
      </p:sp>
      <p:sp>
        <p:nvSpPr>
          <p:cNvPr id="10" name="Flowchart: Document 9">
            <a:extLst>
              <a:ext uri="{FF2B5EF4-FFF2-40B4-BE49-F238E27FC236}">
                <a16:creationId xmlns:a16="http://schemas.microsoft.com/office/drawing/2014/main" id="{C123A81E-0634-41B2-90A3-F4A5179858CE}"/>
              </a:ext>
            </a:extLst>
          </p:cNvPr>
          <p:cNvSpPr/>
          <p:nvPr/>
        </p:nvSpPr>
        <p:spPr>
          <a:xfrm>
            <a:off x="7465411" y="1287432"/>
            <a:ext cx="3564539" cy="2608293"/>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chemeClr val="tx1"/>
                </a:solidFill>
                <a:effectLst/>
                <a:uLnTx/>
                <a:uFillTx/>
                <a:latin typeface="Verdana (Body)"/>
              </a:rPr>
              <a:t>Successfully Loaded: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0" u="none" strike="noStrike" kern="1200" cap="none" spc="0" normalizeH="0" baseline="0" noProof="0">
                <a:ln>
                  <a:noFill/>
                </a:ln>
                <a:solidFill>
                  <a:schemeClr val="tx1"/>
                </a:solidFill>
                <a:effectLst/>
                <a:uLnTx/>
                <a:uFillTx/>
                <a:latin typeface="Verdana (Body)"/>
              </a:rPr>
              <a:t>Generate both summary and transactional data for journals that are converted in to Oracle Fusion GL.</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0" u="none" strike="noStrike" kern="1200" cap="none" spc="0" normalizeH="0" baseline="0" noProof="0">
                <a:ln>
                  <a:noFill/>
                </a:ln>
                <a:solidFill>
                  <a:schemeClr val="tx1"/>
                </a:solidFill>
                <a:effectLst/>
                <a:uLnTx/>
                <a:uFillTx/>
                <a:latin typeface="Verdana (Body)"/>
              </a:rPr>
              <a:t>Generate for summary for each code combination under ledger , Period and Batch combination passed as parameters in order to validate Journal data in smaller chunks.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chemeClr val="tx1"/>
              </a:solidFill>
              <a:effectLst/>
              <a:uLnTx/>
              <a:uFillTx/>
              <a:latin typeface="Verdana (Body)"/>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chemeClr val="tx1"/>
                </a:solidFill>
                <a:effectLst/>
                <a:uLnTx/>
                <a:uFillTx/>
                <a:latin typeface="Verdana (Body)"/>
              </a:rPr>
              <a:t>Failed to load: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0" u="none" strike="noStrike" kern="1200" cap="none" spc="0" normalizeH="0" baseline="0" noProof="0">
                <a:ln>
                  <a:noFill/>
                </a:ln>
                <a:solidFill>
                  <a:schemeClr val="tx1"/>
                </a:solidFill>
                <a:effectLst/>
                <a:uLnTx/>
                <a:uFillTx/>
                <a:latin typeface="Verdana (Body)"/>
              </a:rPr>
              <a:t>Generates Journal error report from interface tables with error codes along with details descriptions.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0" u="none" strike="noStrike" kern="1200" cap="none" spc="0" normalizeH="0" baseline="0" noProof="0">
                <a:ln>
                  <a:noFill/>
                </a:ln>
                <a:solidFill>
                  <a:schemeClr val="tx1"/>
                </a:solidFill>
                <a:effectLst/>
                <a:uLnTx/>
                <a:uFillTx/>
                <a:latin typeface="Verdana (Body)"/>
              </a:rPr>
              <a:t>Generate for each ledger , Period and Batch combination in order to understand failure reasons for each set of data</a:t>
            </a:r>
          </a:p>
        </p:txBody>
      </p:sp>
      <p:sp>
        <p:nvSpPr>
          <p:cNvPr id="11" name="Flowchart: Document 10">
            <a:extLst>
              <a:ext uri="{FF2B5EF4-FFF2-40B4-BE49-F238E27FC236}">
                <a16:creationId xmlns:a16="http://schemas.microsoft.com/office/drawing/2014/main" id="{F686D24C-2DAB-4A3E-B53F-F62866599D46}"/>
              </a:ext>
            </a:extLst>
          </p:cNvPr>
          <p:cNvSpPr/>
          <p:nvPr/>
        </p:nvSpPr>
        <p:spPr>
          <a:xfrm>
            <a:off x="686899" y="1817836"/>
            <a:ext cx="990965"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a:noFill/>
                </a:ln>
                <a:solidFill>
                  <a:schemeClr val="tx1"/>
                </a:solidFill>
                <a:effectLst/>
                <a:uLnTx/>
                <a:uFillTx/>
                <a:latin typeface="Verdana (Body)"/>
              </a:rPr>
              <a:t>CONVERTED TARGET  DATA</a:t>
            </a:r>
          </a:p>
        </p:txBody>
      </p:sp>
      <p:sp>
        <p:nvSpPr>
          <p:cNvPr id="12" name="Rounded Rectangle 135">
            <a:extLst>
              <a:ext uri="{FF2B5EF4-FFF2-40B4-BE49-F238E27FC236}">
                <a16:creationId xmlns:a16="http://schemas.microsoft.com/office/drawing/2014/main" id="{25A45048-1848-43CE-A174-E63E8C69A771}"/>
              </a:ext>
            </a:extLst>
          </p:cNvPr>
          <p:cNvSpPr/>
          <p:nvPr/>
        </p:nvSpPr>
        <p:spPr>
          <a:xfrm>
            <a:off x="352425" y="1287432"/>
            <a:ext cx="3574652" cy="2843940"/>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3" name="Elbow Connector 145">
            <a:extLst>
              <a:ext uri="{FF2B5EF4-FFF2-40B4-BE49-F238E27FC236}">
                <a16:creationId xmlns:a16="http://schemas.microsoft.com/office/drawing/2014/main" id="{9ADE71D0-C037-4F67-924C-A818AA5BB75D}"/>
              </a:ext>
            </a:extLst>
          </p:cNvPr>
          <p:cNvCxnSpPr>
            <a:cxnSpLocks/>
            <a:stCxn id="7" idx="0"/>
            <a:endCxn id="8" idx="1"/>
          </p:cNvCxnSpPr>
          <p:nvPr/>
        </p:nvCxnSpPr>
        <p:spPr>
          <a:xfrm flipV="1">
            <a:off x="5288786" y="2055580"/>
            <a:ext cx="580756" cy="1239"/>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14" name="Elbow Connector 145">
            <a:extLst>
              <a:ext uri="{FF2B5EF4-FFF2-40B4-BE49-F238E27FC236}">
                <a16:creationId xmlns:a16="http://schemas.microsoft.com/office/drawing/2014/main" id="{3A3AB79C-08BD-4E65-9B9A-770229D80C8C}"/>
              </a:ext>
            </a:extLst>
          </p:cNvPr>
          <p:cNvCxnSpPr>
            <a:cxnSpLocks/>
            <a:stCxn id="9" idx="3"/>
            <a:endCxn id="7" idx="2"/>
          </p:cNvCxnSpPr>
          <p:nvPr/>
        </p:nvCxnSpPr>
        <p:spPr>
          <a:xfrm>
            <a:off x="3460601" y="2055580"/>
            <a:ext cx="480199" cy="1239"/>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15" name="Elbow Connector 145">
            <a:extLst>
              <a:ext uri="{FF2B5EF4-FFF2-40B4-BE49-F238E27FC236}">
                <a16:creationId xmlns:a16="http://schemas.microsoft.com/office/drawing/2014/main" id="{6CB4BB4E-93C6-4781-BCCF-A7DACEAFD4C7}"/>
              </a:ext>
            </a:extLst>
          </p:cNvPr>
          <p:cNvCxnSpPr>
            <a:cxnSpLocks/>
            <a:endCxn id="9" idx="1"/>
          </p:cNvCxnSpPr>
          <p:nvPr/>
        </p:nvCxnSpPr>
        <p:spPr>
          <a:xfrm>
            <a:off x="1658893" y="2054341"/>
            <a:ext cx="592041" cy="1239"/>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sp>
        <p:nvSpPr>
          <p:cNvPr id="16" name="Rounded Rectangle 135">
            <a:extLst>
              <a:ext uri="{FF2B5EF4-FFF2-40B4-BE49-F238E27FC236}">
                <a16:creationId xmlns:a16="http://schemas.microsoft.com/office/drawing/2014/main" id="{A455363E-870D-483B-91C9-43B72536182A}"/>
              </a:ext>
            </a:extLst>
          </p:cNvPr>
          <p:cNvSpPr/>
          <p:nvPr/>
        </p:nvSpPr>
        <p:spPr>
          <a:xfrm>
            <a:off x="5552213" y="1201707"/>
            <a:ext cx="5601562" cy="2694018"/>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Rounded Rectangle 135">
            <a:extLst>
              <a:ext uri="{FF2B5EF4-FFF2-40B4-BE49-F238E27FC236}">
                <a16:creationId xmlns:a16="http://schemas.microsoft.com/office/drawing/2014/main" id="{115E78C7-D80C-4E60-A54A-9533A28CF54B}"/>
              </a:ext>
            </a:extLst>
          </p:cNvPr>
          <p:cNvSpPr/>
          <p:nvPr/>
        </p:nvSpPr>
        <p:spPr>
          <a:xfrm>
            <a:off x="1677864" y="4377414"/>
            <a:ext cx="7438136" cy="2290085"/>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8" name="Elbow Connector 145">
            <a:extLst>
              <a:ext uri="{FF2B5EF4-FFF2-40B4-BE49-F238E27FC236}">
                <a16:creationId xmlns:a16="http://schemas.microsoft.com/office/drawing/2014/main" id="{762A0E01-F1F5-44AA-9FFB-C485EB636626}"/>
              </a:ext>
            </a:extLst>
          </p:cNvPr>
          <p:cNvCxnSpPr>
            <a:cxnSpLocks/>
            <a:stCxn id="8" idx="1"/>
            <a:endCxn id="17" idx="0"/>
          </p:cNvCxnSpPr>
          <p:nvPr/>
        </p:nvCxnSpPr>
        <p:spPr>
          <a:xfrm rot="10800000" flipV="1">
            <a:off x="5396932" y="2055580"/>
            <a:ext cx="472610" cy="2321834"/>
          </a:xfrm>
          <a:prstGeom prst="bentConnector2">
            <a:avLst/>
          </a:prstGeom>
          <a:ln>
            <a:tailEnd type="triangle"/>
          </a:ln>
        </p:spPr>
        <p:style>
          <a:lnRef idx="3">
            <a:schemeClr val="dk1"/>
          </a:lnRef>
          <a:fillRef idx="0">
            <a:schemeClr val="dk1"/>
          </a:fillRef>
          <a:effectRef idx="2">
            <a:schemeClr val="dk1"/>
          </a:effectRef>
          <a:fontRef idx="minor">
            <a:schemeClr val="tx1"/>
          </a:fontRef>
        </p:style>
      </p:cxnSp>
      <p:sp>
        <p:nvSpPr>
          <p:cNvPr id="19" name="TextBox 18">
            <a:extLst>
              <a:ext uri="{FF2B5EF4-FFF2-40B4-BE49-F238E27FC236}">
                <a16:creationId xmlns:a16="http://schemas.microsoft.com/office/drawing/2014/main" id="{1A988E17-DED2-4D6F-8ABD-D21742D17C8A}"/>
              </a:ext>
            </a:extLst>
          </p:cNvPr>
          <p:cNvSpPr txBox="1"/>
          <p:nvPr/>
        </p:nvSpPr>
        <p:spPr>
          <a:xfrm>
            <a:off x="7148082" y="880043"/>
            <a:ext cx="2443179" cy="2539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7030A0"/>
                </a:solidFill>
                <a:effectLst/>
                <a:uLnTx/>
                <a:uFillTx/>
                <a:latin typeface="Verdana (Body)"/>
              </a:rPr>
              <a:t>Custom Reconciliation Report</a:t>
            </a:r>
          </a:p>
        </p:txBody>
      </p:sp>
      <p:sp>
        <p:nvSpPr>
          <p:cNvPr id="20" name="TextBox 19">
            <a:extLst>
              <a:ext uri="{FF2B5EF4-FFF2-40B4-BE49-F238E27FC236}">
                <a16:creationId xmlns:a16="http://schemas.microsoft.com/office/drawing/2014/main" id="{849755AC-BC3F-4A45-93BF-B7CEC86AA1B5}"/>
              </a:ext>
            </a:extLst>
          </p:cNvPr>
          <p:cNvSpPr txBox="1"/>
          <p:nvPr/>
        </p:nvSpPr>
        <p:spPr>
          <a:xfrm>
            <a:off x="2913979" y="4125409"/>
            <a:ext cx="2978460" cy="2539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2060"/>
                </a:solidFill>
                <a:effectLst/>
                <a:uLnTx/>
                <a:uFillTx/>
                <a:latin typeface="Verdana (Body)"/>
              </a:rPr>
              <a:t>Standard Reconciliation Report</a:t>
            </a:r>
          </a:p>
        </p:txBody>
      </p:sp>
      <p:sp>
        <p:nvSpPr>
          <p:cNvPr id="21" name="Rectangle 20">
            <a:extLst>
              <a:ext uri="{FF2B5EF4-FFF2-40B4-BE49-F238E27FC236}">
                <a16:creationId xmlns:a16="http://schemas.microsoft.com/office/drawing/2014/main" id="{85B48418-F371-4A82-99B8-FAA0DB9EEA1C}"/>
              </a:ext>
            </a:extLst>
          </p:cNvPr>
          <p:cNvSpPr/>
          <p:nvPr/>
        </p:nvSpPr>
        <p:spPr>
          <a:xfrm>
            <a:off x="1954913" y="4570345"/>
            <a:ext cx="1278540" cy="74980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0" i="0" u="none" strike="noStrike" kern="1200" cap="none" spc="0" normalizeH="0" baseline="0" noProof="0">
                <a:ln w="0"/>
                <a:solidFill>
                  <a:schemeClr val="bg1"/>
                </a:solidFill>
                <a:effectLst>
                  <a:outerShdw blurRad="38100" dist="19050" dir="2700000" algn="tl" rotWithShape="0">
                    <a:prstClr val="black">
                      <a:alpha val="40000"/>
                    </a:prstClr>
                  </a:outerShdw>
                </a:effectLst>
                <a:uLnTx/>
                <a:uFillTx/>
                <a:latin typeface="Verdana (Body)"/>
              </a:rPr>
              <a:t>Run Trail Balance /GL Trail balance report</a:t>
            </a:r>
          </a:p>
        </p:txBody>
      </p:sp>
      <p:sp>
        <p:nvSpPr>
          <p:cNvPr id="22" name="Flowchart: Document 21">
            <a:extLst>
              <a:ext uri="{FF2B5EF4-FFF2-40B4-BE49-F238E27FC236}">
                <a16:creationId xmlns:a16="http://schemas.microsoft.com/office/drawing/2014/main" id="{C8684CCD-DA12-42FE-A95D-C76BAB5EA717}"/>
              </a:ext>
            </a:extLst>
          </p:cNvPr>
          <p:cNvSpPr/>
          <p:nvPr/>
        </p:nvSpPr>
        <p:spPr>
          <a:xfrm>
            <a:off x="3936602" y="4415139"/>
            <a:ext cx="4893073" cy="2252360"/>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1000" b="1" i="0" u="none" strike="noStrike" kern="1200" cap="none" spc="0" normalizeH="0" baseline="0" noProof="0">
                <a:ln>
                  <a:noFill/>
                </a:ln>
                <a:solidFill>
                  <a:schemeClr val="tx1"/>
                </a:solidFill>
                <a:effectLst/>
                <a:uLnTx/>
                <a:uFillTx/>
                <a:latin typeface="Verdana (Body)"/>
              </a:rPr>
              <a:t>Trail balance report: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Verdana (Body)"/>
              </a:rPr>
              <a:t>Provides summarized actual account balances and activity by ledger, balancing segment, and account segment value.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1" i="0" u="none" strike="noStrike" kern="1200" cap="none" spc="0" normalizeH="0" baseline="0" noProof="0">
                <a:ln>
                  <a:noFill/>
                </a:ln>
                <a:solidFill>
                  <a:schemeClr val="tx1"/>
                </a:solidFill>
                <a:effectLst/>
                <a:uLnTx/>
                <a:uFillTx/>
                <a:latin typeface="Verdana (Body)"/>
              </a:rPr>
              <a:t>GL Trail balance Report: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000" b="0" i="0" u="none" strike="noStrike" kern="1200" cap="none" spc="0" normalizeH="0" baseline="0" noProof="0">
                <a:ln>
                  <a:noFill/>
                </a:ln>
                <a:solidFill>
                  <a:schemeClr val="tx1"/>
                </a:solidFill>
                <a:effectLst/>
                <a:uLnTx/>
                <a:uFillTx/>
                <a:latin typeface="Verdana (Body)"/>
              </a:rPr>
              <a:t>Lists detail or summary actual account balances and activity by ledger, balancing segment, and account segment: the report prints the value, description, debit or credit balance for beginning and period end, and debits and credits for period activity.</a:t>
            </a:r>
            <a:endParaRPr kumimoji="0" lang="en-GB" sz="1000" b="1" i="0" u="none" strike="noStrike" kern="1200" cap="none" spc="0" normalizeH="0" baseline="0" noProof="0">
              <a:ln>
                <a:noFill/>
              </a:ln>
              <a:solidFill>
                <a:schemeClr val="tx1"/>
              </a:solidFill>
              <a:effectLst/>
              <a:uLnTx/>
              <a:uFillTx/>
              <a:latin typeface="Verdana (Body)"/>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000" b="0" i="0" u="none" strike="noStrike" kern="1200" cap="none" spc="0" normalizeH="0" baseline="0" noProof="0">
              <a:ln>
                <a:noFill/>
              </a:ln>
              <a:solidFill>
                <a:schemeClr val="tx1"/>
              </a:solidFill>
              <a:effectLst/>
              <a:uLnTx/>
              <a:uFillTx/>
              <a:latin typeface="Verdana (Body)"/>
            </a:endParaRPr>
          </a:p>
        </p:txBody>
      </p:sp>
      <p:sp>
        <p:nvSpPr>
          <p:cNvPr id="23" name="Flowchart: Document 22">
            <a:extLst>
              <a:ext uri="{FF2B5EF4-FFF2-40B4-BE49-F238E27FC236}">
                <a16:creationId xmlns:a16="http://schemas.microsoft.com/office/drawing/2014/main" id="{AC9DD7F3-72CA-475E-B431-709FFF0406E7}"/>
              </a:ext>
            </a:extLst>
          </p:cNvPr>
          <p:cNvSpPr/>
          <p:nvPr/>
        </p:nvSpPr>
        <p:spPr>
          <a:xfrm>
            <a:off x="523875" y="2486255"/>
            <a:ext cx="3305709" cy="1558153"/>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0" u="none" strike="noStrike" kern="1200" cap="none" spc="0" normalizeH="0" baseline="0" noProof="0">
                <a:ln>
                  <a:noFill/>
                </a:ln>
                <a:solidFill>
                  <a:schemeClr val="tx1"/>
                </a:solidFill>
                <a:effectLst/>
                <a:uLnTx/>
                <a:uFillTx/>
                <a:latin typeface="Verdana (Body)"/>
              </a:rPr>
              <a:t>Run Journal Import to load Journal Transactions/Balances  for each Ledger, Period.</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000" b="0" i="0" u="none" strike="noStrike" kern="1200" cap="none" spc="0" normalizeH="0" baseline="0" noProof="0">
                <a:ln>
                  <a:noFill/>
                </a:ln>
                <a:solidFill>
                  <a:schemeClr val="tx1"/>
                </a:solidFill>
                <a:effectLst/>
                <a:uLnTx/>
                <a:uFillTx/>
                <a:latin typeface="Verdana (Body)"/>
              </a:rPr>
              <a:t>Perform batch-wise processing of Journal Transactions/Balances  in case if we have huge data to process for each month.</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000" b="0" i="0" u="none" strike="noStrike" kern="1200" cap="none" spc="0" normalizeH="0" baseline="0" noProof="0">
              <a:ln>
                <a:noFill/>
              </a:ln>
              <a:solidFill>
                <a:schemeClr val="tx1"/>
              </a:solidFill>
              <a:effectLst/>
              <a:uLnTx/>
              <a:uFillTx/>
              <a:latin typeface="Verdana (Body)"/>
            </a:endParaRPr>
          </a:p>
        </p:txBody>
      </p:sp>
      <p:sp>
        <p:nvSpPr>
          <p:cNvPr id="24" name="TextBox 23">
            <a:extLst>
              <a:ext uri="{FF2B5EF4-FFF2-40B4-BE49-F238E27FC236}">
                <a16:creationId xmlns:a16="http://schemas.microsoft.com/office/drawing/2014/main" id="{BA8DBC2D-D003-4F32-8BE4-458071C4366E}"/>
              </a:ext>
            </a:extLst>
          </p:cNvPr>
          <p:cNvSpPr txBox="1"/>
          <p:nvPr/>
        </p:nvSpPr>
        <p:spPr>
          <a:xfrm>
            <a:off x="1243271" y="953809"/>
            <a:ext cx="1792960" cy="253916"/>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50" b="1" i="0" u="none" strike="noStrike" kern="1200" cap="none" spc="0" normalizeH="0" baseline="0" noProof="0">
                <a:ln>
                  <a:noFill/>
                </a:ln>
                <a:solidFill>
                  <a:srgbClr val="00B0F0"/>
                </a:solidFill>
                <a:effectLst/>
                <a:uLnTx/>
                <a:uFillTx/>
                <a:latin typeface="Verdana (Body)"/>
              </a:rPr>
              <a:t>Load to ERP cloud</a:t>
            </a:r>
          </a:p>
        </p:txBody>
      </p:sp>
      <p:cxnSp>
        <p:nvCxnSpPr>
          <p:cNvPr id="25" name="Straight Connector 24">
            <a:extLst>
              <a:ext uri="{FF2B5EF4-FFF2-40B4-BE49-F238E27FC236}">
                <a16:creationId xmlns:a16="http://schemas.microsoft.com/office/drawing/2014/main" id="{BAF14150-0504-4B83-A2F5-C0789C2E62D4}"/>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542412"/>
      </p:ext>
    </p:extLst>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buClr>
                <a:srgbClr val="000000"/>
              </a:buClr>
              <a:buSzPts val="2300"/>
            </a:pPr>
            <a:r>
              <a:rPr lang="en-US" sz="2000" b="1">
                <a:solidFill>
                  <a:srgbClr val="000000"/>
                </a:solidFill>
                <a:latin typeface="Verdana (Headings)"/>
                <a:ea typeface="Proxima Nova"/>
                <a:cs typeface="Proxima Nova"/>
                <a:sym typeface="Proxima Nova"/>
              </a:rPr>
              <a:t>Reconciliation Approach – Master Data</a:t>
            </a:r>
            <a:endParaRPr lang="en-US" sz="400" b="1">
              <a:latin typeface="Verdana (Headings)"/>
              <a:ea typeface="Proxima Nova"/>
              <a:cs typeface="Proxima Nova"/>
              <a:sym typeface="Proxima Nova"/>
            </a:endParaRPr>
          </a:p>
        </p:txBody>
      </p:sp>
      <p:sp>
        <p:nvSpPr>
          <p:cNvPr id="26" name="Cloud 25">
            <a:extLst>
              <a:ext uri="{FF2B5EF4-FFF2-40B4-BE49-F238E27FC236}">
                <a16:creationId xmlns:a16="http://schemas.microsoft.com/office/drawing/2014/main" id="{C55F44F5-114E-40F9-ABFE-9321F09FCD94}"/>
              </a:ext>
            </a:extLst>
          </p:cNvPr>
          <p:cNvSpPr/>
          <p:nvPr/>
        </p:nvSpPr>
        <p:spPr>
          <a:xfrm>
            <a:off x="3936602" y="1633051"/>
            <a:ext cx="1353312" cy="847535"/>
          </a:xfrm>
          <a:prstGeom prst="cloud">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a:ln>
                  <a:noFill/>
                </a:ln>
                <a:solidFill>
                  <a:prstClr val="white"/>
                </a:solidFill>
                <a:effectLst/>
                <a:uLnTx/>
                <a:uFillTx/>
                <a:latin typeface="Calibri" panose="020F0502020204030204"/>
                <a:ea typeface="+mn-ea"/>
                <a:cs typeface="+mn-cs"/>
              </a:rPr>
              <a:t>Oracle Cloud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a:ln>
                  <a:noFill/>
                </a:ln>
                <a:solidFill>
                  <a:prstClr val="white"/>
                </a:solidFill>
                <a:effectLst/>
                <a:uLnTx/>
                <a:uFillTx/>
                <a:latin typeface="Calibri" panose="020F0502020204030204"/>
                <a:ea typeface="+mn-ea"/>
                <a:cs typeface="+mn-cs"/>
              </a:rPr>
              <a:t>ERP</a:t>
            </a:r>
          </a:p>
        </p:txBody>
      </p:sp>
      <p:sp>
        <p:nvSpPr>
          <p:cNvPr id="27" name="Rectangle 26">
            <a:extLst>
              <a:ext uri="{FF2B5EF4-FFF2-40B4-BE49-F238E27FC236}">
                <a16:creationId xmlns:a16="http://schemas.microsoft.com/office/drawing/2014/main" id="{3C12A590-417C-4DE6-AE54-575D6515A8AA}"/>
              </a:ext>
            </a:extLst>
          </p:cNvPr>
          <p:cNvSpPr/>
          <p:nvPr/>
        </p:nvSpPr>
        <p:spPr>
          <a:xfrm>
            <a:off x="5869542" y="1680676"/>
            <a:ext cx="1278540" cy="74980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50" b="0" i="0" u="none" strike="noStrike" kern="1200" cap="none" spc="0" normalizeH="0" baseline="0" noProof="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Run Recon Report for Master Data</a:t>
            </a:r>
          </a:p>
        </p:txBody>
      </p:sp>
      <p:sp>
        <p:nvSpPr>
          <p:cNvPr id="28" name="Rectangle 27">
            <a:extLst>
              <a:ext uri="{FF2B5EF4-FFF2-40B4-BE49-F238E27FC236}">
                <a16:creationId xmlns:a16="http://schemas.microsoft.com/office/drawing/2014/main" id="{0DDEF901-0DD1-4C9B-B11A-DE2E408CDD35}"/>
              </a:ext>
            </a:extLst>
          </p:cNvPr>
          <p:cNvSpPr/>
          <p:nvPr/>
        </p:nvSpPr>
        <p:spPr>
          <a:xfrm>
            <a:off x="2250934" y="1680676"/>
            <a:ext cx="1209667" cy="74980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50" b="0" i="0" u="none" strike="noStrike" kern="1200" cap="none" spc="0" normalizeH="0" baseline="0" noProof="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Conversion Team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50" b="0" i="0" u="none" strike="noStrike" kern="1200" cap="none" spc="0" normalizeH="0" baseline="0" noProof="0">
                <a:ln w="0"/>
                <a:solidFill>
                  <a:srgbClr val="00B050"/>
                </a:solidFill>
                <a:effectLst>
                  <a:outerShdw blurRad="38100" dist="19050" dir="2700000" algn="tl" rotWithShape="0">
                    <a:prstClr val="black">
                      <a:alpha val="40000"/>
                    </a:prstClr>
                  </a:outerShdw>
                </a:effectLst>
                <a:uLnTx/>
                <a:uFillTx/>
                <a:latin typeface="Calibri" panose="020F0502020204030204"/>
                <a:ea typeface="+mn-ea"/>
                <a:cs typeface="+mn-cs"/>
              </a:rPr>
              <a:t>TARGET FBDI LOAD</a:t>
            </a:r>
          </a:p>
        </p:txBody>
      </p:sp>
      <p:sp>
        <p:nvSpPr>
          <p:cNvPr id="29" name="Flowchart: Document 28">
            <a:extLst>
              <a:ext uri="{FF2B5EF4-FFF2-40B4-BE49-F238E27FC236}">
                <a16:creationId xmlns:a16="http://schemas.microsoft.com/office/drawing/2014/main" id="{43E20AFB-2EBE-4165-A917-9EC2F0293947}"/>
              </a:ext>
            </a:extLst>
          </p:cNvPr>
          <p:cNvSpPr/>
          <p:nvPr/>
        </p:nvSpPr>
        <p:spPr>
          <a:xfrm>
            <a:off x="686899" y="1817836"/>
            <a:ext cx="990965"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50" b="0" i="0" u="none" strike="noStrike" kern="1200" cap="none" spc="0" normalizeH="0" baseline="0" noProof="0">
                <a:ln>
                  <a:noFill/>
                </a:ln>
                <a:solidFill>
                  <a:prstClr val="black"/>
                </a:solidFill>
                <a:effectLst/>
                <a:uLnTx/>
                <a:uFillTx/>
                <a:latin typeface="Calibri" panose="020F0502020204030204"/>
                <a:ea typeface="+mn-ea"/>
                <a:cs typeface="+mn-cs"/>
              </a:rPr>
              <a:t>CONVERTED TARGET  DATA</a:t>
            </a:r>
          </a:p>
        </p:txBody>
      </p:sp>
      <p:sp>
        <p:nvSpPr>
          <p:cNvPr id="30" name="Rounded Rectangle 135">
            <a:extLst>
              <a:ext uri="{FF2B5EF4-FFF2-40B4-BE49-F238E27FC236}">
                <a16:creationId xmlns:a16="http://schemas.microsoft.com/office/drawing/2014/main" id="{1C894B18-F325-41D5-8910-FFCDCCCA7789}"/>
              </a:ext>
            </a:extLst>
          </p:cNvPr>
          <p:cNvSpPr/>
          <p:nvPr/>
        </p:nvSpPr>
        <p:spPr>
          <a:xfrm>
            <a:off x="352425" y="1287432"/>
            <a:ext cx="3574652" cy="2843940"/>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31" name="Elbow Connector 145">
            <a:extLst>
              <a:ext uri="{FF2B5EF4-FFF2-40B4-BE49-F238E27FC236}">
                <a16:creationId xmlns:a16="http://schemas.microsoft.com/office/drawing/2014/main" id="{1593E221-B5C6-4508-9E8E-CB17F7FE8FA6}"/>
              </a:ext>
            </a:extLst>
          </p:cNvPr>
          <p:cNvCxnSpPr>
            <a:cxnSpLocks/>
            <a:stCxn id="26" idx="0"/>
            <a:endCxn id="27" idx="1"/>
          </p:cNvCxnSpPr>
          <p:nvPr/>
        </p:nvCxnSpPr>
        <p:spPr>
          <a:xfrm flipV="1">
            <a:off x="5288786" y="2055580"/>
            <a:ext cx="580756" cy="1239"/>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32" name="Elbow Connector 145">
            <a:extLst>
              <a:ext uri="{FF2B5EF4-FFF2-40B4-BE49-F238E27FC236}">
                <a16:creationId xmlns:a16="http://schemas.microsoft.com/office/drawing/2014/main" id="{2B7B5939-FBC3-4AF9-96EB-0EC8ECD46F13}"/>
              </a:ext>
            </a:extLst>
          </p:cNvPr>
          <p:cNvCxnSpPr>
            <a:cxnSpLocks/>
            <a:stCxn id="28" idx="3"/>
            <a:endCxn id="26" idx="2"/>
          </p:cNvCxnSpPr>
          <p:nvPr/>
        </p:nvCxnSpPr>
        <p:spPr>
          <a:xfrm>
            <a:off x="3460601" y="2055580"/>
            <a:ext cx="480199" cy="1239"/>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33" name="Elbow Connector 145">
            <a:extLst>
              <a:ext uri="{FF2B5EF4-FFF2-40B4-BE49-F238E27FC236}">
                <a16:creationId xmlns:a16="http://schemas.microsoft.com/office/drawing/2014/main" id="{3788AE4E-7702-4750-A85F-782CF7D11F5B}"/>
              </a:ext>
            </a:extLst>
          </p:cNvPr>
          <p:cNvCxnSpPr>
            <a:cxnSpLocks/>
            <a:endCxn id="28" idx="1"/>
          </p:cNvCxnSpPr>
          <p:nvPr/>
        </p:nvCxnSpPr>
        <p:spPr>
          <a:xfrm>
            <a:off x="1658893" y="2054341"/>
            <a:ext cx="592041" cy="1239"/>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sp>
        <p:nvSpPr>
          <p:cNvPr id="34" name="Rounded Rectangle 135">
            <a:extLst>
              <a:ext uri="{FF2B5EF4-FFF2-40B4-BE49-F238E27FC236}">
                <a16:creationId xmlns:a16="http://schemas.microsoft.com/office/drawing/2014/main" id="{DC6055EE-77A3-4A88-B25B-07E352094181}"/>
              </a:ext>
            </a:extLst>
          </p:cNvPr>
          <p:cNvSpPr/>
          <p:nvPr/>
        </p:nvSpPr>
        <p:spPr>
          <a:xfrm>
            <a:off x="5552213" y="1201707"/>
            <a:ext cx="6287362" cy="2694018"/>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TextBox 34">
            <a:extLst>
              <a:ext uri="{FF2B5EF4-FFF2-40B4-BE49-F238E27FC236}">
                <a16:creationId xmlns:a16="http://schemas.microsoft.com/office/drawing/2014/main" id="{DCB2C22A-C555-40D5-830D-E7FB65E9DA31}"/>
              </a:ext>
            </a:extLst>
          </p:cNvPr>
          <p:cNvSpPr txBox="1"/>
          <p:nvPr/>
        </p:nvSpPr>
        <p:spPr>
          <a:xfrm>
            <a:off x="7148082" y="880043"/>
            <a:ext cx="2443179"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7030A0"/>
                </a:solidFill>
                <a:effectLst/>
                <a:uLnTx/>
                <a:uFillTx/>
                <a:latin typeface="Calibri" panose="020F0502020204030204"/>
                <a:ea typeface="+mn-ea"/>
                <a:cs typeface="+mn-cs"/>
              </a:rPr>
              <a:t>Custom Reconciliation Report</a:t>
            </a:r>
          </a:p>
        </p:txBody>
      </p:sp>
      <p:sp>
        <p:nvSpPr>
          <p:cNvPr id="36" name="Flowchart: Document 35">
            <a:extLst>
              <a:ext uri="{FF2B5EF4-FFF2-40B4-BE49-F238E27FC236}">
                <a16:creationId xmlns:a16="http://schemas.microsoft.com/office/drawing/2014/main" id="{4CFB3290-2AA2-46AB-8E4E-20B35987F9BF}"/>
              </a:ext>
            </a:extLst>
          </p:cNvPr>
          <p:cNvSpPr/>
          <p:nvPr/>
        </p:nvSpPr>
        <p:spPr>
          <a:xfrm>
            <a:off x="514350" y="2486255"/>
            <a:ext cx="3305709" cy="1640161"/>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a:ln>
                  <a:noFill/>
                </a:ln>
                <a:solidFill>
                  <a:prstClr val="black"/>
                </a:solidFill>
                <a:effectLst/>
                <a:uLnTx/>
                <a:uFillTx/>
                <a:latin typeface="Calibri" panose="020F0502020204030204"/>
                <a:ea typeface="+mn-ea"/>
                <a:cs typeface="+mn-cs"/>
              </a:rPr>
              <a:t>Run Supplier Import to load </a:t>
            </a:r>
            <a:r>
              <a:rPr lang="en-GB" sz="1200">
                <a:solidFill>
                  <a:prstClr val="black"/>
                </a:solidFill>
                <a:latin typeface="Calibri" panose="020F0502020204030204"/>
              </a:rPr>
              <a:t>suppliers.</a:t>
            </a:r>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a:ln>
                  <a:noFill/>
                </a:ln>
                <a:solidFill>
                  <a:prstClr val="black"/>
                </a:solidFill>
                <a:effectLst/>
                <a:uLnTx/>
                <a:uFillTx/>
                <a:latin typeface="Calibri" panose="020F0502020204030204"/>
                <a:ea typeface="+mn-ea"/>
                <a:cs typeface="+mn-cs"/>
              </a:rPr>
              <a:t>Run Customer Import to load customers.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sz="1200">
                <a:solidFill>
                  <a:prstClr val="black"/>
                </a:solidFill>
                <a:latin typeface="Calibri" panose="020F0502020204030204"/>
              </a:rPr>
              <a:t>Import Locations through spreadsheet.</a:t>
            </a:r>
          </a:p>
          <a:p>
            <a:pPr marL="171450" indent="-171450">
              <a:buFont typeface="Arial" panose="020B0604020202020204" pitchFamily="34" charset="0"/>
              <a:buChar char="•"/>
              <a:defRPr/>
            </a:pPr>
            <a:r>
              <a:rPr lang="en-GB" sz="1200">
                <a:solidFill>
                  <a:prstClr val="black"/>
                </a:solidFill>
              </a:rPr>
              <a:t>Import Internal Banks through spreadsheet.</a:t>
            </a:r>
            <a:endParaRPr lang="en-GB" sz="1200">
              <a:solidFill>
                <a:prstClr val="black"/>
              </a:solidFill>
              <a:latin typeface="Calibri" panose="020F0502020204030204"/>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GB" sz="1200" b="0" i="0" u="none" strike="noStrike" kern="1200" cap="none" spc="0" normalizeH="0" baseline="0" noProof="0">
                <a:ln>
                  <a:noFill/>
                </a:ln>
                <a:solidFill>
                  <a:prstClr val="black"/>
                </a:solidFill>
                <a:effectLst/>
                <a:uLnTx/>
                <a:uFillTx/>
                <a:latin typeface="Calibri" panose="020F0502020204030204"/>
                <a:ea typeface="+mn-ea"/>
                <a:cs typeface="+mn-cs"/>
              </a:rPr>
              <a:t>Perform batch</a:t>
            </a:r>
            <a:r>
              <a:rPr lang="en-GB" sz="1200">
                <a:solidFill>
                  <a:prstClr val="black"/>
                </a:solidFill>
                <a:latin typeface="Calibri" panose="020F0502020204030204"/>
              </a:rPr>
              <a:t>wise processing for master data.</a:t>
            </a:r>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GB"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7" name="TextBox 36">
            <a:extLst>
              <a:ext uri="{FF2B5EF4-FFF2-40B4-BE49-F238E27FC236}">
                <a16:creationId xmlns:a16="http://schemas.microsoft.com/office/drawing/2014/main" id="{BE1B95E4-141C-457E-8974-F0C900384222}"/>
              </a:ext>
            </a:extLst>
          </p:cNvPr>
          <p:cNvSpPr txBox="1"/>
          <p:nvPr/>
        </p:nvSpPr>
        <p:spPr>
          <a:xfrm>
            <a:off x="1243271" y="953809"/>
            <a:ext cx="179296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B0F0"/>
                </a:solidFill>
                <a:effectLst/>
                <a:uLnTx/>
                <a:uFillTx/>
                <a:latin typeface="Calibri" panose="020F0502020204030204"/>
                <a:ea typeface="+mn-ea"/>
                <a:cs typeface="+mn-cs"/>
              </a:rPr>
              <a:t>Load to ERP cloud</a:t>
            </a:r>
          </a:p>
        </p:txBody>
      </p:sp>
      <p:graphicFrame>
        <p:nvGraphicFramePr>
          <p:cNvPr id="38" name="Table 4">
            <a:extLst>
              <a:ext uri="{FF2B5EF4-FFF2-40B4-BE49-F238E27FC236}">
                <a16:creationId xmlns:a16="http://schemas.microsoft.com/office/drawing/2014/main" id="{053012B6-C634-4D36-84C6-B1C38827ECC0}"/>
              </a:ext>
            </a:extLst>
          </p:cNvPr>
          <p:cNvGraphicFramePr>
            <a:graphicFrameLocks noGrp="1"/>
          </p:cNvGraphicFramePr>
          <p:nvPr>
            <p:extLst>
              <p:ext uri="{D42A27DB-BD31-4B8C-83A1-F6EECF244321}">
                <p14:modId xmlns:p14="http://schemas.microsoft.com/office/powerpoint/2010/main" val="1647383161"/>
              </p:ext>
            </p:extLst>
          </p:nvPr>
        </p:nvGraphicFramePr>
        <p:xfrm>
          <a:off x="7246374" y="1261586"/>
          <a:ext cx="4258728" cy="2499360"/>
        </p:xfrm>
        <a:graphic>
          <a:graphicData uri="http://schemas.openxmlformats.org/drawingml/2006/table">
            <a:tbl>
              <a:tblPr firstRow="1" bandRow="1">
                <a:tableStyleId>{5C22544A-7EE6-4342-B048-85BDC9FD1C3A}</a:tableStyleId>
              </a:tblPr>
              <a:tblGrid>
                <a:gridCol w="1232478">
                  <a:extLst>
                    <a:ext uri="{9D8B030D-6E8A-4147-A177-3AD203B41FA5}">
                      <a16:colId xmlns:a16="http://schemas.microsoft.com/office/drawing/2014/main" val="2174671112"/>
                    </a:ext>
                  </a:extLst>
                </a:gridCol>
                <a:gridCol w="2104082">
                  <a:extLst>
                    <a:ext uri="{9D8B030D-6E8A-4147-A177-3AD203B41FA5}">
                      <a16:colId xmlns:a16="http://schemas.microsoft.com/office/drawing/2014/main" val="1292899596"/>
                    </a:ext>
                  </a:extLst>
                </a:gridCol>
                <a:gridCol w="922168">
                  <a:extLst>
                    <a:ext uri="{9D8B030D-6E8A-4147-A177-3AD203B41FA5}">
                      <a16:colId xmlns:a16="http://schemas.microsoft.com/office/drawing/2014/main" val="2363596834"/>
                    </a:ext>
                  </a:extLst>
                </a:gridCol>
              </a:tblGrid>
              <a:tr h="241471">
                <a:tc>
                  <a:txBody>
                    <a:bodyPr/>
                    <a:lstStyle/>
                    <a:p>
                      <a:r>
                        <a:rPr lang="en-US" sz="1000">
                          <a:solidFill>
                            <a:schemeClr val="tx1"/>
                          </a:solidFill>
                        </a:rPr>
                        <a:t>Master Data</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FFCD00"/>
                    </a:solidFill>
                  </a:tcPr>
                </a:tc>
                <a:tc>
                  <a:txBody>
                    <a:bodyPr/>
                    <a:lstStyle/>
                    <a:p>
                      <a:r>
                        <a:rPr lang="en-US" sz="1000" b="1" kern="1200">
                          <a:solidFill>
                            <a:schemeClr val="tx1"/>
                          </a:solidFill>
                          <a:latin typeface="+mn-lt"/>
                          <a:ea typeface="+mn-ea"/>
                          <a:cs typeface="+mn-cs"/>
                        </a:rPr>
                        <a:t>Description</a:t>
                      </a:r>
                    </a:p>
                  </a:txBody>
                  <a:tcPr>
                    <a:lnT w="12700" cap="flat" cmpd="sng" algn="ctr">
                      <a:solidFill>
                        <a:schemeClr val="tx1"/>
                      </a:solidFill>
                      <a:prstDash val="solid"/>
                      <a:round/>
                      <a:headEnd type="none" w="med" len="med"/>
                      <a:tailEnd type="none" w="med" len="med"/>
                    </a:lnT>
                    <a:solidFill>
                      <a:srgbClr val="FFCD00"/>
                    </a:solidFill>
                  </a:tcPr>
                </a:tc>
                <a:tc>
                  <a:txBody>
                    <a:bodyPr/>
                    <a:lstStyle/>
                    <a:p>
                      <a:r>
                        <a:rPr lang="en-US" sz="1000" b="1" kern="1200">
                          <a:solidFill>
                            <a:schemeClr val="tx1"/>
                          </a:solidFill>
                          <a:latin typeface="+mn-lt"/>
                          <a:ea typeface="+mn-ea"/>
                          <a:cs typeface="+mn-cs"/>
                        </a:rPr>
                        <a:t>Record Type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FFCD00"/>
                    </a:solidFill>
                  </a:tcPr>
                </a:tc>
                <a:extLst>
                  <a:ext uri="{0D108BD9-81ED-4DB2-BD59-A6C34878D82A}">
                    <a16:rowId xmlns:a16="http://schemas.microsoft.com/office/drawing/2014/main" val="3278039505"/>
                  </a:ext>
                </a:extLst>
              </a:tr>
              <a:tr h="550908">
                <a:tc>
                  <a:txBody>
                    <a:bodyPr/>
                    <a:lstStyle/>
                    <a:p>
                      <a:r>
                        <a:rPr lang="en-US" sz="1000"/>
                        <a:t>Supplier/Customer/Banks</a:t>
                      </a:r>
                    </a:p>
                  </a:txBody>
                  <a:tcPr>
                    <a:lnL w="12700" cap="flat" cmpd="sng" algn="ctr">
                      <a:solidFill>
                        <a:schemeClr val="tx1"/>
                      </a:solidFill>
                      <a:prstDash val="solid"/>
                      <a:round/>
                      <a:headEnd type="none" w="med" len="med"/>
                      <a:tailEnd type="none" w="med" len="med"/>
                    </a:lnL>
                    <a:solidFill>
                      <a:srgbClr val="FFFFFF"/>
                    </a:solidFill>
                  </a:tcPr>
                </a:tc>
                <a:tc>
                  <a:txBody>
                    <a:bodyPr/>
                    <a:lstStyle/>
                    <a:p>
                      <a:r>
                        <a:rPr lang="en-US" sz="1000"/>
                        <a:t>Generate records which are successfully imported into oracle related to suppliers, customers, locations and Internal Banks</a:t>
                      </a:r>
                    </a:p>
                  </a:txBody>
                  <a:tcPr>
                    <a:solidFill>
                      <a:srgbClr val="FFFFFF"/>
                    </a:solidFill>
                  </a:tcPr>
                </a:tc>
                <a:tc>
                  <a:txBody>
                    <a:bodyPr/>
                    <a:lstStyle/>
                    <a:p>
                      <a:r>
                        <a:rPr lang="en-US" sz="1000"/>
                        <a:t>Success Records</a:t>
                      </a:r>
                    </a:p>
                  </a:txBody>
                  <a:tcPr>
                    <a:lnR w="12700" cap="flat" cmpd="sng" algn="ctr">
                      <a:solidFill>
                        <a:schemeClr val="tx1"/>
                      </a:solidFill>
                      <a:prstDash val="solid"/>
                      <a:round/>
                      <a:headEnd type="none" w="med" len="med"/>
                      <a:tailEnd type="none" w="med" len="med"/>
                    </a:lnR>
                    <a:solidFill>
                      <a:srgbClr val="FFFFFF"/>
                    </a:solidFill>
                  </a:tcPr>
                </a:tc>
                <a:extLst>
                  <a:ext uri="{0D108BD9-81ED-4DB2-BD59-A6C34878D82A}">
                    <a16:rowId xmlns:a16="http://schemas.microsoft.com/office/drawing/2014/main" val="3594135689"/>
                  </a:ext>
                </a:extLst>
              </a:tr>
              <a:tr h="538021">
                <a:tc>
                  <a:txBody>
                    <a:bodyPr/>
                    <a:lstStyle/>
                    <a:p>
                      <a:r>
                        <a:rPr lang="en-US" sz="1000"/>
                        <a:t>Supplier/Customer/Banks</a:t>
                      </a:r>
                    </a:p>
                  </a:txBody>
                  <a:tcPr>
                    <a:lnL w="12700" cap="flat" cmpd="sng" algn="ctr">
                      <a:solidFill>
                        <a:schemeClr val="tx1"/>
                      </a:solidFill>
                      <a:prstDash val="solid"/>
                      <a:round/>
                      <a:headEnd type="none" w="med" len="med"/>
                      <a:tailEnd type="none" w="med" len="med"/>
                    </a:lnL>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Generate </a:t>
                      </a:r>
                      <a:r>
                        <a:rPr kumimoji="0" lang="en-GB" sz="1000" b="0" i="0" u="none" strike="noStrike" kern="1200" cap="none" spc="0" normalizeH="0" baseline="0" noProof="0">
                          <a:ln>
                            <a:noFill/>
                          </a:ln>
                          <a:solidFill>
                            <a:prstClr val="black"/>
                          </a:solidFill>
                          <a:effectLst/>
                          <a:uLnTx/>
                          <a:uFillTx/>
                          <a:latin typeface="+mn-lt"/>
                          <a:ea typeface="+mn-ea"/>
                          <a:cs typeface="+mn-cs"/>
                        </a:rPr>
                        <a:t>error report from interface tables with error codes along with details descriptions for suppliers, customers, locations and internal banks.</a:t>
                      </a:r>
                    </a:p>
                    <a:p>
                      <a:endParaRPr lang="en-US" sz="1000"/>
                    </a:p>
                  </a:txBody>
                  <a:tcPr>
                    <a:solidFill>
                      <a:srgbClr val="FFFFFF"/>
                    </a:solidFill>
                  </a:tcPr>
                </a:tc>
                <a:tc>
                  <a:txBody>
                    <a:bodyPr/>
                    <a:lstStyle/>
                    <a:p>
                      <a:r>
                        <a:rPr lang="en-US" sz="1000"/>
                        <a:t>Error Records</a:t>
                      </a:r>
                    </a:p>
                  </a:txBody>
                  <a:tcPr>
                    <a:lnR w="12700" cap="flat" cmpd="sng" algn="ctr">
                      <a:solidFill>
                        <a:schemeClr val="tx1"/>
                      </a:solidFill>
                      <a:prstDash val="solid"/>
                      <a:round/>
                      <a:headEnd type="none" w="med" len="med"/>
                      <a:tailEnd type="none" w="med" len="med"/>
                    </a:lnR>
                    <a:solidFill>
                      <a:srgbClr val="FFFFFF"/>
                    </a:solidFill>
                  </a:tcPr>
                </a:tc>
                <a:extLst>
                  <a:ext uri="{0D108BD9-81ED-4DB2-BD59-A6C34878D82A}">
                    <a16:rowId xmlns:a16="http://schemas.microsoft.com/office/drawing/2014/main" val="1189005255"/>
                  </a:ext>
                </a:extLst>
              </a:tr>
              <a:tr h="489353">
                <a:tc>
                  <a:txBody>
                    <a:bodyPr/>
                    <a:lstStyle/>
                    <a:p>
                      <a:r>
                        <a:rPr lang="en-US" sz="1000"/>
                        <a:t>Supplier/Customer//Banks</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FFFFFF"/>
                    </a:solidFill>
                  </a:tcPr>
                </a:tc>
                <a:tc>
                  <a:txBody>
                    <a:bodyPr/>
                    <a:lstStyle/>
                    <a:p>
                      <a:r>
                        <a:rPr lang="en-US" sz="1000"/>
                        <a:t>Generating individual reconciliation reports for all the associated details like supplier sites, contacts etc.</a:t>
                      </a:r>
                    </a:p>
                  </a:txBody>
                  <a:tcPr>
                    <a:lnB w="12700" cap="flat" cmpd="sng" algn="ctr">
                      <a:solidFill>
                        <a:schemeClr val="tx1"/>
                      </a:solidFill>
                      <a:prstDash val="solid"/>
                      <a:round/>
                      <a:headEnd type="none" w="med" len="med"/>
                      <a:tailEnd type="none" w="med" len="med"/>
                    </a:lnB>
                    <a:solidFill>
                      <a:srgbClr val="FFFFFF"/>
                    </a:solidFill>
                  </a:tcPr>
                </a:tc>
                <a:tc>
                  <a:txBody>
                    <a:bodyPr/>
                    <a:lstStyle/>
                    <a:p>
                      <a:r>
                        <a:rPr lang="en-US" sz="1000"/>
                        <a:t>Success/Error Records</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50604503"/>
                  </a:ext>
                </a:extLst>
              </a:tr>
            </a:tbl>
          </a:graphicData>
        </a:graphic>
      </p:graphicFrame>
      <p:cxnSp>
        <p:nvCxnSpPr>
          <p:cNvPr id="17" name="Straight Connector 16">
            <a:extLst>
              <a:ext uri="{FF2B5EF4-FFF2-40B4-BE49-F238E27FC236}">
                <a16:creationId xmlns:a16="http://schemas.microsoft.com/office/drawing/2014/main" id="{287AB9B8-A34D-41C0-81D1-3C724B84940F}"/>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14276692"/>
      </p:ext>
    </p:extLst>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buClr>
                <a:srgbClr val="000000"/>
              </a:buClr>
              <a:buSzPts val="2300"/>
            </a:pPr>
            <a:r>
              <a:rPr lang="en-US" sz="2000" b="1">
                <a:solidFill>
                  <a:srgbClr val="000000"/>
                </a:solidFill>
                <a:latin typeface="Verdana (Headings)"/>
                <a:ea typeface="Proxima Nova"/>
                <a:cs typeface="Proxima Nova"/>
                <a:sym typeface="Proxima Nova"/>
              </a:rPr>
              <a:t>Reconciliation Approach – Transactional Data</a:t>
            </a:r>
            <a:endParaRPr lang="en-US" sz="400" b="1">
              <a:latin typeface="Verdana (Headings)"/>
              <a:ea typeface="Proxima Nova"/>
              <a:cs typeface="Proxima Nova"/>
              <a:sym typeface="Proxima Nova"/>
            </a:endParaRPr>
          </a:p>
        </p:txBody>
      </p:sp>
      <p:sp>
        <p:nvSpPr>
          <p:cNvPr id="18" name="Cloud 17">
            <a:extLst>
              <a:ext uri="{FF2B5EF4-FFF2-40B4-BE49-F238E27FC236}">
                <a16:creationId xmlns:a16="http://schemas.microsoft.com/office/drawing/2014/main" id="{E9AEDF12-F00B-49D4-92C8-63461B83ABFC}"/>
              </a:ext>
            </a:extLst>
          </p:cNvPr>
          <p:cNvSpPr/>
          <p:nvPr/>
        </p:nvSpPr>
        <p:spPr>
          <a:xfrm>
            <a:off x="3936602" y="1633051"/>
            <a:ext cx="1353312" cy="847535"/>
          </a:xfrm>
          <a:prstGeom prst="cloud">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a:ln>
                  <a:noFill/>
                </a:ln>
                <a:solidFill>
                  <a:prstClr val="white"/>
                </a:solidFill>
                <a:effectLst/>
                <a:uLnTx/>
                <a:uFillTx/>
                <a:latin typeface="Calibri" panose="020F0502020204030204"/>
                <a:ea typeface="+mn-ea"/>
                <a:cs typeface="+mn-cs"/>
              </a:rPr>
              <a:t>Oracle Cloud</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00" b="0" i="0" u="none" strike="noStrike" kern="1200" cap="none" spc="0" normalizeH="0" baseline="0" noProof="0">
                <a:ln>
                  <a:noFill/>
                </a:ln>
                <a:solidFill>
                  <a:prstClr val="white"/>
                </a:solidFill>
                <a:effectLst/>
                <a:uLnTx/>
                <a:uFillTx/>
                <a:latin typeface="Calibri" panose="020F0502020204030204"/>
                <a:ea typeface="+mn-ea"/>
                <a:cs typeface="+mn-cs"/>
              </a:rPr>
              <a:t>ERP</a:t>
            </a:r>
          </a:p>
        </p:txBody>
      </p:sp>
      <p:sp>
        <p:nvSpPr>
          <p:cNvPr id="19" name="Rectangle 18">
            <a:extLst>
              <a:ext uri="{FF2B5EF4-FFF2-40B4-BE49-F238E27FC236}">
                <a16:creationId xmlns:a16="http://schemas.microsoft.com/office/drawing/2014/main" id="{8CED7E7F-D0B9-4B9E-9CD5-D9AF566BB53B}"/>
              </a:ext>
            </a:extLst>
          </p:cNvPr>
          <p:cNvSpPr/>
          <p:nvPr/>
        </p:nvSpPr>
        <p:spPr>
          <a:xfrm>
            <a:off x="5869542" y="1580229"/>
            <a:ext cx="1278540" cy="948224"/>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kumimoji="0" lang="en-GB" sz="1050" b="0" i="0" u="none" strike="noStrike" kern="1200" cap="none" spc="0" normalizeH="0" baseline="0" noProof="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Run </a:t>
            </a:r>
            <a:r>
              <a:rPr lang="en-GB" sz="1050">
                <a:ln w="0"/>
                <a:solidFill>
                  <a:schemeClr val="bg1"/>
                </a:solidFill>
                <a:effectLst>
                  <a:outerShdw blurRad="38100" dist="19050" dir="2700000" algn="tl" rotWithShape="0">
                    <a:prstClr val="black">
                      <a:alpha val="40000"/>
                    </a:prstClr>
                  </a:outerShdw>
                </a:effectLst>
                <a:latin typeface="Calibri" panose="020F0502020204030204"/>
              </a:rPr>
              <a:t>AP Invoices</a:t>
            </a:r>
            <a:r>
              <a:rPr kumimoji="0" lang="en-GB" sz="1050" b="0" i="0" u="none" strike="noStrike" kern="1200" cap="none" spc="0" normalizeH="0" baseline="0" noProof="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/AR Invoices/FA Transactions/AR </a:t>
            </a:r>
            <a:r>
              <a:rPr lang="en-GB" sz="1050">
                <a:solidFill>
                  <a:schemeClr val="bg1"/>
                </a:solidFill>
              </a:rPr>
              <a:t>Receipt</a:t>
            </a:r>
            <a:r>
              <a:rPr lang="en-GB" sz="1050">
                <a:ln w="0"/>
                <a:solidFill>
                  <a:schemeClr val="bg1"/>
                </a:solidFill>
                <a:effectLst>
                  <a:outerShdw blurRad="38100" dist="19050" dir="2700000" algn="tl" rotWithShape="0">
                    <a:prstClr val="black">
                      <a:alpha val="40000"/>
                    </a:prstClr>
                  </a:outerShdw>
                </a:effectLst>
                <a:latin typeface="Calibri" panose="020F0502020204030204"/>
              </a:rPr>
              <a:t> Recon</a:t>
            </a:r>
            <a:r>
              <a:rPr kumimoji="0" lang="en-GB" sz="1050" b="0" i="0" u="none" strike="noStrike" kern="1200" cap="none" spc="0" normalizeH="0" baseline="0" noProof="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 Report</a:t>
            </a:r>
          </a:p>
        </p:txBody>
      </p:sp>
      <p:sp>
        <p:nvSpPr>
          <p:cNvPr id="20" name="Rectangle 19">
            <a:extLst>
              <a:ext uri="{FF2B5EF4-FFF2-40B4-BE49-F238E27FC236}">
                <a16:creationId xmlns:a16="http://schemas.microsoft.com/office/drawing/2014/main" id="{185BA9AF-1F80-416E-BD11-BF7CF857D431}"/>
              </a:ext>
            </a:extLst>
          </p:cNvPr>
          <p:cNvSpPr/>
          <p:nvPr/>
        </p:nvSpPr>
        <p:spPr>
          <a:xfrm>
            <a:off x="2250934" y="1680676"/>
            <a:ext cx="1209667" cy="749808"/>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50" b="0" i="0" u="none" strike="noStrike" kern="1200" cap="none" spc="0" normalizeH="0" baseline="0" noProof="0">
                <a:ln w="0"/>
                <a:solidFill>
                  <a:schemeClr val="bg1"/>
                </a:solidFill>
                <a:effectLst>
                  <a:outerShdw blurRad="38100" dist="19050" dir="2700000" algn="tl" rotWithShape="0">
                    <a:prstClr val="black">
                      <a:alpha val="40000"/>
                    </a:prstClr>
                  </a:outerShdw>
                </a:effectLst>
                <a:uLnTx/>
                <a:uFillTx/>
                <a:latin typeface="Calibri" panose="020F0502020204030204"/>
                <a:ea typeface="+mn-ea"/>
                <a:cs typeface="+mn-cs"/>
              </a:rPr>
              <a:t>Conversion Team</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50" b="0" i="0" u="none" strike="noStrike" kern="1200" cap="none" spc="0" normalizeH="0" baseline="0" noProof="0">
                <a:ln w="0"/>
                <a:solidFill>
                  <a:srgbClr val="00B050"/>
                </a:solidFill>
                <a:effectLst>
                  <a:outerShdw blurRad="38100" dist="19050" dir="2700000" algn="tl" rotWithShape="0">
                    <a:prstClr val="black">
                      <a:alpha val="40000"/>
                    </a:prstClr>
                  </a:outerShdw>
                </a:effectLst>
                <a:uLnTx/>
                <a:uFillTx/>
                <a:latin typeface="Calibri" panose="020F0502020204030204"/>
                <a:ea typeface="+mn-ea"/>
                <a:cs typeface="+mn-cs"/>
              </a:rPr>
              <a:t>TARGET FBDI LOAD</a:t>
            </a:r>
          </a:p>
        </p:txBody>
      </p:sp>
      <p:sp>
        <p:nvSpPr>
          <p:cNvPr id="21" name="Flowchart: Document 20">
            <a:extLst>
              <a:ext uri="{FF2B5EF4-FFF2-40B4-BE49-F238E27FC236}">
                <a16:creationId xmlns:a16="http://schemas.microsoft.com/office/drawing/2014/main" id="{18864B72-EE38-4C43-9288-ED8C91DCC40E}"/>
              </a:ext>
            </a:extLst>
          </p:cNvPr>
          <p:cNvSpPr/>
          <p:nvPr/>
        </p:nvSpPr>
        <p:spPr>
          <a:xfrm>
            <a:off x="686899" y="1817836"/>
            <a:ext cx="990965" cy="475488"/>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1050" b="0" i="0" u="none" strike="noStrike" kern="1200" cap="none" spc="0" normalizeH="0" baseline="0" noProof="0">
                <a:ln>
                  <a:noFill/>
                </a:ln>
                <a:solidFill>
                  <a:prstClr val="black"/>
                </a:solidFill>
                <a:effectLst/>
                <a:uLnTx/>
                <a:uFillTx/>
                <a:latin typeface="Calibri" panose="020F0502020204030204"/>
                <a:ea typeface="+mn-ea"/>
                <a:cs typeface="+mn-cs"/>
              </a:rPr>
              <a:t>CONVERTED TARGET  DATA</a:t>
            </a:r>
          </a:p>
        </p:txBody>
      </p:sp>
      <p:sp>
        <p:nvSpPr>
          <p:cNvPr id="22" name="Rounded Rectangle 135">
            <a:extLst>
              <a:ext uri="{FF2B5EF4-FFF2-40B4-BE49-F238E27FC236}">
                <a16:creationId xmlns:a16="http://schemas.microsoft.com/office/drawing/2014/main" id="{4D71746B-7EEC-4451-B501-0BB5FB429B64}"/>
              </a:ext>
            </a:extLst>
          </p:cNvPr>
          <p:cNvSpPr/>
          <p:nvPr/>
        </p:nvSpPr>
        <p:spPr>
          <a:xfrm>
            <a:off x="358769" y="1115175"/>
            <a:ext cx="3574652" cy="3097854"/>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3" name="Elbow Connector 145">
            <a:extLst>
              <a:ext uri="{FF2B5EF4-FFF2-40B4-BE49-F238E27FC236}">
                <a16:creationId xmlns:a16="http://schemas.microsoft.com/office/drawing/2014/main" id="{DA550C35-6D9F-48A1-9BB9-B96AE01E235E}"/>
              </a:ext>
            </a:extLst>
          </p:cNvPr>
          <p:cNvCxnSpPr>
            <a:cxnSpLocks/>
            <a:stCxn id="18" idx="0"/>
            <a:endCxn id="19" idx="1"/>
          </p:cNvCxnSpPr>
          <p:nvPr/>
        </p:nvCxnSpPr>
        <p:spPr>
          <a:xfrm flipV="1">
            <a:off x="5288786" y="2054341"/>
            <a:ext cx="580756" cy="2478"/>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4" name="Elbow Connector 145">
            <a:extLst>
              <a:ext uri="{FF2B5EF4-FFF2-40B4-BE49-F238E27FC236}">
                <a16:creationId xmlns:a16="http://schemas.microsoft.com/office/drawing/2014/main" id="{4C2E7E25-479E-4EE1-B1ED-F0BC8103022E}"/>
              </a:ext>
            </a:extLst>
          </p:cNvPr>
          <p:cNvCxnSpPr>
            <a:cxnSpLocks/>
            <a:stCxn id="20" idx="3"/>
            <a:endCxn id="18" idx="2"/>
          </p:cNvCxnSpPr>
          <p:nvPr/>
        </p:nvCxnSpPr>
        <p:spPr>
          <a:xfrm>
            <a:off x="3460601" y="2055580"/>
            <a:ext cx="480199" cy="1239"/>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cxnSp>
        <p:nvCxnSpPr>
          <p:cNvPr id="25" name="Elbow Connector 145">
            <a:extLst>
              <a:ext uri="{FF2B5EF4-FFF2-40B4-BE49-F238E27FC236}">
                <a16:creationId xmlns:a16="http://schemas.microsoft.com/office/drawing/2014/main" id="{777A4EBE-9C6D-4BC8-BEF0-888502DCF224}"/>
              </a:ext>
            </a:extLst>
          </p:cNvPr>
          <p:cNvCxnSpPr>
            <a:cxnSpLocks/>
            <a:endCxn id="20" idx="1"/>
          </p:cNvCxnSpPr>
          <p:nvPr/>
        </p:nvCxnSpPr>
        <p:spPr>
          <a:xfrm>
            <a:off x="1658893" y="2054341"/>
            <a:ext cx="592041" cy="1239"/>
          </a:xfrm>
          <a:prstGeom prst="bentConnector3">
            <a:avLst>
              <a:gd name="adj1" fmla="val 50000"/>
            </a:avLst>
          </a:prstGeom>
          <a:ln>
            <a:tailEnd type="triangle"/>
          </a:ln>
        </p:spPr>
        <p:style>
          <a:lnRef idx="3">
            <a:schemeClr val="dk1"/>
          </a:lnRef>
          <a:fillRef idx="0">
            <a:schemeClr val="dk1"/>
          </a:fillRef>
          <a:effectRef idx="2">
            <a:schemeClr val="dk1"/>
          </a:effectRef>
          <a:fontRef idx="minor">
            <a:schemeClr val="tx1"/>
          </a:fontRef>
        </p:style>
      </p:cxnSp>
      <p:sp>
        <p:nvSpPr>
          <p:cNvPr id="39" name="Rounded Rectangle 135">
            <a:extLst>
              <a:ext uri="{FF2B5EF4-FFF2-40B4-BE49-F238E27FC236}">
                <a16:creationId xmlns:a16="http://schemas.microsoft.com/office/drawing/2014/main" id="{C0934961-A456-4051-99AB-F16C3F4D4482}"/>
              </a:ext>
            </a:extLst>
          </p:cNvPr>
          <p:cNvSpPr/>
          <p:nvPr/>
        </p:nvSpPr>
        <p:spPr>
          <a:xfrm>
            <a:off x="5707843" y="1201706"/>
            <a:ext cx="6131731" cy="2913093"/>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Rounded Rectangle 135">
            <a:extLst>
              <a:ext uri="{FF2B5EF4-FFF2-40B4-BE49-F238E27FC236}">
                <a16:creationId xmlns:a16="http://schemas.microsoft.com/office/drawing/2014/main" id="{590BED29-0C39-4010-BA04-706F0B4265C9}"/>
              </a:ext>
            </a:extLst>
          </p:cNvPr>
          <p:cNvSpPr/>
          <p:nvPr/>
        </p:nvSpPr>
        <p:spPr>
          <a:xfrm>
            <a:off x="686899" y="4481046"/>
            <a:ext cx="10019200" cy="1867045"/>
          </a:xfrm>
          <a:prstGeom prst="roundRect">
            <a:avLst/>
          </a:prstGeom>
          <a:noFill/>
          <a:ln>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41" name="Elbow Connector 145">
            <a:extLst>
              <a:ext uri="{FF2B5EF4-FFF2-40B4-BE49-F238E27FC236}">
                <a16:creationId xmlns:a16="http://schemas.microsoft.com/office/drawing/2014/main" id="{AAE94044-42F0-4873-B728-9FF51E698081}"/>
              </a:ext>
            </a:extLst>
          </p:cNvPr>
          <p:cNvCxnSpPr>
            <a:cxnSpLocks/>
            <a:stCxn id="19" idx="1"/>
            <a:endCxn id="40" idx="0"/>
          </p:cNvCxnSpPr>
          <p:nvPr/>
        </p:nvCxnSpPr>
        <p:spPr>
          <a:xfrm rot="10800000" flipV="1">
            <a:off x="5696500" y="2054340"/>
            <a:ext cx="173043" cy="2426705"/>
          </a:xfrm>
          <a:prstGeom prst="bentConnector2">
            <a:avLst/>
          </a:prstGeom>
          <a:ln>
            <a:tailEnd type="triangle"/>
          </a:ln>
        </p:spPr>
        <p:style>
          <a:lnRef idx="3">
            <a:schemeClr val="dk1"/>
          </a:lnRef>
          <a:fillRef idx="0">
            <a:schemeClr val="dk1"/>
          </a:fillRef>
          <a:effectRef idx="2">
            <a:schemeClr val="dk1"/>
          </a:effectRef>
          <a:fontRef idx="minor">
            <a:schemeClr val="tx1"/>
          </a:fontRef>
        </p:style>
      </p:cxnSp>
      <p:sp>
        <p:nvSpPr>
          <p:cNvPr id="42" name="TextBox 41">
            <a:extLst>
              <a:ext uri="{FF2B5EF4-FFF2-40B4-BE49-F238E27FC236}">
                <a16:creationId xmlns:a16="http://schemas.microsoft.com/office/drawing/2014/main" id="{7499DEAF-1338-4C0F-AA0C-9511E3CAC48D}"/>
              </a:ext>
            </a:extLst>
          </p:cNvPr>
          <p:cNvSpPr txBox="1"/>
          <p:nvPr/>
        </p:nvSpPr>
        <p:spPr>
          <a:xfrm>
            <a:off x="7148082" y="880043"/>
            <a:ext cx="2443179"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7030A0"/>
                </a:solidFill>
                <a:effectLst/>
                <a:uLnTx/>
                <a:uFillTx/>
                <a:latin typeface="Calibri" panose="020F0502020204030204"/>
                <a:ea typeface="+mn-ea"/>
                <a:cs typeface="+mn-cs"/>
              </a:rPr>
              <a:t>Custom Reconciliation Report</a:t>
            </a:r>
          </a:p>
        </p:txBody>
      </p:sp>
      <p:sp>
        <p:nvSpPr>
          <p:cNvPr id="43" name="TextBox 42">
            <a:extLst>
              <a:ext uri="{FF2B5EF4-FFF2-40B4-BE49-F238E27FC236}">
                <a16:creationId xmlns:a16="http://schemas.microsoft.com/office/drawing/2014/main" id="{D25C702B-669C-4C4B-82CA-37EE5E8920F4}"/>
              </a:ext>
            </a:extLst>
          </p:cNvPr>
          <p:cNvSpPr txBox="1"/>
          <p:nvPr/>
        </p:nvSpPr>
        <p:spPr>
          <a:xfrm>
            <a:off x="3202187" y="4191882"/>
            <a:ext cx="297846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2060"/>
                </a:solidFill>
                <a:effectLst/>
                <a:uLnTx/>
                <a:uFillTx/>
                <a:latin typeface="Calibri" panose="020F0502020204030204"/>
                <a:ea typeface="+mn-ea"/>
                <a:cs typeface="+mn-cs"/>
              </a:rPr>
              <a:t>Standard Reconciliation Report</a:t>
            </a:r>
          </a:p>
        </p:txBody>
      </p:sp>
      <p:sp>
        <p:nvSpPr>
          <p:cNvPr id="44" name="Flowchart: Document 43">
            <a:extLst>
              <a:ext uri="{FF2B5EF4-FFF2-40B4-BE49-F238E27FC236}">
                <a16:creationId xmlns:a16="http://schemas.microsoft.com/office/drawing/2014/main" id="{A1C41A74-B6E6-4A48-B817-97F6EF40B579}"/>
              </a:ext>
            </a:extLst>
          </p:cNvPr>
          <p:cNvSpPr/>
          <p:nvPr/>
        </p:nvSpPr>
        <p:spPr>
          <a:xfrm>
            <a:off x="514350" y="2486256"/>
            <a:ext cx="3305709" cy="1726772"/>
          </a:xfrm>
          <a:prstGeom prst="flowChartDocument">
            <a:avLst/>
          </a:prstGeom>
          <a:solidFill>
            <a:srgbClr val="FFCD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lvl="0" indent="-171450">
              <a:buFont typeface="Arial" panose="020B0604020202020204" pitchFamily="34" charset="0"/>
              <a:buChar char="•"/>
              <a:defRPr/>
            </a:pPr>
            <a:endParaRPr lang="en-GB" sz="1200">
              <a:solidFill>
                <a:prstClr val="black"/>
              </a:solidFill>
              <a:latin typeface="Calibri" panose="020F0502020204030204"/>
            </a:endParaRPr>
          </a:p>
          <a:p>
            <a:pPr marL="171450" lvl="0" indent="-171450">
              <a:buFont typeface="Arial" panose="020B0604020202020204" pitchFamily="34" charset="0"/>
              <a:buChar char="•"/>
              <a:defRPr/>
            </a:pPr>
            <a:endParaRPr lang="en-GB" sz="1200">
              <a:solidFill>
                <a:prstClr val="black"/>
              </a:solidFill>
              <a:latin typeface="Calibri" panose="020F0502020204030204"/>
            </a:endParaRPr>
          </a:p>
          <a:p>
            <a:pPr marL="171450" lvl="0" indent="-171450">
              <a:buFont typeface="Arial" panose="020B0604020202020204" pitchFamily="34" charset="0"/>
              <a:buChar char="•"/>
              <a:defRPr/>
            </a:pPr>
            <a:r>
              <a:rPr lang="en-GB" sz="1200">
                <a:solidFill>
                  <a:prstClr val="black"/>
                </a:solidFill>
                <a:latin typeface="Calibri" panose="020F0502020204030204"/>
              </a:rPr>
              <a:t>Run </a:t>
            </a:r>
            <a:r>
              <a:rPr lang="en-US" sz="1200">
                <a:solidFill>
                  <a:prstClr val="black"/>
                </a:solidFill>
                <a:latin typeface="Calibri" panose="020F0502020204030204"/>
              </a:rPr>
              <a:t>Import Payables Invoices</a:t>
            </a:r>
            <a:r>
              <a:rPr lang="en-GB" sz="1200">
                <a:solidFill>
                  <a:prstClr val="black"/>
                </a:solidFill>
                <a:latin typeface="Calibri" panose="020F0502020204030204"/>
              </a:rPr>
              <a:t> to load Payable Invoices.</a:t>
            </a:r>
          </a:p>
          <a:p>
            <a:pPr marL="171450" lvl="0" indent="-171450">
              <a:buFont typeface="Arial" panose="020B0604020202020204" pitchFamily="34" charset="0"/>
              <a:buChar char="•"/>
              <a:defRPr/>
            </a:pPr>
            <a:r>
              <a:rPr lang="en-GB" sz="1200">
                <a:solidFill>
                  <a:prstClr val="black"/>
                </a:solidFill>
                <a:latin typeface="Calibri" panose="020F0502020204030204"/>
              </a:rPr>
              <a:t>Run ‘</a:t>
            </a:r>
            <a:r>
              <a:rPr lang="en-US" sz="1200">
                <a:solidFill>
                  <a:prstClr val="black"/>
                </a:solidFill>
                <a:latin typeface="Calibri" panose="020F0502020204030204"/>
              </a:rPr>
              <a:t>Auto Invoice’ Import Process </a:t>
            </a:r>
            <a:r>
              <a:rPr lang="en-GB" sz="1200">
                <a:solidFill>
                  <a:prstClr val="black"/>
                </a:solidFill>
                <a:latin typeface="Calibri" panose="020F0502020204030204"/>
              </a:rPr>
              <a:t>to load Receivable Invoices.</a:t>
            </a:r>
          </a:p>
          <a:p>
            <a:pPr marL="171450" lvl="0" indent="-171450">
              <a:buFont typeface="Arial" panose="020B0604020202020204" pitchFamily="34" charset="0"/>
              <a:buChar char="•"/>
              <a:defRPr/>
            </a:pPr>
            <a:r>
              <a:rPr lang="en-GB" sz="1200">
                <a:solidFill>
                  <a:prstClr val="black"/>
                </a:solidFill>
                <a:latin typeface="Calibri" panose="020F0502020204030204"/>
              </a:rPr>
              <a:t>Run Post Mass </a:t>
            </a:r>
            <a:r>
              <a:rPr lang="en-US" sz="1200">
                <a:solidFill>
                  <a:prstClr val="black"/>
                </a:solidFill>
                <a:latin typeface="Calibri" panose="020F0502020204030204"/>
              </a:rPr>
              <a:t>Fixed Asset Financial Transaction </a:t>
            </a:r>
            <a:r>
              <a:rPr lang="en-GB" sz="1200">
                <a:solidFill>
                  <a:prstClr val="black"/>
                </a:solidFill>
                <a:latin typeface="Calibri" panose="020F0502020204030204"/>
              </a:rPr>
              <a:t>to load Fixed Assets transactions.</a:t>
            </a:r>
          </a:p>
          <a:p>
            <a:pPr marL="171450" indent="-171450">
              <a:buFont typeface="Arial" panose="020B0604020202020204" pitchFamily="34" charset="0"/>
              <a:buChar char="•"/>
              <a:defRPr/>
            </a:pPr>
            <a:r>
              <a:rPr lang="en-GB" sz="1200">
                <a:solidFill>
                  <a:prstClr val="black"/>
                </a:solidFill>
                <a:latin typeface="Calibri" panose="020F0502020204030204"/>
              </a:rPr>
              <a:t>Run </a:t>
            </a:r>
            <a:r>
              <a:rPr lang="en-US" sz="1200">
                <a:solidFill>
                  <a:prstClr val="black"/>
                </a:solidFill>
                <a:latin typeface="Calibri" panose="020F0502020204030204"/>
              </a:rPr>
              <a:t>Receivables Standard Receipt Import to load receivable receipts.</a:t>
            </a:r>
          </a:p>
          <a:p>
            <a:pPr marL="171450" lvl="0" indent="-171450">
              <a:buFont typeface="Arial" panose="020B0604020202020204" pitchFamily="34" charset="0"/>
              <a:buChar char="•"/>
              <a:defRPr/>
            </a:pPr>
            <a:endParaRPr lang="en-GB" sz="1200">
              <a:solidFill>
                <a:prstClr val="black"/>
              </a:solidFill>
              <a:latin typeface="Calibri" panose="020F0502020204030204"/>
            </a:endParaRPr>
          </a:p>
        </p:txBody>
      </p:sp>
      <p:sp>
        <p:nvSpPr>
          <p:cNvPr id="45" name="TextBox 44">
            <a:extLst>
              <a:ext uri="{FF2B5EF4-FFF2-40B4-BE49-F238E27FC236}">
                <a16:creationId xmlns:a16="http://schemas.microsoft.com/office/drawing/2014/main" id="{8AC3207F-B396-4542-8478-7CABE67F49BD}"/>
              </a:ext>
            </a:extLst>
          </p:cNvPr>
          <p:cNvSpPr txBox="1"/>
          <p:nvPr/>
        </p:nvSpPr>
        <p:spPr>
          <a:xfrm>
            <a:off x="1409227" y="828545"/>
            <a:ext cx="1792960" cy="307777"/>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1" i="0" u="none" strike="noStrike" kern="1200" cap="none" spc="0" normalizeH="0" baseline="0" noProof="0">
                <a:ln>
                  <a:noFill/>
                </a:ln>
                <a:solidFill>
                  <a:srgbClr val="00B0F0"/>
                </a:solidFill>
                <a:effectLst/>
                <a:uLnTx/>
                <a:uFillTx/>
                <a:latin typeface="Calibri" panose="020F0502020204030204"/>
                <a:ea typeface="+mn-ea"/>
                <a:cs typeface="+mn-cs"/>
              </a:rPr>
              <a:t>Load to ERP cloud</a:t>
            </a:r>
          </a:p>
        </p:txBody>
      </p:sp>
      <p:graphicFrame>
        <p:nvGraphicFramePr>
          <p:cNvPr id="46" name="Table 4">
            <a:extLst>
              <a:ext uri="{FF2B5EF4-FFF2-40B4-BE49-F238E27FC236}">
                <a16:creationId xmlns:a16="http://schemas.microsoft.com/office/drawing/2014/main" id="{D7CAB837-06DC-44D8-8E01-96513D2DB742}"/>
              </a:ext>
            </a:extLst>
          </p:cNvPr>
          <p:cNvGraphicFramePr>
            <a:graphicFrameLocks noGrp="1"/>
          </p:cNvGraphicFramePr>
          <p:nvPr>
            <p:extLst>
              <p:ext uri="{D42A27DB-BD31-4B8C-83A1-F6EECF244321}">
                <p14:modId xmlns:p14="http://schemas.microsoft.com/office/powerpoint/2010/main" val="3359130101"/>
              </p:ext>
            </p:extLst>
          </p:nvPr>
        </p:nvGraphicFramePr>
        <p:xfrm>
          <a:off x="7246374" y="1261586"/>
          <a:ext cx="4258728" cy="2749117"/>
        </p:xfrm>
        <a:graphic>
          <a:graphicData uri="http://schemas.openxmlformats.org/drawingml/2006/table">
            <a:tbl>
              <a:tblPr firstRow="1" bandRow="1">
                <a:tableStyleId>{5C22544A-7EE6-4342-B048-85BDC9FD1C3A}</a:tableStyleId>
              </a:tblPr>
              <a:tblGrid>
                <a:gridCol w="1232478">
                  <a:extLst>
                    <a:ext uri="{9D8B030D-6E8A-4147-A177-3AD203B41FA5}">
                      <a16:colId xmlns:a16="http://schemas.microsoft.com/office/drawing/2014/main" val="2174671112"/>
                    </a:ext>
                  </a:extLst>
                </a:gridCol>
                <a:gridCol w="2104082">
                  <a:extLst>
                    <a:ext uri="{9D8B030D-6E8A-4147-A177-3AD203B41FA5}">
                      <a16:colId xmlns:a16="http://schemas.microsoft.com/office/drawing/2014/main" val="1292899596"/>
                    </a:ext>
                  </a:extLst>
                </a:gridCol>
                <a:gridCol w="922168">
                  <a:extLst>
                    <a:ext uri="{9D8B030D-6E8A-4147-A177-3AD203B41FA5}">
                      <a16:colId xmlns:a16="http://schemas.microsoft.com/office/drawing/2014/main" val="2363596834"/>
                    </a:ext>
                  </a:extLst>
                </a:gridCol>
              </a:tblGrid>
              <a:tr h="252792">
                <a:tc>
                  <a:txBody>
                    <a:bodyPr/>
                    <a:lstStyle/>
                    <a:p>
                      <a:r>
                        <a:rPr lang="en-US" sz="1000">
                          <a:solidFill>
                            <a:schemeClr val="tx1"/>
                          </a:solidFill>
                        </a:rPr>
                        <a:t>Transactional Data</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FFCD00"/>
                    </a:solidFill>
                  </a:tcPr>
                </a:tc>
                <a:tc>
                  <a:txBody>
                    <a:bodyPr/>
                    <a:lstStyle/>
                    <a:p>
                      <a:r>
                        <a:rPr lang="en-US" sz="1000" b="1" kern="1200">
                          <a:solidFill>
                            <a:schemeClr val="tx1"/>
                          </a:solidFill>
                          <a:latin typeface="+mn-lt"/>
                          <a:ea typeface="+mn-ea"/>
                          <a:cs typeface="+mn-cs"/>
                        </a:rPr>
                        <a:t>Description</a:t>
                      </a:r>
                    </a:p>
                  </a:txBody>
                  <a:tcPr>
                    <a:lnT w="12700" cap="flat" cmpd="sng" algn="ctr">
                      <a:solidFill>
                        <a:schemeClr val="tx1"/>
                      </a:solidFill>
                      <a:prstDash val="solid"/>
                      <a:round/>
                      <a:headEnd type="none" w="med" len="med"/>
                      <a:tailEnd type="none" w="med" len="med"/>
                    </a:lnT>
                    <a:solidFill>
                      <a:srgbClr val="FFCD00"/>
                    </a:solidFill>
                  </a:tcPr>
                </a:tc>
                <a:tc>
                  <a:txBody>
                    <a:bodyPr/>
                    <a:lstStyle/>
                    <a:p>
                      <a:r>
                        <a:rPr lang="en-US" sz="1000" b="1" kern="1200">
                          <a:solidFill>
                            <a:schemeClr val="tx1"/>
                          </a:solidFill>
                          <a:latin typeface="+mn-lt"/>
                          <a:ea typeface="+mn-ea"/>
                          <a:cs typeface="+mn-cs"/>
                        </a:rPr>
                        <a:t>Record Type</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FFCD00"/>
                    </a:solidFill>
                  </a:tcPr>
                </a:tc>
                <a:extLst>
                  <a:ext uri="{0D108BD9-81ED-4DB2-BD59-A6C34878D82A}">
                    <a16:rowId xmlns:a16="http://schemas.microsoft.com/office/drawing/2014/main" val="3278039505"/>
                  </a:ext>
                </a:extLst>
              </a:tr>
              <a:tr h="726778">
                <a:tc>
                  <a:txBody>
                    <a:bodyPr/>
                    <a:lstStyle/>
                    <a:p>
                      <a:r>
                        <a:rPr lang="en-GB" sz="1000" kern="1200" noProof="0">
                          <a:solidFill>
                            <a:schemeClr val="dk1"/>
                          </a:solidFill>
                          <a:latin typeface="+mn-lt"/>
                          <a:ea typeface="+mn-ea"/>
                          <a:cs typeface="+mn-cs"/>
                        </a:rPr>
                        <a:t>AR Invoice/FA Transactions/AR Receipt</a:t>
                      </a:r>
                      <a:endParaRPr lang="en-US" sz="1000" kern="120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Generate records which are successfully imported into oracle related to AR invoices, FA transactions and AR receipts.</a:t>
                      </a:r>
                      <a:endParaRPr kumimoji="0" lang="en-GB" sz="1000" b="0" i="0" u="none" strike="noStrike" kern="1200" cap="none" spc="0" normalizeH="0" baseline="0" noProof="0">
                        <a:ln>
                          <a:noFill/>
                        </a:ln>
                        <a:solidFill>
                          <a:prstClr val="black"/>
                        </a:solidFill>
                        <a:effectLst/>
                        <a:uLnTx/>
                        <a:uFillTx/>
                        <a:latin typeface="+mn-lt"/>
                        <a:ea typeface="+mn-ea"/>
                        <a:cs typeface="+mn-cs"/>
                      </a:endParaRPr>
                    </a:p>
                  </a:txBody>
                  <a:tcPr>
                    <a:solidFill>
                      <a:srgbClr val="FFFFFF"/>
                    </a:solidFill>
                  </a:tcPr>
                </a:tc>
                <a:tc>
                  <a:txBody>
                    <a:bodyPr/>
                    <a:lstStyle/>
                    <a:p>
                      <a:r>
                        <a:rPr lang="en-US" sz="1000"/>
                        <a:t>Success Records</a:t>
                      </a:r>
                    </a:p>
                  </a:txBody>
                  <a:tcPr>
                    <a:lnR w="12700" cap="flat" cmpd="sng" algn="ctr">
                      <a:solidFill>
                        <a:schemeClr val="tx1"/>
                      </a:solidFill>
                      <a:prstDash val="solid"/>
                      <a:round/>
                      <a:headEnd type="none" w="med" len="med"/>
                      <a:tailEnd type="none" w="med" len="med"/>
                    </a:lnR>
                    <a:solidFill>
                      <a:srgbClr val="FFFFFF"/>
                    </a:solidFill>
                  </a:tcPr>
                </a:tc>
                <a:extLst>
                  <a:ext uri="{0D108BD9-81ED-4DB2-BD59-A6C34878D82A}">
                    <a16:rowId xmlns:a16="http://schemas.microsoft.com/office/drawing/2014/main" val="3594135689"/>
                  </a:ext>
                </a:extLst>
              </a:tr>
              <a:tr h="1042769">
                <a:tc>
                  <a:txBody>
                    <a:bodyPr/>
                    <a:lstStyle/>
                    <a:p>
                      <a:r>
                        <a:rPr lang="en-GB" sz="1000" kern="1200" noProof="0">
                          <a:solidFill>
                            <a:schemeClr val="dk1"/>
                          </a:solidFill>
                          <a:latin typeface="+mn-lt"/>
                          <a:ea typeface="+mn-ea"/>
                          <a:cs typeface="+mn-cs"/>
                        </a:rPr>
                        <a:t>AR Invoice/FA Transactions/AR Receipt</a:t>
                      </a:r>
                      <a:endParaRPr lang="en-US" sz="1000" kern="120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solidFill>
                      <a:srgbClr val="FFFFFF"/>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000"/>
                        <a:t>Generate </a:t>
                      </a:r>
                      <a:r>
                        <a:rPr kumimoji="0" lang="en-GB" sz="1000" b="0" i="0" u="none" strike="noStrike" kern="1200" cap="none" spc="0" normalizeH="0" baseline="0" noProof="0">
                          <a:ln>
                            <a:noFill/>
                          </a:ln>
                          <a:solidFill>
                            <a:prstClr val="black"/>
                          </a:solidFill>
                          <a:effectLst/>
                          <a:uLnTx/>
                          <a:uFillTx/>
                          <a:latin typeface="+mn-lt"/>
                          <a:ea typeface="+mn-ea"/>
                          <a:cs typeface="+mn-cs"/>
                        </a:rPr>
                        <a:t>error report from interface tables with error codes along with details descriptions for</a:t>
                      </a:r>
                      <a:r>
                        <a:rPr lang="en-US" sz="1000"/>
                        <a:t> AR invoices, FA transactions and AR receipts.</a:t>
                      </a:r>
                      <a:endParaRPr kumimoji="0" lang="en-GB" sz="1000" b="0" i="0" u="none" strike="noStrike" kern="1200" cap="none" spc="0" normalizeH="0" baseline="0" noProof="0">
                        <a:ln>
                          <a:noFill/>
                        </a:ln>
                        <a:solidFill>
                          <a:prstClr val="black"/>
                        </a:solidFill>
                        <a:effectLst/>
                        <a:uLnTx/>
                        <a:uFillTx/>
                        <a:latin typeface="+mn-lt"/>
                        <a:ea typeface="+mn-ea"/>
                        <a:cs typeface="+mn-cs"/>
                      </a:endParaRPr>
                    </a:p>
                    <a:p>
                      <a:endParaRPr lang="en-US" sz="1000"/>
                    </a:p>
                  </a:txBody>
                  <a:tcPr>
                    <a:solidFill>
                      <a:srgbClr val="FFFFFF"/>
                    </a:solidFill>
                  </a:tcPr>
                </a:tc>
                <a:tc>
                  <a:txBody>
                    <a:bodyPr/>
                    <a:lstStyle/>
                    <a:p>
                      <a:r>
                        <a:rPr lang="en-US" sz="1000"/>
                        <a:t>Error Records</a:t>
                      </a:r>
                    </a:p>
                  </a:txBody>
                  <a:tcPr>
                    <a:lnR w="12700" cap="flat" cmpd="sng" algn="ctr">
                      <a:solidFill>
                        <a:schemeClr val="tx1"/>
                      </a:solidFill>
                      <a:prstDash val="solid"/>
                      <a:round/>
                      <a:headEnd type="none" w="med" len="med"/>
                      <a:tailEnd type="none" w="med" len="med"/>
                    </a:lnR>
                    <a:solidFill>
                      <a:srgbClr val="FFFFFF"/>
                    </a:solidFill>
                  </a:tcPr>
                </a:tc>
                <a:extLst>
                  <a:ext uri="{0D108BD9-81ED-4DB2-BD59-A6C34878D82A}">
                    <a16:rowId xmlns:a16="http://schemas.microsoft.com/office/drawing/2014/main" val="1189005255"/>
                  </a:ext>
                </a:extLst>
              </a:tr>
              <a:tr h="726778">
                <a:tc>
                  <a:txBody>
                    <a:bodyPr/>
                    <a:lstStyle/>
                    <a:p>
                      <a:r>
                        <a:rPr lang="en-GB" sz="1000" kern="1200" noProof="0">
                          <a:solidFill>
                            <a:schemeClr val="dk1"/>
                          </a:solidFill>
                          <a:latin typeface="+mn-lt"/>
                          <a:ea typeface="+mn-ea"/>
                          <a:cs typeface="+mn-cs"/>
                        </a:rPr>
                        <a:t>AR Invoice/FA Transactions/AR Receipt</a:t>
                      </a:r>
                      <a:endParaRPr lang="en-US" sz="1000" kern="120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FFFFFF"/>
                    </a:solidFill>
                  </a:tcPr>
                </a:tc>
                <a:tc>
                  <a:txBody>
                    <a:bodyPr/>
                    <a:lstStyle/>
                    <a:p>
                      <a:r>
                        <a:rPr lang="en-US" sz="1000"/>
                        <a:t>Including the records from header, line and distribution level in reconciliation reports.</a:t>
                      </a:r>
                    </a:p>
                  </a:txBody>
                  <a:tcPr>
                    <a:lnB w="12700" cap="flat" cmpd="sng" algn="ctr">
                      <a:solidFill>
                        <a:schemeClr val="tx1"/>
                      </a:solidFill>
                      <a:prstDash val="solid"/>
                      <a:round/>
                      <a:headEnd type="none" w="med" len="med"/>
                      <a:tailEnd type="none" w="med" len="med"/>
                    </a:lnB>
                    <a:solidFill>
                      <a:srgbClr val="FFFFFF"/>
                    </a:solidFill>
                  </a:tcPr>
                </a:tc>
                <a:tc>
                  <a:txBody>
                    <a:bodyPr/>
                    <a:lstStyle/>
                    <a:p>
                      <a:r>
                        <a:rPr lang="en-US" sz="1000"/>
                        <a:t>Success/Error Records</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50604503"/>
                  </a:ext>
                </a:extLst>
              </a:tr>
            </a:tbl>
          </a:graphicData>
        </a:graphic>
      </p:graphicFrame>
      <p:graphicFrame>
        <p:nvGraphicFramePr>
          <p:cNvPr id="47" name="Table 4">
            <a:extLst>
              <a:ext uri="{FF2B5EF4-FFF2-40B4-BE49-F238E27FC236}">
                <a16:creationId xmlns:a16="http://schemas.microsoft.com/office/drawing/2014/main" id="{B1EC82DA-D750-467A-BBA2-0E24D2534063}"/>
              </a:ext>
            </a:extLst>
          </p:cNvPr>
          <p:cNvGraphicFramePr>
            <a:graphicFrameLocks noGrp="1"/>
          </p:cNvGraphicFramePr>
          <p:nvPr>
            <p:extLst>
              <p:ext uri="{D42A27DB-BD31-4B8C-83A1-F6EECF244321}">
                <p14:modId xmlns:p14="http://schemas.microsoft.com/office/powerpoint/2010/main" val="3283645873"/>
              </p:ext>
            </p:extLst>
          </p:nvPr>
        </p:nvGraphicFramePr>
        <p:xfrm>
          <a:off x="930819" y="4504830"/>
          <a:ext cx="9554048" cy="1614349"/>
        </p:xfrm>
        <a:graphic>
          <a:graphicData uri="http://schemas.openxmlformats.org/drawingml/2006/table">
            <a:tbl>
              <a:tblPr firstRow="1" bandRow="1">
                <a:tableStyleId>{5C22544A-7EE6-4342-B048-85BDC9FD1C3A}</a:tableStyleId>
              </a:tblPr>
              <a:tblGrid>
                <a:gridCol w="1362313">
                  <a:extLst>
                    <a:ext uri="{9D8B030D-6E8A-4147-A177-3AD203B41FA5}">
                      <a16:colId xmlns:a16="http://schemas.microsoft.com/office/drawing/2014/main" val="2174671112"/>
                    </a:ext>
                  </a:extLst>
                </a:gridCol>
                <a:gridCol w="2874861">
                  <a:extLst>
                    <a:ext uri="{9D8B030D-6E8A-4147-A177-3AD203B41FA5}">
                      <a16:colId xmlns:a16="http://schemas.microsoft.com/office/drawing/2014/main" val="1292899596"/>
                    </a:ext>
                  </a:extLst>
                </a:gridCol>
                <a:gridCol w="5316874">
                  <a:extLst>
                    <a:ext uri="{9D8B030D-6E8A-4147-A177-3AD203B41FA5}">
                      <a16:colId xmlns:a16="http://schemas.microsoft.com/office/drawing/2014/main" val="2363596834"/>
                    </a:ext>
                  </a:extLst>
                </a:gridCol>
              </a:tblGrid>
              <a:tr h="235185">
                <a:tc>
                  <a:txBody>
                    <a:bodyPr/>
                    <a:lstStyle/>
                    <a:p>
                      <a:r>
                        <a:rPr lang="en-US" sz="1000">
                          <a:solidFill>
                            <a:schemeClr val="tx1"/>
                          </a:solidFill>
                        </a:rPr>
                        <a:t>Transactional Data</a:t>
                      </a:r>
                    </a:p>
                  </a:txBody>
                  <a:tcPr>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rgbClr val="FFCD00"/>
                    </a:solidFill>
                  </a:tcPr>
                </a:tc>
                <a:tc>
                  <a:txBody>
                    <a:bodyPr/>
                    <a:lstStyle/>
                    <a:p>
                      <a:r>
                        <a:rPr lang="en-US" sz="1000" b="1" kern="1200">
                          <a:solidFill>
                            <a:schemeClr val="tx1"/>
                          </a:solidFill>
                          <a:latin typeface="+mn-lt"/>
                          <a:ea typeface="+mn-ea"/>
                          <a:cs typeface="+mn-cs"/>
                        </a:rPr>
                        <a:t>Report Name</a:t>
                      </a:r>
                    </a:p>
                  </a:txBody>
                  <a:tcPr>
                    <a:lnT w="12700" cap="flat" cmpd="sng" algn="ctr">
                      <a:solidFill>
                        <a:schemeClr val="tx1"/>
                      </a:solidFill>
                      <a:prstDash val="solid"/>
                      <a:round/>
                      <a:headEnd type="none" w="med" len="med"/>
                      <a:tailEnd type="none" w="med" len="med"/>
                    </a:lnT>
                    <a:solidFill>
                      <a:srgbClr val="FFCD00"/>
                    </a:solidFill>
                  </a:tcPr>
                </a:tc>
                <a:tc>
                  <a:txBody>
                    <a:bodyPr/>
                    <a:lstStyle/>
                    <a:p>
                      <a:r>
                        <a:rPr lang="en-US" sz="1000" b="1" kern="1200">
                          <a:solidFill>
                            <a:schemeClr val="tx1"/>
                          </a:solidFill>
                          <a:latin typeface="+mn-lt"/>
                          <a:ea typeface="+mn-ea"/>
                          <a:cs typeface="+mn-cs"/>
                        </a:rPr>
                        <a:t>Report Description</a:t>
                      </a:r>
                    </a:p>
                  </a:txBody>
                  <a:tcP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rgbClr val="FFCD00"/>
                    </a:solidFill>
                  </a:tcPr>
                </a:tc>
                <a:extLst>
                  <a:ext uri="{0D108BD9-81ED-4DB2-BD59-A6C34878D82A}">
                    <a16:rowId xmlns:a16="http://schemas.microsoft.com/office/drawing/2014/main" val="3278039505"/>
                  </a:ext>
                </a:extLst>
              </a:tr>
              <a:tr h="425629">
                <a:tc>
                  <a:txBody>
                    <a:bodyPr/>
                    <a:lstStyle/>
                    <a:p>
                      <a:r>
                        <a:rPr lang="en-US" sz="1000" kern="1200">
                          <a:solidFill>
                            <a:schemeClr val="dk1"/>
                          </a:solidFill>
                          <a:latin typeface="+mn-lt"/>
                          <a:ea typeface="+mn-ea"/>
                          <a:cs typeface="+mn-cs"/>
                        </a:rPr>
                        <a:t>AR Invoice</a:t>
                      </a:r>
                    </a:p>
                  </a:txBody>
                  <a:tcPr>
                    <a:lnL w="12700" cap="flat" cmpd="sng" algn="ctr">
                      <a:solidFill>
                        <a:schemeClr val="tx1"/>
                      </a:solidFill>
                      <a:prstDash val="solid"/>
                      <a:round/>
                      <a:headEnd type="none" w="med" len="med"/>
                      <a:tailEnd type="none" w="med" len="med"/>
                    </a:lnL>
                    <a:solidFill>
                      <a:srgbClr val="FFFFFF"/>
                    </a:solidFill>
                  </a:tcPr>
                </a:tc>
                <a:tc>
                  <a:txBody>
                    <a:bodyPr/>
                    <a:lstStyle/>
                    <a:p>
                      <a:pPr marL="171450" indent="-171450">
                        <a:buFont typeface="Arial" panose="020B0604020202020204" pitchFamily="34" charset="0"/>
                        <a:buChar char="•"/>
                      </a:pPr>
                      <a:r>
                        <a:rPr lang="en-US" sz="1000" kern="1200">
                          <a:solidFill>
                            <a:schemeClr val="dk1"/>
                          </a:solidFill>
                          <a:latin typeface="+mn-lt"/>
                          <a:ea typeface="+mn-ea"/>
                          <a:cs typeface="+mn-cs"/>
                        </a:rPr>
                        <a:t>Import Auto Invoice Execution Report</a:t>
                      </a:r>
                    </a:p>
                    <a:p>
                      <a:pPr marL="171450" indent="-171450">
                        <a:buFont typeface="Arial" panose="020B0604020202020204" pitchFamily="34" charset="0"/>
                        <a:buChar char="•"/>
                      </a:pPr>
                      <a:r>
                        <a:rPr lang="en-US" sz="1000" kern="1200">
                          <a:solidFill>
                            <a:schemeClr val="dk1"/>
                          </a:solidFill>
                          <a:latin typeface="+mn-lt"/>
                          <a:ea typeface="+mn-ea"/>
                          <a:cs typeface="+mn-cs"/>
                        </a:rPr>
                        <a:t>Transaction Details Report</a:t>
                      </a:r>
                    </a:p>
                  </a:txBody>
                  <a:tcPr>
                    <a:solidFill>
                      <a:srgbClr val="FFFFFF"/>
                    </a:solidFill>
                  </a:tcPr>
                </a:tc>
                <a:tc>
                  <a:txBody>
                    <a:bodyPr/>
                    <a:lstStyle/>
                    <a:p>
                      <a:pPr marL="171450" indent="-171450">
                        <a:buFont typeface="Arial" panose="020B0604020202020204" pitchFamily="34" charset="0"/>
                        <a:buChar char="•"/>
                      </a:pPr>
                      <a:r>
                        <a:rPr lang="en-US" sz="1000" kern="1200">
                          <a:solidFill>
                            <a:schemeClr val="dk1"/>
                          </a:solidFill>
                          <a:latin typeface="+mn-lt"/>
                          <a:ea typeface="+mn-ea"/>
                          <a:cs typeface="+mn-cs"/>
                        </a:rPr>
                        <a:t>Report for the process that imports transactions from other source systems into Receivables</a:t>
                      </a:r>
                    </a:p>
                    <a:p>
                      <a:pPr marL="171450" indent="-171450">
                        <a:buFont typeface="Arial" panose="020B0604020202020204" pitchFamily="34" charset="0"/>
                        <a:buChar char="•"/>
                      </a:pPr>
                      <a:r>
                        <a:rPr lang="en-US" sz="1000" kern="1200">
                          <a:solidFill>
                            <a:schemeClr val="dk1"/>
                          </a:solidFill>
                          <a:latin typeface="+mn-lt"/>
                          <a:ea typeface="+mn-ea"/>
                          <a:cs typeface="+mn-cs"/>
                        </a:rPr>
                        <a:t>Lists invoices, credit memos, debit memos, and chargebacks for review</a:t>
                      </a:r>
                    </a:p>
                  </a:txBody>
                  <a:tcPr>
                    <a:lnR w="12700" cap="flat" cmpd="sng" algn="ctr">
                      <a:solidFill>
                        <a:schemeClr val="tx1"/>
                      </a:solidFill>
                      <a:prstDash val="solid"/>
                      <a:round/>
                      <a:headEnd type="none" w="med" len="med"/>
                      <a:tailEnd type="none" w="med" len="med"/>
                    </a:lnR>
                    <a:solidFill>
                      <a:srgbClr val="FFFFFF"/>
                    </a:solidFill>
                  </a:tcPr>
                </a:tc>
                <a:extLst>
                  <a:ext uri="{0D108BD9-81ED-4DB2-BD59-A6C34878D82A}">
                    <a16:rowId xmlns:a16="http://schemas.microsoft.com/office/drawing/2014/main" val="774963997"/>
                  </a:ext>
                </a:extLst>
              </a:tr>
              <a:tr h="382176">
                <a:tc>
                  <a:txBody>
                    <a:bodyPr/>
                    <a:lstStyle/>
                    <a:p>
                      <a:r>
                        <a:rPr lang="en-US" sz="1000" kern="1200">
                          <a:solidFill>
                            <a:schemeClr val="dk1"/>
                          </a:solidFill>
                          <a:latin typeface="+mn-lt"/>
                          <a:ea typeface="+mn-ea"/>
                          <a:cs typeface="+mn-cs"/>
                        </a:rPr>
                        <a:t>FA Transactions</a:t>
                      </a:r>
                    </a:p>
                  </a:txBody>
                  <a:tcPr>
                    <a:lnL w="12700" cap="flat" cmpd="sng" algn="ctr">
                      <a:solidFill>
                        <a:schemeClr val="tx1"/>
                      </a:solidFill>
                      <a:prstDash val="solid"/>
                      <a:round/>
                      <a:headEnd type="none" w="med" len="med"/>
                      <a:tailEnd type="none" w="med" len="med"/>
                    </a:lnL>
                    <a:solidFill>
                      <a:srgbClr val="FFFFFF"/>
                    </a:solidFill>
                  </a:tcPr>
                </a:tc>
                <a:tc>
                  <a:txBody>
                    <a:bodyPr/>
                    <a:lstStyle/>
                    <a:p>
                      <a:pPr marL="171450" indent="-171450">
                        <a:buFont typeface="Arial" panose="020B0604020202020204" pitchFamily="34" charset="0"/>
                        <a:buChar char="•"/>
                      </a:pPr>
                      <a:r>
                        <a:rPr lang="en-US" sz="1000" kern="1200">
                          <a:solidFill>
                            <a:schemeClr val="dk1"/>
                          </a:solidFill>
                          <a:latin typeface="+mn-lt"/>
                          <a:ea typeface="+mn-ea"/>
                          <a:cs typeface="+mn-cs"/>
                        </a:rPr>
                        <a:t>Post Mass Additions Report</a:t>
                      </a:r>
                    </a:p>
                    <a:p>
                      <a:pPr marL="171450" indent="-171450">
                        <a:buFont typeface="Arial" panose="020B0604020202020204" pitchFamily="34" charset="0"/>
                        <a:buChar char="•"/>
                      </a:pPr>
                      <a:r>
                        <a:rPr lang="en-US" sz="1000" kern="1200">
                          <a:solidFill>
                            <a:schemeClr val="dk1"/>
                          </a:solidFill>
                          <a:latin typeface="+mn-lt"/>
                          <a:ea typeface="+mn-ea"/>
                          <a:cs typeface="+mn-cs"/>
                        </a:rPr>
                        <a:t>Asset Additions Report</a:t>
                      </a:r>
                    </a:p>
                  </a:txBody>
                  <a:tcPr>
                    <a:solidFill>
                      <a:srgbClr val="FFFFFF"/>
                    </a:solidFill>
                  </a:tcPr>
                </a:tc>
                <a:tc>
                  <a:txBody>
                    <a:bodyPr/>
                    <a:lstStyle/>
                    <a:p>
                      <a:pPr marL="171450" indent="-171450">
                        <a:buFont typeface="Arial" panose="020B0604020202020204" pitchFamily="34" charset="0"/>
                        <a:buChar char="•"/>
                      </a:pPr>
                      <a:r>
                        <a:rPr lang="en-US" sz="1000" kern="1200">
                          <a:solidFill>
                            <a:schemeClr val="dk1"/>
                          </a:solidFill>
                          <a:latin typeface="+mn-lt"/>
                          <a:ea typeface="+mn-ea"/>
                          <a:cs typeface="+mn-cs"/>
                        </a:rPr>
                        <a:t>Lists all the asset additions and cost adjustments processed by the Post Mass Additions process</a:t>
                      </a:r>
                    </a:p>
                    <a:p>
                      <a:pPr marL="171450" indent="-171450">
                        <a:buFont typeface="Arial" panose="020B0604020202020204" pitchFamily="34" charset="0"/>
                        <a:buChar char="•"/>
                      </a:pPr>
                      <a:r>
                        <a:rPr lang="en-US" sz="1000" kern="1200">
                          <a:solidFill>
                            <a:schemeClr val="dk1"/>
                          </a:solidFill>
                          <a:latin typeface="+mn-lt"/>
                          <a:ea typeface="+mn-ea"/>
                          <a:cs typeface="+mn-cs"/>
                        </a:rPr>
                        <a:t>Lists all the assets added or capitalized during the specified periods</a:t>
                      </a:r>
                    </a:p>
                  </a:txBody>
                  <a:tcPr>
                    <a:lnR w="12700" cap="flat" cmpd="sng" algn="ctr">
                      <a:solidFill>
                        <a:schemeClr val="tx1"/>
                      </a:solidFill>
                      <a:prstDash val="solid"/>
                      <a:round/>
                      <a:headEnd type="none" w="med" len="med"/>
                      <a:tailEnd type="none" w="med" len="med"/>
                    </a:lnR>
                    <a:solidFill>
                      <a:srgbClr val="FFFFFF"/>
                    </a:solidFill>
                  </a:tcPr>
                </a:tc>
                <a:extLst>
                  <a:ext uri="{0D108BD9-81ED-4DB2-BD59-A6C34878D82A}">
                    <a16:rowId xmlns:a16="http://schemas.microsoft.com/office/drawing/2014/main" val="3754194741"/>
                  </a:ext>
                </a:extLst>
              </a:tr>
              <a:tr h="529167">
                <a:tc>
                  <a:txBody>
                    <a:bodyPr/>
                    <a:lstStyle/>
                    <a:p>
                      <a:r>
                        <a:rPr lang="en-US" sz="1000" kern="1200">
                          <a:solidFill>
                            <a:schemeClr val="dk1"/>
                          </a:solidFill>
                          <a:latin typeface="+mn-lt"/>
                          <a:ea typeface="+mn-ea"/>
                          <a:cs typeface="+mn-cs"/>
                        </a:rPr>
                        <a:t>AR Receipts</a:t>
                      </a:r>
                    </a:p>
                  </a:txBody>
                  <a:tcP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rgbClr val="FFFFFF"/>
                    </a:solidFill>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a:solidFill>
                            <a:schemeClr val="dk1"/>
                          </a:solidFill>
                          <a:latin typeface="+mn-lt"/>
                          <a:ea typeface="+mn-ea"/>
                          <a:cs typeface="+mn-cs"/>
                        </a:rPr>
                        <a:t>Billing and Receipt History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000" kern="1200">
                          <a:solidFill>
                            <a:schemeClr val="dk1"/>
                          </a:solidFill>
                          <a:latin typeface="+mn-lt"/>
                          <a:ea typeface="+mn-ea"/>
                          <a:cs typeface="+mn-cs"/>
                        </a:rPr>
                        <a:t>Receipt Register</a:t>
                      </a:r>
                    </a:p>
                    <a:p>
                      <a:pPr marL="171450" indent="-171450">
                        <a:buFont typeface="Arial" panose="020B0604020202020204" pitchFamily="34" charset="0"/>
                        <a:buChar char="•"/>
                      </a:pPr>
                      <a:endParaRPr lang="en-US" sz="1000" kern="1200">
                        <a:solidFill>
                          <a:schemeClr val="dk1"/>
                        </a:solidFill>
                        <a:latin typeface="+mn-lt"/>
                        <a:ea typeface="+mn-ea"/>
                        <a:cs typeface="+mn-cs"/>
                      </a:endParaRPr>
                    </a:p>
                  </a:txBody>
                  <a:tcPr>
                    <a:lnB w="12700" cap="flat" cmpd="sng" algn="ctr">
                      <a:solidFill>
                        <a:schemeClr val="tx1"/>
                      </a:solidFill>
                      <a:prstDash val="solid"/>
                      <a:round/>
                      <a:headEnd type="none" w="med" len="med"/>
                      <a:tailEnd type="none" w="med" len="med"/>
                    </a:lnB>
                    <a:solidFill>
                      <a:srgbClr val="FFFFFF"/>
                    </a:solidFill>
                  </a:tcPr>
                </a:tc>
                <a:tc>
                  <a:txBody>
                    <a:bodyPr/>
                    <a:lstStyle/>
                    <a:p>
                      <a:pPr marL="171450" indent="-171450">
                        <a:buFont typeface="Arial" panose="020B0604020202020204" pitchFamily="34" charset="0"/>
                        <a:buChar char="•"/>
                      </a:pPr>
                      <a:r>
                        <a:rPr lang="en-US" sz="1000" kern="1200">
                          <a:solidFill>
                            <a:schemeClr val="dk1"/>
                          </a:solidFill>
                          <a:latin typeface="+mn-lt"/>
                          <a:ea typeface="+mn-ea"/>
                          <a:cs typeface="+mn-cs"/>
                        </a:rPr>
                        <a:t>Use this report to review a detailed list of transactions for the date range that you specify</a:t>
                      </a:r>
                    </a:p>
                    <a:p>
                      <a:pPr marL="171450" indent="-171450">
                        <a:buFont typeface="Arial" panose="020B0604020202020204" pitchFamily="34" charset="0"/>
                        <a:buChar char="•"/>
                      </a:pPr>
                      <a:r>
                        <a:rPr lang="en-US" sz="1000" kern="1200">
                          <a:solidFill>
                            <a:schemeClr val="dk1"/>
                          </a:solidFill>
                          <a:latin typeface="+mn-lt"/>
                          <a:ea typeface="+mn-ea"/>
                          <a:cs typeface="+mn-cs"/>
                        </a:rPr>
                        <a:t>Use this report to review a list of receipts for the range of dates, receipt numbers, or document numbers</a:t>
                      </a:r>
                    </a:p>
                  </a:txBody>
                  <a:tcPr>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82623409"/>
                  </a:ext>
                </a:extLst>
              </a:tr>
            </a:tbl>
          </a:graphicData>
        </a:graphic>
      </p:graphicFrame>
      <p:cxnSp>
        <p:nvCxnSpPr>
          <p:cNvPr id="26" name="Straight Connector 25">
            <a:extLst>
              <a:ext uri="{FF2B5EF4-FFF2-40B4-BE49-F238E27FC236}">
                <a16:creationId xmlns:a16="http://schemas.microsoft.com/office/drawing/2014/main" id="{A279CB44-3090-4432-91FC-03CAD25EEB60}"/>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918388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descr="A red car driving on a road&#10;&#10;Description automatically generated with medium confidence">
            <a:extLst>
              <a:ext uri="{FF2B5EF4-FFF2-40B4-BE49-F238E27FC236}">
                <a16:creationId xmlns:a16="http://schemas.microsoft.com/office/drawing/2014/main" id="{07BCAED1-3F80-468E-AC94-A48F5DB19A52}"/>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0"/>
                    </a14:imgEffect>
                  </a14:imgLayer>
                </a14:imgProps>
              </a:ext>
            </a:extLst>
          </a:blip>
          <a:srcRect l="48231" t="1850" r="-2668" b="6134"/>
          <a:stretch/>
        </p:blipFill>
        <p:spPr>
          <a:xfrm>
            <a:off x="0" y="0"/>
            <a:ext cx="6085831" cy="6858000"/>
          </a:xfrm>
          <a:prstGeom prst="rect">
            <a:avLst/>
          </a:prstGeom>
        </p:spPr>
      </p:pic>
      <p:cxnSp>
        <p:nvCxnSpPr>
          <p:cNvPr id="23" name="Straight Connector 22">
            <a:extLst>
              <a:ext uri="{FF2B5EF4-FFF2-40B4-BE49-F238E27FC236}">
                <a16:creationId xmlns:a16="http://schemas.microsoft.com/office/drawing/2014/main" id="{6C11AEE1-CB06-443E-B8B8-5017A9A65007}"/>
              </a:ext>
            </a:extLst>
          </p:cNvPr>
          <p:cNvCxnSpPr>
            <a:cxnSpLocks/>
          </p:cNvCxnSpPr>
          <p:nvPr/>
        </p:nvCxnSpPr>
        <p:spPr>
          <a:xfrm flipH="1">
            <a:off x="3207658" y="2130867"/>
            <a:ext cx="1233714" cy="4226390"/>
          </a:xfrm>
          <a:prstGeom prst="line">
            <a:avLst/>
          </a:prstGeom>
          <a:ln w="25400">
            <a:solidFill>
              <a:srgbClr val="FFD100"/>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0A0075F2-E75C-47BD-84B1-7A30C2CC1D36}"/>
              </a:ext>
            </a:extLst>
          </p:cNvPr>
          <p:cNvCxnSpPr>
            <a:cxnSpLocks/>
          </p:cNvCxnSpPr>
          <p:nvPr/>
        </p:nvCxnSpPr>
        <p:spPr>
          <a:xfrm flipH="1">
            <a:off x="4064000" y="381782"/>
            <a:ext cx="1020356" cy="3495473"/>
          </a:xfrm>
          <a:prstGeom prst="line">
            <a:avLst/>
          </a:prstGeom>
          <a:ln w="19050">
            <a:solidFill>
              <a:srgbClr val="FFD100"/>
            </a:solidFill>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94BA4A11-9EC3-4397-912E-59CC18FC7276}"/>
              </a:ext>
            </a:extLst>
          </p:cNvPr>
          <p:cNvSpPr txBox="1"/>
          <p:nvPr/>
        </p:nvSpPr>
        <p:spPr bwMode="gray">
          <a:xfrm>
            <a:off x="6121849" y="631063"/>
            <a:ext cx="5061361" cy="307777"/>
          </a:xfrm>
          <a:prstGeom prst="rect">
            <a:avLst/>
          </a:prstGeom>
          <a:noFill/>
        </p:spPr>
        <p:txBody>
          <a:bodyPr wrap="square" lIns="0" tIns="0" rIns="0" bIns="0" anchor="ctr" anchorCtr="0">
            <a:spAutoFit/>
          </a:bodyPr>
          <a:lstStyle>
            <a:defPPr>
              <a:defRPr lang="en-US"/>
            </a:defPPr>
            <a:lvl1pPr marL="228600" marR="0" lvl="0" indent="-228600" defTabSz="1217613" eaLnBrk="0" fontAlgn="base" hangingPunct="0">
              <a:spcBef>
                <a:spcPct val="0"/>
              </a:spcBef>
              <a:spcAft>
                <a:spcPct val="0"/>
              </a:spcAft>
              <a:buClrTx/>
              <a:buSzTx/>
              <a:buFont typeface="+mj-lt"/>
              <a:buAutoNum type="romanUcPeriod"/>
              <a:tabLst/>
              <a:defRPr kumimoji="0" sz="2000" i="0" u="none" strike="noStrike" kern="0" cap="none" spc="0" normalizeH="0" baseline="0">
                <a:ln>
                  <a:noFill/>
                </a:ln>
                <a:solidFill>
                  <a:schemeClr val="bg1"/>
                </a:solidFill>
                <a:effectLst/>
                <a:uLnTx/>
                <a:uFillTx/>
              </a:defRPr>
            </a:lvl1pPr>
          </a:lstStyle>
          <a:p>
            <a:pPr marL="0" indent="0">
              <a:buClr>
                <a:srgbClr val="FFD100"/>
              </a:buClr>
              <a:buNone/>
            </a:pPr>
            <a:r>
              <a:rPr lang="en-US" b="1" noProof="0">
                <a:solidFill>
                  <a:srgbClr val="FFCD00"/>
                </a:solidFill>
                <a:latin typeface="Verdana (Headings)"/>
              </a:rPr>
              <a:t>Agenda</a:t>
            </a:r>
            <a:endParaRPr lang="en-US" b="1">
              <a:solidFill>
                <a:srgbClr val="FFCD00"/>
              </a:solidFill>
              <a:latin typeface="Verdana (Headings)"/>
            </a:endParaRPr>
          </a:p>
        </p:txBody>
      </p:sp>
      <p:sp>
        <p:nvSpPr>
          <p:cNvPr id="42" name="Freeform: Shape 41">
            <a:extLst>
              <a:ext uri="{FF2B5EF4-FFF2-40B4-BE49-F238E27FC236}">
                <a16:creationId xmlns:a16="http://schemas.microsoft.com/office/drawing/2014/main" id="{8ED79AA7-42F7-4AAB-9DBA-C2684B1CCC0B}"/>
              </a:ext>
            </a:extLst>
          </p:cNvPr>
          <p:cNvSpPr/>
          <p:nvPr/>
        </p:nvSpPr>
        <p:spPr bwMode="gray">
          <a:xfrm>
            <a:off x="1324428" y="2304393"/>
            <a:ext cx="3024772" cy="4588717"/>
          </a:xfrm>
          <a:custGeom>
            <a:avLst/>
            <a:gdLst>
              <a:gd name="connsiteX0" fmla="*/ 1160814 w 2504081"/>
              <a:gd name="connsiteY0" fmla="*/ 0 h 3798805"/>
              <a:gd name="connsiteX1" fmla="*/ 1701091 w 2504081"/>
              <a:gd name="connsiteY1" fmla="*/ 0 h 3798805"/>
              <a:gd name="connsiteX2" fmla="*/ 2038089 w 2504081"/>
              <a:gd name="connsiteY2" fmla="*/ 0 h 3798805"/>
              <a:gd name="connsiteX3" fmla="*/ 2504081 w 2504081"/>
              <a:gd name="connsiteY3" fmla="*/ 0 h 3798805"/>
              <a:gd name="connsiteX4" fmla="*/ 1343267 w 2504081"/>
              <a:gd name="connsiteY4" fmla="*/ 3798805 h 3798805"/>
              <a:gd name="connsiteX5" fmla="*/ 877275 w 2504081"/>
              <a:gd name="connsiteY5" fmla="*/ 3798805 h 3798805"/>
              <a:gd name="connsiteX6" fmla="*/ 829706 w 2504081"/>
              <a:gd name="connsiteY6" fmla="*/ 3798805 h 3798805"/>
              <a:gd name="connsiteX7" fmla="*/ 0 w 2504081"/>
              <a:gd name="connsiteY7" fmla="*/ 3798805 h 37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4081" h="3798805">
                <a:moveTo>
                  <a:pt x="1160814" y="0"/>
                </a:moveTo>
                <a:lnTo>
                  <a:pt x="1701091" y="0"/>
                </a:lnTo>
                <a:lnTo>
                  <a:pt x="2038089" y="0"/>
                </a:lnTo>
                <a:lnTo>
                  <a:pt x="2504081" y="0"/>
                </a:lnTo>
                <a:lnTo>
                  <a:pt x="1343267" y="3798805"/>
                </a:lnTo>
                <a:lnTo>
                  <a:pt x="877275" y="3798805"/>
                </a:lnTo>
                <a:lnTo>
                  <a:pt x="829706" y="3798805"/>
                </a:lnTo>
                <a:lnTo>
                  <a:pt x="0" y="3798805"/>
                </a:lnTo>
                <a:close/>
              </a:path>
            </a:pathLst>
          </a:custGeom>
          <a:solidFill>
            <a:schemeClr val="tx1">
              <a:alpha val="23000"/>
            </a:schemeClr>
          </a:solidFill>
          <a:ln w="19050" algn="ctr">
            <a:noFill/>
            <a:miter lim="800000"/>
            <a:headEnd/>
            <a:tailEnd/>
          </a:ln>
        </p:spPr>
        <p:txBody>
          <a:bodyPr wrap="square" lIns="88900" tIns="88900" rIns="88900" bIns="88900" rtlCol="0" anchor="ctr">
            <a:noAutofit/>
          </a:bodyPr>
          <a:lstStyle/>
          <a:p>
            <a:pPr algn="ctr">
              <a:lnSpc>
                <a:spcPct val="106000"/>
              </a:lnSpc>
              <a:buFont typeface="Wingdings 2" pitchFamily="18" charset="2"/>
              <a:buNone/>
            </a:pPr>
            <a:endParaRPr lang="en-US" sz="1600" b="1">
              <a:solidFill>
                <a:schemeClr val="bg1"/>
              </a:solidFill>
            </a:endParaRPr>
          </a:p>
        </p:txBody>
      </p:sp>
      <p:sp>
        <p:nvSpPr>
          <p:cNvPr id="43" name="Freeform: Shape 42">
            <a:extLst>
              <a:ext uri="{FF2B5EF4-FFF2-40B4-BE49-F238E27FC236}">
                <a16:creationId xmlns:a16="http://schemas.microsoft.com/office/drawing/2014/main" id="{CB4DD82E-A6DA-4E7A-A5AF-F6AAD2267716}"/>
              </a:ext>
            </a:extLst>
          </p:cNvPr>
          <p:cNvSpPr/>
          <p:nvPr/>
        </p:nvSpPr>
        <p:spPr bwMode="gray">
          <a:xfrm>
            <a:off x="1735" y="0"/>
            <a:ext cx="3024772" cy="4588717"/>
          </a:xfrm>
          <a:custGeom>
            <a:avLst/>
            <a:gdLst>
              <a:gd name="connsiteX0" fmla="*/ 1160814 w 2504081"/>
              <a:gd name="connsiteY0" fmla="*/ 0 h 3798805"/>
              <a:gd name="connsiteX1" fmla="*/ 1701091 w 2504081"/>
              <a:gd name="connsiteY1" fmla="*/ 0 h 3798805"/>
              <a:gd name="connsiteX2" fmla="*/ 2038089 w 2504081"/>
              <a:gd name="connsiteY2" fmla="*/ 0 h 3798805"/>
              <a:gd name="connsiteX3" fmla="*/ 2504081 w 2504081"/>
              <a:gd name="connsiteY3" fmla="*/ 0 h 3798805"/>
              <a:gd name="connsiteX4" fmla="*/ 1343267 w 2504081"/>
              <a:gd name="connsiteY4" fmla="*/ 3798805 h 3798805"/>
              <a:gd name="connsiteX5" fmla="*/ 877275 w 2504081"/>
              <a:gd name="connsiteY5" fmla="*/ 3798805 h 3798805"/>
              <a:gd name="connsiteX6" fmla="*/ 829706 w 2504081"/>
              <a:gd name="connsiteY6" fmla="*/ 3798805 h 3798805"/>
              <a:gd name="connsiteX7" fmla="*/ 0 w 2504081"/>
              <a:gd name="connsiteY7" fmla="*/ 3798805 h 37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4081" h="3798805">
                <a:moveTo>
                  <a:pt x="1160814" y="0"/>
                </a:moveTo>
                <a:lnTo>
                  <a:pt x="1701091" y="0"/>
                </a:lnTo>
                <a:lnTo>
                  <a:pt x="2038089" y="0"/>
                </a:lnTo>
                <a:lnTo>
                  <a:pt x="2504081" y="0"/>
                </a:lnTo>
                <a:lnTo>
                  <a:pt x="1343267" y="3798805"/>
                </a:lnTo>
                <a:lnTo>
                  <a:pt x="877275" y="3798805"/>
                </a:lnTo>
                <a:lnTo>
                  <a:pt x="829706" y="3798805"/>
                </a:lnTo>
                <a:lnTo>
                  <a:pt x="0" y="3798805"/>
                </a:lnTo>
                <a:close/>
              </a:path>
            </a:pathLst>
          </a:custGeom>
          <a:solidFill>
            <a:schemeClr val="tx1">
              <a:alpha val="7000"/>
            </a:schemeClr>
          </a:solidFill>
          <a:ln w="19050" algn="ctr">
            <a:noFill/>
            <a:miter lim="800000"/>
            <a:headEnd/>
            <a:tailEnd/>
          </a:ln>
        </p:spPr>
        <p:txBody>
          <a:bodyPr wrap="square" lIns="88900" tIns="88900" rIns="88900" bIns="88900" rtlCol="0" anchor="ctr">
            <a:noAutofit/>
          </a:bodyPr>
          <a:lstStyle/>
          <a:p>
            <a:pPr algn="ctr">
              <a:lnSpc>
                <a:spcPct val="106000"/>
              </a:lnSpc>
              <a:buFont typeface="Wingdings 2" pitchFamily="18" charset="2"/>
              <a:buNone/>
            </a:pPr>
            <a:endParaRPr lang="en-US" sz="1600" b="1">
              <a:solidFill>
                <a:schemeClr val="bg1"/>
              </a:solidFill>
            </a:endParaRPr>
          </a:p>
        </p:txBody>
      </p:sp>
      <p:sp>
        <p:nvSpPr>
          <p:cNvPr id="8" name="TextBox 7">
            <a:extLst>
              <a:ext uri="{FF2B5EF4-FFF2-40B4-BE49-F238E27FC236}">
                <a16:creationId xmlns:a16="http://schemas.microsoft.com/office/drawing/2014/main" id="{D6D91176-7546-4659-920B-F3DD489CB7FB}"/>
              </a:ext>
            </a:extLst>
          </p:cNvPr>
          <p:cNvSpPr txBox="1"/>
          <p:nvPr/>
        </p:nvSpPr>
        <p:spPr>
          <a:xfrm>
            <a:off x="6415561" y="1120676"/>
            <a:ext cx="5119099" cy="3754874"/>
          </a:xfrm>
          <a:prstGeom prst="rect">
            <a:avLst/>
          </a:prstGeom>
          <a:noFill/>
        </p:spPr>
        <p:txBody>
          <a:bodyPr wrap="square">
            <a:spAutoFit/>
          </a:bodyPr>
          <a:lstStyle/>
          <a:p>
            <a:pPr marL="285750" indent="-285750">
              <a:buFont typeface="Wingdings" panose="05000000000000000000" pitchFamily="2" charset="2"/>
              <a:buChar char="v"/>
            </a:pPr>
            <a:r>
              <a:rPr lang="en-US" sz="1400" b="1">
                <a:solidFill>
                  <a:schemeClr val="bg1"/>
                </a:solidFill>
                <a:latin typeface="Verdana (Body)"/>
              </a:rPr>
              <a:t>Approach</a:t>
            </a:r>
          </a:p>
          <a:p>
            <a:pPr marL="285750" indent="-285750">
              <a:buFont typeface="Wingdings" panose="05000000000000000000" pitchFamily="2" charset="2"/>
              <a:buChar char="v"/>
            </a:pPr>
            <a:endParaRPr lang="en-US" sz="1400" b="1">
              <a:solidFill>
                <a:schemeClr val="bg1"/>
              </a:solidFill>
              <a:latin typeface="Verdana (Body)"/>
            </a:endParaRPr>
          </a:p>
          <a:p>
            <a:pPr marL="285750" indent="-285750">
              <a:buFont typeface="Wingdings" panose="05000000000000000000" pitchFamily="2" charset="2"/>
              <a:buChar char="v"/>
            </a:pPr>
            <a:r>
              <a:rPr lang="en-US" sz="1400" b="1">
                <a:solidFill>
                  <a:schemeClr val="bg1"/>
                </a:solidFill>
                <a:latin typeface="Verdana (Body)"/>
              </a:rPr>
              <a:t>Scope</a:t>
            </a:r>
          </a:p>
          <a:p>
            <a:pPr marL="285750" indent="-285750">
              <a:buFont typeface="Wingdings" panose="05000000000000000000" pitchFamily="2" charset="2"/>
              <a:buChar char="v"/>
            </a:pPr>
            <a:endParaRPr lang="en-US" sz="1400" b="1">
              <a:solidFill>
                <a:schemeClr val="bg1"/>
              </a:solidFill>
              <a:latin typeface="Verdana (Body)"/>
            </a:endParaRPr>
          </a:p>
          <a:p>
            <a:pPr marL="285750" indent="-285750">
              <a:buFont typeface="Wingdings" panose="05000000000000000000" pitchFamily="2" charset="2"/>
              <a:buChar char="v"/>
            </a:pPr>
            <a:r>
              <a:rPr lang="en-US" sz="1400" b="1">
                <a:solidFill>
                  <a:schemeClr val="bg1"/>
                </a:solidFill>
                <a:latin typeface="Verdana (Body)"/>
              </a:rPr>
              <a:t>Data Testing Approach</a:t>
            </a:r>
          </a:p>
          <a:p>
            <a:pPr marL="285750" indent="-285750">
              <a:buFont typeface="Wingdings" panose="05000000000000000000" pitchFamily="2" charset="2"/>
              <a:buChar char="v"/>
            </a:pPr>
            <a:endParaRPr lang="en-US" sz="1400" b="1">
              <a:solidFill>
                <a:schemeClr val="bg1"/>
              </a:solidFill>
              <a:latin typeface="Verdana (Body)"/>
            </a:endParaRPr>
          </a:p>
          <a:p>
            <a:pPr marL="285750" indent="-285750">
              <a:buFont typeface="Wingdings" panose="05000000000000000000" pitchFamily="2" charset="2"/>
              <a:buChar char="v"/>
            </a:pPr>
            <a:r>
              <a:rPr lang="en-US" sz="1400" b="1">
                <a:solidFill>
                  <a:schemeClr val="bg1"/>
                </a:solidFill>
                <a:latin typeface="Verdana (Body)"/>
              </a:rPr>
              <a:t>Reconciliation</a:t>
            </a:r>
          </a:p>
          <a:p>
            <a:pPr marL="285750" indent="-285750">
              <a:buFont typeface="Wingdings" panose="05000000000000000000" pitchFamily="2" charset="2"/>
              <a:buChar char="v"/>
            </a:pPr>
            <a:endParaRPr lang="en-US" sz="1400" b="1">
              <a:solidFill>
                <a:schemeClr val="bg1"/>
              </a:solidFill>
              <a:latin typeface="Verdana (Body)"/>
            </a:endParaRPr>
          </a:p>
          <a:p>
            <a:pPr marL="285750" indent="-285750">
              <a:buFont typeface="Wingdings" panose="05000000000000000000" pitchFamily="2" charset="2"/>
              <a:buChar char="v"/>
            </a:pPr>
            <a:r>
              <a:rPr lang="en-US" sz="1400" b="1">
                <a:solidFill>
                  <a:schemeClr val="bg1"/>
                </a:solidFill>
                <a:latin typeface="Verdana (Body)"/>
              </a:rPr>
              <a:t>Conversion Principles</a:t>
            </a:r>
          </a:p>
          <a:p>
            <a:pPr marL="285750" indent="-285750">
              <a:buFont typeface="Wingdings" panose="05000000000000000000" pitchFamily="2" charset="2"/>
              <a:buChar char="v"/>
            </a:pPr>
            <a:endParaRPr lang="en-US" sz="1400" b="1">
              <a:solidFill>
                <a:schemeClr val="bg1"/>
              </a:solidFill>
              <a:latin typeface="Verdana (Body)"/>
            </a:endParaRPr>
          </a:p>
          <a:p>
            <a:pPr marL="285750" indent="-285750">
              <a:buFont typeface="Wingdings" panose="05000000000000000000" pitchFamily="2" charset="2"/>
              <a:buChar char="v"/>
            </a:pPr>
            <a:r>
              <a:rPr lang="en-US" sz="1400" b="1">
                <a:solidFill>
                  <a:schemeClr val="bg1"/>
                </a:solidFill>
                <a:latin typeface="Verdana (Body)"/>
              </a:rPr>
              <a:t>Governance </a:t>
            </a:r>
          </a:p>
          <a:p>
            <a:pPr marL="285750" indent="-285750">
              <a:buFont typeface="Wingdings" panose="05000000000000000000" pitchFamily="2" charset="2"/>
              <a:buChar char="v"/>
            </a:pPr>
            <a:endParaRPr lang="en-US" sz="1400" b="1">
              <a:solidFill>
                <a:schemeClr val="bg1"/>
              </a:solidFill>
              <a:latin typeface="Verdana (Body)"/>
            </a:endParaRPr>
          </a:p>
          <a:p>
            <a:pPr marL="285750" indent="-285750">
              <a:buFont typeface="Wingdings" panose="05000000000000000000" pitchFamily="2" charset="2"/>
              <a:buChar char="v"/>
            </a:pPr>
            <a:r>
              <a:rPr lang="en-US" sz="1400" b="1">
                <a:solidFill>
                  <a:schemeClr val="bg1"/>
                </a:solidFill>
                <a:latin typeface="Verdana (Body)"/>
              </a:rPr>
              <a:t>Activities and Roles</a:t>
            </a:r>
          </a:p>
          <a:p>
            <a:pPr marL="285750" indent="-285750">
              <a:buFont typeface="Wingdings" panose="05000000000000000000" pitchFamily="2" charset="2"/>
              <a:buChar char="v"/>
            </a:pPr>
            <a:endParaRPr lang="en-US" sz="1400" b="1">
              <a:solidFill>
                <a:schemeClr val="bg1"/>
              </a:solidFill>
              <a:latin typeface="Verdana (Body)"/>
            </a:endParaRPr>
          </a:p>
          <a:p>
            <a:pPr marL="285750" indent="-285750">
              <a:buFont typeface="Wingdings" panose="05000000000000000000" pitchFamily="2" charset="2"/>
              <a:buChar char="v"/>
            </a:pPr>
            <a:r>
              <a:rPr lang="en-US" sz="1400" b="1">
                <a:solidFill>
                  <a:schemeClr val="bg1"/>
                </a:solidFill>
                <a:latin typeface="Verdana (Body)"/>
              </a:rPr>
              <a:t>Data Conversion Tools</a:t>
            </a:r>
          </a:p>
          <a:p>
            <a:endParaRPr lang="en-US" sz="1400" b="1">
              <a:solidFill>
                <a:schemeClr val="bg1"/>
              </a:solidFill>
              <a:latin typeface="Verdana (Body)"/>
            </a:endParaRPr>
          </a:p>
          <a:p>
            <a:pPr marL="285750" indent="-285750">
              <a:buFont typeface="Wingdings" panose="05000000000000000000" pitchFamily="2" charset="2"/>
              <a:buChar char="v"/>
            </a:pPr>
            <a:r>
              <a:rPr lang="en-US" sz="1400" b="1">
                <a:solidFill>
                  <a:schemeClr val="bg1"/>
                </a:solidFill>
                <a:latin typeface="Verdana (Body)"/>
              </a:rPr>
              <a:t>Appendix</a:t>
            </a:r>
          </a:p>
        </p:txBody>
      </p:sp>
    </p:spTree>
    <p:extLst>
      <p:ext uri="{BB962C8B-B14F-4D97-AF65-F5344CB8AC3E}">
        <p14:creationId xmlns:p14="http://schemas.microsoft.com/office/powerpoint/2010/main" val="3524140376"/>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9D25645-E4B6-584B-948E-365C7154CA14}"/>
              </a:ext>
            </a:extLst>
          </p:cNvPr>
          <p:cNvSpPr>
            <a:spLocks noGrp="1"/>
          </p:cNvSpPr>
          <p:nvPr>
            <p:ph type="body" sz="quarter" idx="13"/>
          </p:nvPr>
        </p:nvSpPr>
        <p:spPr>
          <a:xfrm>
            <a:off x="512095" y="976005"/>
            <a:ext cx="11252200" cy="332399"/>
          </a:xfrm>
        </p:spPr>
        <p:txBody>
          <a:bodyPr/>
          <a:lstStyle/>
          <a:p>
            <a:r>
              <a:rPr lang="en-US">
                <a:solidFill>
                  <a:schemeClr val="tx1"/>
                </a:solidFill>
                <a:latin typeface="Verdana (Body)"/>
              </a:rPr>
              <a:t>Data Hub streamlines and enhances conversion processes for data extract, cleansing, transformation and enrichment, and import and reconciliation.</a:t>
            </a:r>
          </a:p>
        </p:txBody>
      </p:sp>
      <p:sp>
        <p:nvSpPr>
          <p:cNvPr id="10" name="Title 9">
            <a:extLst>
              <a:ext uri="{FF2B5EF4-FFF2-40B4-BE49-F238E27FC236}">
                <a16:creationId xmlns:a16="http://schemas.microsoft.com/office/drawing/2014/main" id="{EC6DDE48-A3A3-40DA-8776-5DAF410B64AA}"/>
              </a:ext>
            </a:extLst>
          </p:cNvPr>
          <p:cNvSpPr>
            <a:spLocks noGrp="1"/>
          </p:cNvSpPr>
          <p:nvPr>
            <p:ph type="title"/>
          </p:nvPr>
        </p:nvSpPr>
        <p:spPr>
          <a:xfrm>
            <a:off x="469900" y="402587"/>
            <a:ext cx="11252200" cy="276999"/>
          </a:xfrm>
        </p:spPr>
        <p:txBody>
          <a:bodyPr/>
          <a:lstStyle/>
          <a:p>
            <a:r>
              <a:rPr lang="en-US" sz="2000" b="1">
                <a:latin typeface="Verdana (Body)"/>
              </a:rPr>
              <a:t>Oracle ERP Cloud Conversion Approach</a:t>
            </a:r>
          </a:p>
        </p:txBody>
      </p:sp>
      <p:sp>
        <p:nvSpPr>
          <p:cNvPr id="81" name="Rounded Rectangle 11">
            <a:extLst>
              <a:ext uri="{FF2B5EF4-FFF2-40B4-BE49-F238E27FC236}">
                <a16:creationId xmlns:a16="http://schemas.microsoft.com/office/drawing/2014/main" id="{4CB6BBD2-4E59-49A1-ADC7-8C40A3BEEDC0}"/>
              </a:ext>
            </a:extLst>
          </p:cNvPr>
          <p:cNvSpPr/>
          <p:nvPr/>
        </p:nvSpPr>
        <p:spPr bwMode="gray">
          <a:xfrm>
            <a:off x="487331" y="2501551"/>
            <a:ext cx="5796985" cy="2252120"/>
          </a:xfrm>
          <a:prstGeom prst="roundRect">
            <a:avLst>
              <a:gd name="adj" fmla="val 6075"/>
            </a:avLst>
          </a:prstGeom>
          <a:solidFill>
            <a:schemeClr val="bg1">
              <a:lumMod val="95000"/>
            </a:schemeClr>
          </a:solidFill>
          <a:ln w="19050" cap="rnd" algn="ctr">
            <a:solidFill>
              <a:srgbClr val="595959"/>
            </a:solidFill>
            <a:prstDash val="sysDash"/>
            <a:bevel/>
            <a:headEnd/>
            <a:tailEnd/>
          </a:ln>
        </p:spPr>
        <p:txBody>
          <a:bodyPr wrap="square" lIns="78055" tIns="78055" rIns="78055" bIns="78055"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defRPr/>
            </a:pPr>
            <a:endParaRPr lang="en-US" sz="1412" b="1" kern="0">
              <a:solidFill>
                <a:prstClr val="black"/>
              </a:solidFill>
              <a:latin typeface="Verdana (Body)"/>
            </a:endParaRPr>
          </a:p>
        </p:txBody>
      </p:sp>
      <p:sp>
        <p:nvSpPr>
          <p:cNvPr id="209" name="U-Turn Arrow 38">
            <a:extLst>
              <a:ext uri="{FF2B5EF4-FFF2-40B4-BE49-F238E27FC236}">
                <a16:creationId xmlns:a16="http://schemas.microsoft.com/office/drawing/2014/main" id="{B6B4A2A4-A236-4F70-AACA-33B39865BDAE}"/>
              </a:ext>
            </a:extLst>
          </p:cNvPr>
          <p:cNvSpPr/>
          <p:nvPr/>
        </p:nvSpPr>
        <p:spPr>
          <a:xfrm rot="5400000">
            <a:off x="2815877" y="-14220"/>
            <a:ext cx="1192254" cy="4844208"/>
          </a:xfrm>
          <a:prstGeom prst="uturnArrow">
            <a:avLst>
              <a:gd name="adj1" fmla="val 6432"/>
              <a:gd name="adj2" fmla="val 3575"/>
              <a:gd name="adj3" fmla="val 948"/>
              <a:gd name="adj4" fmla="val 49821"/>
              <a:gd name="adj5" fmla="val 87010"/>
            </a:avLst>
          </a:prstGeom>
          <a:solidFill>
            <a:srgbClr val="97999B"/>
          </a:solidFill>
          <a:ln w="12700" cap="flat" cmpd="sng" algn="ctr">
            <a:noFill/>
            <a:prstDash val="solid"/>
          </a:ln>
          <a:effectLst/>
        </p:spPr>
        <p:txBody>
          <a:bodyPr lIns="40143" rIns="40143" rtlCol="0" anchor="ctr"/>
          <a:lstStyle/>
          <a:p>
            <a:pPr algn="ctr" defTabSz="806867">
              <a:spcBef>
                <a:spcPct val="20000"/>
              </a:spcBef>
            </a:pPr>
            <a:endParaRPr lang="en-US" sz="927" b="1" kern="0">
              <a:solidFill>
                <a:prstClr val="black"/>
              </a:solidFill>
              <a:latin typeface="Verdana (Body)"/>
              <a:cs typeface="Open Sans" panose="020B0606030504020204" pitchFamily="34" charset="0"/>
            </a:endParaRPr>
          </a:p>
        </p:txBody>
      </p:sp>
      <p:sp>
        <p:nvSpPr>
          <p:cNvPr id="91" name="Rectangle 90">
            <a:extLst>
              <a:ext uri="{FF2B5EF4-FFF2-40B4-BE49-F238E27FC236}">
                <a16:creationId xmlns:a16="http://schemas.microsoft.com/office/drawing/2014/main" id="{350C04E4-D411-4931-8051-B57DABB796DA}"/>
              </a:ext>
            </a:extLst>
          </p:cNvPr>
          <p:cNvSpPr/>
          <p:nvPr/>
        </p:nvSpPr>
        <p:spPr bwMode="gray">
          <a:xfrm>
            <a:off x="6246417" y="1954908"/>
            <a:ext cx="4266720" cy="2311155"/>
          </a:xfrm>
          <a:prstGeom prst="rect">
            <a:avLst/>
          </a:prstGeom>
          <a:noFill/>
          <a:ln w="19050" algn="ctr">
            <a:noFill/>
            <a:miter lim="800000"/>
            <a:headEnd/>
            <a:tailEnd/>
          </a:ln>
        </p:spPr>
        <p:txBody>
          <a:bodyPr wrap="square" lIns="78441" tIns="78441" rIns="78441" bIns="78441"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defRPr/>
            </a:pPr>
            <a:endParaRPr lang="en-US" sz="1412" b="1">
              <a:solidFill>
                <a:prstClr val="black"/>
              </a:solidFill>
              <a:latin typeface="Verdana (Body)"/>
            </a:endParaRPr>
          </a:p>
        </p:txBody>
      </p:sp>
      <p:sp>
        <p:nvSpPr>
          <p:cNvPr id="123" name="Oval 30">
            <a:extLst>
              <a:ext uri="{FF2B5EF4-FFF2-40B4-BE49-F238E27FC236}">
                <a16:creationId xmlns:a16="http://schemas.microsoft.com/office/drawing/2014/main" id="{6EE9962B-504B-4836-B112-46A997E7132F}"/>
              </a:ext>
            </a:extLst>
          </p:cNvPr>
          <p:cNvSpPr/>
          <p:nvPr/>
        </p:nvSpPr>
        <p:spPr bwMode="gray">
          <a:xfrm rot="16200000" flipH="1">
            <a:off x="6008082" y="3103977"/>
            <a:ext cx="1955536" cy="1048111"/>
          </a:xfrm>
          <a:custGeom>
            <a:avLst/>
            <a:gdLst>
              <a:gd name="connsiteX0" fmla="*/ 0 w 2743200"/>
              <a:gd name="connsiteY0" fmla="*/ 1371600 h 2743200"/>
              <a:gd name="connsiteX1" fmla="*/ 1371600 w 2743200"/>
              <a:gd name="connsiteY1" fmla="*/ 0 h 2743200"/>
              <a:gd name="connsiteX2" fmla="*/ 2743200 w 2743200"/>
              <a:gd name="connsiteY2" fmla="*/ 1371600 h 2743200"/>
              <a:gd name="connsiteX3" fmla="*/ 1371600 w 2743200"/>
              <a:gd name="connsiteY3" fmla="*/ 2743200 h 2743200"/>
              <a:gd name="connsiteX4" fmla="*/ 0 w 2743200"/>
              <a:gd name="connsiteY4" fmla="*/ 1371600 h 2743200"/>
              <a:gd name="connsiteX0" fmla="*/ 1371600 w 2743200"/>
              <a:gd name="connsiteY0" fmla="*/ 0 h 2743200"/>
              <a:gd name="connsiteX1" fmla="*/ 2743200 w 2743200"/>
              <a:gd name="connsiteY1" fmla="*/ 1371600 h 2743200"/>
              <a:gd name="connsiteX2" fmla="*/ 1371600 w 2743200"/>
              <a:gd name="connsiteY2" fmla="*/ 2743200 h 2743200"/>
              <a:gd name="connsiteX3" fmla="*/ 0 w 2743200"/>
              <a:gd name="connsiteY3" fmla="*/ 1371600 h 2743200"/>
              <a:gd name="connsiteX4" fmla="*/ 1463040 w 2743200"/>
              <a:gd name="connsiteY4" fmla="*/ 91440 h 2743200"/>
              <a:gd name="connsiteX0" fmla="*/ 1371600 w 2743200"/>
              <a:gd name="connsiteY0" fmla="*/ 0 h 2743200"/>
              <a:gd name="connsiteX1" fmla="*/ 2743200 w 2743200"/>
              <a:gd name="connsiteY1" fmla="*/ 1371600 h 2743200"/>
              <a:gd name="connsiteX2" fmla="*/ 1371600 w 2743200"/>
              <a:gd name="connsiteY2" fmla="*/ 2743200 h 2743200"/>
              <a:gd name="connsiteX3" fmla="*/ 0 w 2743200"/>
              <a:gd name="connsiteY3" fmla="*/ 1371600 h 2743200"/>
              <a:gd name="connsiteX0" fmla="*/ 2743200 w 2743200"/>
              <a:gd name="connsiteY0" fmla="*/ 0 h 1371600"/>
              <a:gd name="connsiteX1" fmla="*/ 1371600 w 2743200"/>
              <a:gd name="connsiteY1" fmla="*/ 1371600 h 1371600"/>
              <a:gd name="connsiteX2" fmla="*/ 0 w 2743200"/>
              <a:gd name="connsiteY2" fmla="*/ 0 h 1371600"/>
            </a:gdLst>
            <a:ahLst/>
            <a:cxnLst>
              <a:cxn ang="0">
                <a:pos x="connsiteX0" y="connsiteY0"/>
              </a:cxn>
              <a:cxn ang="0">
                <a:pos x="connsiteX1" y="connsiteY1"/>
              </a:cxn>
              <a:cxn ang="0">
                <a:pos x="connsiteX2" y="connsiteY2"/>
              </a:cxn>
            </a:cxnLst>
            <a:rect l="l" t="t" r="r" b="b"/>
            <a:pathLst>
              <a:path w="2743200" h="1371600">
                <a:moveTo>
                  <a:pt x="2743200" y="0"/>
                </a:moveTo>
                <a:cubicBezTo>
                  <a:pt x="2743200" y="757514"/>
                  <a:pt x="2129114" y="1371600"/>
                  <a:pt x="1371600" y="1371600"/>
                </a:cubicBezTo>
                <a:cubicBezTo>
                  <a:pt x="614086" y="1371600"/>
                  <a:pt x="0" y="757514"/>
                  <a:pt x="0" y="0"/>
                </a:cubicBezTo>
              </a:path>
            </a:pathLst>
          </a:custGeom>
          <a:noFill/>
          <a:ln w="19050" algn="ctr">
            <a:solidFill>
              <a:schemeClr val="tx1"/>
            </a:solid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Verdana (Body)"/>
            </a:endParaRPr>
          </a:p>
        </p:txBody>
      </p:sp>
      <p:grpSp>
        <p:nvGrpSpPr>
          <p:cNvPr id="124" name="Graphic 33">
            <a:extLst>
              <a:ext uri="{FF2B5EF4-FFF2-40B4-BE49-F238E27FC236}">
                <a16:creationId xmlns:a16="http://schemas.microsoft.com/office/drawing/2014/main" id="{715446BD-A430-46B9-991F-410D4B588000}"/>
              </a:ext>
            </a:extLst>
          </p:cNvPr>
          <p:cNvGrpSpPr/>
          <p:nvPr/>
        </p:nvGrpSpPr>
        <p:grpSpPr>
          <a:xfrm rot="16200000" flipH="1">
            <a:off x="6071389" y="3051465"/>
            <a:ext cx="2709865" cy="1141563"/>
            <a:chOff x="4183234" y="2390296"/>
            <a:chExt cx="3792580" cy="1490442"/>
          </a:xfrm>
          <a:noFill/>
        </p:grpSpPr>
        <p:sp>
          <p:nvSpPr>
            <p:cNvPr id="125" name="Freeform: Shape 124">
              <a:extLst>
                <a:ext uri="{FF2B5EF4-FFF2-40B4-BE49-F238E27FC236}">
                  <a16:creationId xmlns:a16="http://schemas.microsoft.com/office/drawing/2014/main" id="{A086AA51-3372-46DF-ADF2-2FD7F37DB6DD}"/>
                </a:ext>
              </a:extLst>
            </p:cNvPr>
            <p:cNvSpPr/>
            <p:nvPr/>
          </p:nvSpPr>
          <p:spPr>
            <a:xfrm>
              <a:off x="4183234" y="2390296"/>
              <a:ext cx="909037" cy="719654"/>
            </a:xfrm>
            <a:custGeom>
              <a:avLst/>
              <a:gdLst>
                <a:gd name="connsiteX0" fmla="*/ 909037 w 909037"/>
                <a:gd name="connsiteY0" fmla="*/ 733290 h 719654"/>
                <a:gd name="connsiteX1" fmla="*/ 407552 w 909037"/>
                <a:gd name="connsiteY1" fmla="*/ 0 h 719654"/>
                <a:gd name="connsiteX2" fmla="*/ 404900 w 909037"/>
                <a:gd name="connsiteY2" fmla="*/ 0 h 719654"/>
                <a:gd name="connsiteX3" fmla="*/ 0 w 909037"/>
                <a:gd name="connsiteY3" fmla="*/ 131810 h 719654"/>
              </a:gdLst>
              <a:ahLst/>
              <a:cxnLst>
                <a:cxn ang="0">
                  <a:pos x="connsiteX0" y="connsiteY0"/>
                </a:cxn>
                <a:cxn ang="0">
                  <a:pos x="connsiteX1" y="connsiteY1"/>
                </a:cxn>
                <a:cxn ang="0">
                  <a:pos x="connsiteX2" y="connsiteY2"/>
                </a:cxn>
                <a:cxn ang="0">
                  <a:pos x="connsiteX3" y="connsiteY3"/>
                </a:cxn>
              </a:cxnLst>
              <a:rect l="l" t="t" r="r" b="b"/>
              <a:pathLst>
                <a:path w="909037" h="719654">
                  <a:moveTo>
                    <a:pt x="909037" y="733290"/>
                  </a:moveTo>
                  <a:cubicBezTo>
                    <a:pt x="675195" y="541843"/>
                    <a:pt x="501152" y="287356"/>
                    <a:pt x="407552" y="0"/>
                  </a:cubicBezTo>
                  <a:lnTo>
                    <a:pt x="404900" y="0"/>
                  </a:lnTo>
                  <a:lnTo>
                    <a:pt x="0" y="131810"/>
                  </a:lnTo>
                </a:path>
              </a:pathLst>
            </a:custGeom>
            <a:noFill/>
            <a:ln w="19050" cap="flat">
              <a:solidFill>
                <a:srgbClr val="00ABAB"/>
              </a:solidFill>
              <a:prstDash val="solid"/>
              <a:miter/>
              <a:headEnd type="none" w="med" len="med"/>
              <a:tailEnd type="arrow" w="med" len="med"/>
            </a:ln>
          </p:spPr>
          <p:txBody>
            <a:bodyPr rtlCol="0" anchor="ctr"/>
            <a:lstStyle/>
            <a:p>
              <a:endParaRPr lang="en-US" sz="2006">
                <a:latin typeface="Verdana (Body)"/>
              </a:endParaRPr>
            </a:p>
          </p:txBody>
        </p:sp>
        <p:sp>
          <p:nvSpPr>
            <p:cNvPr id="126" name="Freeform: Shape 125">
              <a:extLst>
                <a:ext uri="{FF2B5EF4-FFF2-40B4-BE49-F238E27FC236}">
                  <a16:creationId xmlns:a16="http://schemas.microsoft.com/office/drawing/2014/main" id="{7ABE7845-93C3-44A2-8F2B-6E4098BDFA55}"/>
                </a:ext>
              </a:extLst>
            </p:cNvPr>
            <p:cNvSpPr/>
            <p:nvPr/>
          </p:nvSpPr>
          <p:spPr>
            <a:xfrm>
              <a:off x="4913873" y="3179644"/>
              <a:ext cx="1060544" cy="340889"/>
            </a:xfrm>
            <a:custGeom>
              <a:avLst/>
              <a:gdLst>
                <a:gd name="connsiteX0" fmla="*/ 1073422 w 1060543"/>
                <a:gd name="connsiteY0" fmla="*/ 298846 h 340888"/>
                <a:gd name="connsiteX1" fmla="*/ 251122 w 1060543"/>
                <a:gd name="connsiteY1" fmla="*/ 0 h 340888"/>
                <a:gd name="connsiteX2" fmla="*/ 251122 w 1060543"/>
                <a:gd name="connsiteY2" fmla="*/ 0 h 340888"/>
                <a:gd name="connsiteX3" fmla="*/ 0 w 1060543"/>
                <a:gd name="connsiteY3" fmla="*/ 345434 h 340888"/>
              </a:gdLst>
              <a:ahLst/>
              <a:cxnLst>
                <a:cxn ang="0">
                  <a:pos x="connsiteX0" y="connsiteY0"/>
                </a:cxn>
                <a:cxn ang="0">
                  <a:pos x="connsiteX1" y="connsiteY1"/>
                </a:cxn>
                <a:cxn ang="0">
                  <a:pos x="connsiteX2" y="connsiteY2"/>
                </a:cxn>
                <a:cxn ang="0">
                  <a:pos x="connsiteX3" y="connsiteY3"/>
                </a:cxn>
              </a:cxnLst>
              <a:rect l="l" t="t" r="r" b="b"/>
              <a:pathLst>
                <a:path w="1060543" h="340888">
                  <a:moveTo>
                    <a:pt x="1073422" y="298846"/>
                  </a:moveTo>
                  <a:cubicBezTo>
                    <a:pt x="776579" y="278976"/>
                    <a:pt x="491456" y="175353"/>
                    <a:pt x="251122" y="0"/>
                  </a:cubicBezTo>
                  <a:lnTo>
                    <a:pt x="251122" y="0"/>
                  </a:lnTo>
                  <a:lnTo>
                    <a:pt x="0" y="345434"/>
                  </a:lnTo>
                </a:path>
              </a:pathLst>
            </a:custGeom>
            <a:noFill/>
            <a:ln w="19050" cap="flat">
              <a:solidFill>
                <a:srgbClr val="00ABAB"/>
              </a:solidFill>
              <a:prstDash val="solid"/>
              <a:miter/>
              <a:headEnd type="none" w="med" len="med"/>
              <a:tailEnd type="arrow" w="med" len="med"/>
            </a:ln>
          </p:spPr>
          <p:txBody>
            <a:bodyPr rtlCol="0" anchor="ctr"/>
            <a:lstStyle/>
            <a:p>
              <a:endParaRPr lang="en-US" sz="2006">
                <a:latin typeface="Verdana (Body)"/>
              </a:endParaRPr>
            </a:p>
          </p:txBody>
        </p:sp>
        <p:sp>
          <p:nvSpPr>
            <p:cNvPr id="127" name="Freeform: Shape 126">
              <a:extLst>
                <a:ext uri="{FF2B5EF4-FFF2-40B4-BE49-F238E27FC236}">
                  <a16:creationId xmlns:a16="http://schemas.microsoft.com/office/drawing/2014/main" id="{90AE01F6-9F74-4FED-BAC1-42C913E38228}"/>
                </a:ext>
              </a:extLst>
            </p:cNvPr>
            <p:cNvSpPr/>
            <p:nvPr/>
          </p:nvSpPr>
          <p:spPr>
            <a:xfrm>
              <a:off x="6093727" y="3236837"/>
              <a:ext cx="833284" cy="643901"/>
            </a:xfrm>
            <a:custGeom>
              <a:avLst/>
              <a:gdLst>
                <a:gd name="connsiteX0" fmla="*/ 845783 w 833284"/>
                <a:gd name="connsiteY0" fmla="*/ 0 h 643901"/>
                <a:gd name="connsiteX1" fmla="*/ 0 w 833284"/>
                <a:gd name="connsiteY1" fmla="*/ 245819 h 643901"/>
                <a:gd name="connsiteX2" fmla="*/ 0 w 833284"/>
                <a:gd name="connsiteY2" fmla="*/ 672309 h 643901"/>
              </a:gdLst>
              <a:ahLst/>
              <a:cxnLst>
                <a:cxn ang="0">
                  <a:pos x="connsiteX0" y="connsiteY0"/>
                </a:cxn>
                <a:cxn ang="0">
                  <a:pos x="connsiteX1" y="connsiteY1"/>
                </a:cxn>
                <a:cxn ang="0">
                  <a:pos x="connsiteX2" y="connsiteY2"/>
                </a:cxn>
              </a:cxnLst>
              <a:rect l="l" t="t" r="r" b="b"/>
              <a:pathLst>
                <a:path w="833284" h="643901">
                  <a:moveTo>
                    <a:pt x="845783" y="0"/>
                  </a:moveTo>
                  <a:cubicBezTo>
                    <a:pt x="593060" y="160907"/>
                    <a:pt x="299600" y="246198"/>
                    <a:pt x="0" y="245819"/>
                  </a:cubicBezTo>
                  <a:lnTo>
                    <a:pt x="0" y="672309"/>
                  </a:lnTo>
                </a:path>
              </a:pathLst>
            </a:custGeom>
            <a:noFill/>
            <a:ln w="19050" cap="flat">
              <a:solidFill>
                <a:srgbClr val="00ABAB"/>
              </a:solidFill>
              <a:prstDash val="solid"/>
              <a:miter/>
              <a:headEnd type="none" w="med" len="med"/>
              <a:tailEnd type="arrow" w="med" len="med"/>
            </a:ln>
          </p:spPr>
          <p:txBody>
            <a:bodyPr rtlCol="0" anchor="ctr"/>
            <a:lstStyle/>
            <a:p>
              <a:endParaRPr lang="en-US" sz="2006">
                <a:latin typeface="Verdana (Body)"/>
              </a:endParaRPr>
            </a:p>
          </p:txBody>
        </p:sp>
        <p:sp>
          <p:nvSpPr>
            <p:cNvPr id="128" name="Freeform: Shape 127">
              <a:extLst>
                <a:ext uri="{FF2B5EF4-FFF2-40B4-BE49-F238E27FC236}">
                  <a16:creationId xmlns:a16="http://schemas.microsoft.com/office/drawing/2014/main" id="{370CB0D2-5D87-40D4-8F57-03F398C9B1F0}"/>
                </a:ext>
              </a:extLst>
            </p:cNvPr>
            <p:cNvSpPr/>
            <p:nvPr/>
          </p:nvSpPr>
          <p:spPr>
            <a:xfrm>
              <a:off x="7023976" y="2474761"/>
              <a:ext cx="530272" cy="1022667"/>
            </a:xfrm>
            <a:custGeom>
              <a:avLst/>
              <a:gdLst>
                <a:gd name="connsiteX0" fmla="*/ 543150 w 530271"/>
                <a:gd name="connsiteY0" fmla="*/ 0 h 1022666"/>
                <a:gd name="connsiteX1" fmla="*/ 0 w 530271"/>
                <a:gd name="connsiteY1" fmla="*/ 704883 h 1022666"/>
                <a:gd name="connsiteX2" fmla="*/ 0 w 530271"/>
                <a:gd name="connsiteY2" fmla="*/ 707534 h 1022666"/>
                <a:gd name="connsiteX3" fmla="*/ 249228 w 530271"/>
                <a:gd name="connsiteY3" fmla="*/ 1050696 h 1022666"/>
              </a:gdLst>
              <a:ahLst/>
              <a:cxnLst>
                <a:cxn ang="0">
                  <a:pos x="connsiteX0" y="connsiteY0"/>
                </a:cxn>
                <a:cxn ang="0">
                  <a:pos x="connsiteX1" y="connsiteY1"/>
                </a:cxn>
                <a:cxn ang="0">
                  <a:pos x="connsiteX2" y="connsiteY2"/>
                </a:cxn>
                <a:cxn ang="0">
                  <a:pos x="connsiteX3" y="connsiteY3"/>
                </a:cxn>
              </a:cxnLst>
              <a:rect l="l" t="t" r="r" b="b"/>
              <a:pathLst>
                <a:path w="530271" h="1022666">
                  <a:moveTo>
                    <a:pt x="543150" y="0"/>
                  </a:moveTo>
                  <a:cubicBezTo>
                    <a:pt x="433175" y="282034"/>
                    <a:pt x="244686" y="526651"/>
                    <a:pt x="0" y="704883"/>
                  </a:cubicBezTo>
                  <a:lnTo>
                    <a:pt x="0" y="707534"/>
                  </a:lnTo>
                  <a:lnTo>
                    <a:pt x="249228" y="1050696"/>
                  </a:lnTo>
                </a:path>
              </a:pathLst>
            </a:custGeom>
            <a:noFill/>
            <a:ln w="19050" cap="flat">
              <a:solidFill>
                <a:srgbClr val="00ABAB"/>
              </a:solidFill>
              <a:prstDash val="solid"/>
              <a:miter/>
              <a:headEnd type="none" w="med" len="med"/>
              <a:tailEnd type="arrow" w="med" len="med"/>
            </a:ln>
          </p:spPr>
          <p:txBody>
            <a:bodyPr rtlCol="0" anchor="ctr"/>
            <a:lstStyle/>
            <a:p>
              <a:endParaRPr lang="en-US" sz="2006">
                <a:latin typeface="Verdana (Body)"/>
              </a:endParaRPr>
            </a:p>
          </p:txBody>
        </p:sp>
        <p:sp>
          <p:nvSpPr>
            <p:cNvPr id="129" name="Freeform: Shape 128">
              <a:extLst>
                <a:ext uri="{FF2B5EF4-FFF2-40B4-BE49-F238E27FC236}">
                  <a16:creationId xmlns:a16="http://schemas.microsoft.com/office/drawing/2014/main" id="{FD6A5AE8-04EE-4D9B-849D-F7F0EF757B19}"/>
                </a:ext>
              </a:extLst>
            </p:cNvPr>
            <p:cNvSpPr/>
            <p:nvPr/>
          </p:nvSpPr>
          <p:spPr>
            <a:xfrm>
              <a:off x="7597048" y="2390296"/>
              <a:ext cx="378766" cy="113630"/>
            </a:xfrm>
            <a:custGeom>
              <a:avLst/>
              <a:gdLst>
                <a:gd name="connsiteX0" fmla="*/ 0 w 378765"/>
                <a:gd name="connsiteY0" fmla="*/ 0 h 113629"/>
                <a:gd name="connsiteX1" fmla="*/ 406037 w 378765"/>
                <a:gd name="connsiteY1" fmla="*/ 131810 h 113629"/>
              </a:gdLst>
              <a:ahLst/>
              <a:cxnLst>
                <a:cxn ang="0">
                  <a:pos x="connsiteX0" y="connsiteY0"/>
                </a:cxn>
                <a:cxn ang="0">
                  <a:pos x="connsiteX1" y="connsiteY1"/>
                </a:cxn>
              </a:cxnLst>
              <a:rect l="l" t="t" r="r" b="b"/>
              <a:pathLst>
                <a:path w="378765" h="113629">
                  <a:moveTo>
                    <a:pt x="0" y="0"/>
                  </a:moveTo>
                  <a:lnTo>
                    <a:pt x="406037" y="131810"/>
                  </a:lnTo>
                </a:path>
              </a:pathLst>
            </a:custGeom>
            <a:ln w="19050" cap="flat">
              <a:solidFill>
                <a:srgbClr val="00ABAB"/>
              </a:solidFill>
              <a:prstDash val="solid"/>
              <a:miter/>
              <a:headEnd type="none" w="med" len="med"/>
              <a:tailEnd type="arrow" w="med" len="med"/>
            </a:ln>
          </p:spPr>
          <p:txBody>
            <a:bodyPr rtlCol="0" anchor="ctr"/>
            <a:lstStyle/>
            <a:p>
              <a:endParaRPr lang="en-US" sz="2006">
                <a:latin typeface="Verdana (Body)"/>
              </a:endParaRPr>
            </a:p>
          </p:txBody>
        </p:sp>
      </p:grpSp>
      <p:grpSp>
        <p:nvGrpSpPr>
          <p:cNvPr id="130" name="Graphic 31">
            <a:extLst>
              <a:ext uri="{FF2B5EF4-FFF2-40B4-BE49-F238E27FC236}">
                <a16:creationId xmlns:a16="http://schemas.microsoft.com/office/drawing/2014/main" id="{4266D7CD-DEA6-43C5-AFD0-E5BA3E7A968B}"/>
              </a:ext>
            </a:extLst>
          </p:cNvPr>
          <p:cNvGrpSpPr/>
          <p:nvPr/>
        </p:nvGrpSpPr>
        <p:grpSpPr>
          <a:xfrm rot="16200000" flipH="1">
            <a:off x="6497244" y="3296090"/>
            <a:ext cx="708959" cy="763172"/>
            <a:chOff x="5660535" y="1843475"/>
            <a:chExt cx="992220" cy="996413"/>
          </a:xfrm>
          <a:solidFill>
            <a:schemeClr val="tx1"/>
          </a:solidFill>
        </p:grpSpPr>
        <p:sp>
          <p:nvSpPr>
            <p:cNvPr id="131" name="Freeform: Shape 130">
              <a:extLst>
                <a:ext uri="{FF2B5EF4-FFF2-40B4-BE49-F238E27FC236}">
                  <a16:creationId xmlns:a16="http://schemas.microsoft.com/office/drawing/2014/main" id="{36D3315A-3F26-4EA4-BFAF-784C27C5635B}"/>
                </a:ext>
              </a:extLst>
            </p:cNvPr>
            <p:cNvSpPr/>
            <p:nvPr/>
          </p:nvSpPr>
          <p:spPr>
            <a:xfrm>
              <a:off x="5660535" y="1843475"/>
              <a:ext cx="740671" cy="237574"/>
            </a:xfrm>
            <a:custGeom>
              <a:avLst/>
              <a:gdLst>
                <a:gd name="connsiteX0" fmla="*/ 374528 w 740671"/>
                <a:gd name="connsiteY0" fmla="*/ 0 h 237573"/>
                <a:gd name="connsiteX1" fmla="*/ 0 w 740671"/>
                <a:gd name="connsiteY1" fmla="*/ 122979 h 237573"/>
                <a:gd name="connsiteX2" fmla="*/ 374528 w 740671"/>
                <a:gd name="connsiteY2" fmla="*/ 245959 h 237573"/>
                <a:gd name="connsiteX3" fmla="*/ 749056 w 740671"/>
                <a:gd name="connsiteY3" fmla="*/ 122979 h 237573"/>
                <a:gd name="connsiteX4" fmla="*/ 374528 w 740671"/>
                <a:gd name="connsiteY4" fmla="*/ 0 h 237573"/>
                <a:gd name="connsiteX5" fmla="*/ 374528 w 740671"/>
                <a:gd name="connsiteY5" fmla="*/ 220804 h 237573"/>
                <a:gd name="connsiteX6" fmla="*/ 25155 w 740671"/>
                <a:gd name="connsiteY6" fmla="*/ 122979 h 237573"/>
                <a:gd name="connsiteX7" fmla="*/ 374528 w 740671"/>
                <a:gd name="connsiteY7" fmla="*/ 25155 h 237573"/>
                <a:gd name="connsiteX8" fmla="*/ 723901 w 740671"/>
                <a:gd name="connsiteY8" fmla="*/ 122979 h 237573"/>
                <a:gd name="connsiteX9" fmla="*/ 374528 w 740671"/>
                <a:gd name="connsiteY9" fmla="*/ 220804 h 237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40671" h="237573">
                  <a:moveTo>
                    <a:pt x="374528" y="0"/>
                  </a:moveTo>
                  <a:cubicBezTo>
                    <a:pt x="167699" y="0"/>
                    <a:pt x="0" y="54502"/>
                    <a:pt x="0" y="122979"/>
                  </a:cubicBezTo>
                  <a:cubicBezTo>
                    <a:pt x="0" y="191457"/>
                    <a:pt x="167699" y="245959"/>
                    <a:pt x="374528" y="245959"/>
                  </a:cubicBezTo>
                  <a:cubicBezTo>
                    <a:pt x="581357" y="245959"/>
                    <a:pt x="749056" y="191457"/>
                    <a:pt x="749056" y="122979"/>
                  </a:cubicBezTo>
                  <a:cubicBezTo>
                    <a:pt x="749056" y="54502"/>
                    <a:pt x="581357" y="0"/>
                    <a:pt x="374528" y="0"/>
                  </a:cubicBezTo>
                  <a:close/>
                  <a:moveTo>
                    <a:pt x="374528" y="220804"/>
                  </a:moveTo>
                  <a:cubicBezTo>
                    <a:pt x="149532" y="220804"/>
                    <a:pt x="25155" y="156519"/>
                    <a:pt x="25155" y="122979"/>
                  </a:cubicBezTo>
                  <a:cubicBezTo>
                    <a:pt x="25155" y="89440"/>
                    <a:pt x="148134" y="25155"/>
                    <a:pt x="374528" y="25155"/>
                  </a:cubicBezTo>
                  <a:cubicBezTo>
                    <a:pt x="600922" y="25155"/>
                    <a:pt x="723901" y="89440"/>
                    <a:pt x="723901" y="122979"/>
                  </a:cubicBezTo>
                  <a:cubicBezTo>
                    <a:pt x="723901" y="156519"/>
                    <a:pt x="599525" y="220804"/>
                    <a:pt x="374528" y="220804"/>
                  </a:cubicBezTo>
                  <a:close/>
                </a:path>
              </a:pathLst>
            </a:custGeom>
            <a:grpFill/>
            <a:ln w="9525" cap="flat">
              <a:solidFill>
                <a:schemeClr val="tx1"/>
              </a:solidFill>
              <a:prstDash val="solid"/>
              <a:miter/>
            </a:ln>
          </p:spPr>
          <p:txBody>
            <a:bodyPr rtlCol="0" anchor="ctr"/>
            <a:lstStyle/>
            <a:p>
              <a:endParaRPr lang="en-US" sz="2006">
                <a:latin typeface="Verdana (Body)"/>
              </a:endParaRPr>
            </a:p>
          </p:txBody>
        </p:sp>
        <p:sp>
          <p:nvSpPr>
            <p:cNvPr id="133" name="Freeform: Shape 132">
              <a:extLst>
                <a:ext uri="{FF2B5EF4-FFF2-40B4-BE49-F238E27FC236}">
                  <a16:creationId xmlns:a16="http://schemas.microsoft.com/office/drawing/2014/main" id="{188D010E-CD21-41C3-98BC-B86FBF497091}"/>
                </a:ext>
              </a:extLst>
            </p:cNvPr>
            <p:cNvSpPr/>
            <p:nvPr/>
          </p:nvSpPr>
          <p:spPr>
            <a:xfrm>
              <a:off x="6399809" y="2127166"/>
              <a:ext cx="13975" cy="27950"/>
            </a:xfrm>
            <a:custGeom>
              <a:avLst/>
              <a:gdLst>
                <a:gd name="connsiteX0" fmla="*/ 9782 w 0"/>
                <a:gd name="connsiteY0" fmla="*/ 32142 h 27949"/>
                <a:gd name="connsiteX1" fmla="*/ 9782 w 0"/>
                <a:gd name="connsiteY1" fmla="*/ 11180 h 27949"/>
                <a:gd name="connsiteX2" fmla="*/ 0 w 0"/>
                <a:gd name="connsiteY2" fmla="*/ 0 h 27949"/>
                <a:gd name="connsiteX3" fmla="*/ 0 w 0"/>
                <a:gd name="connsiteY3" fmla="*/ 8385 h 27949"/>
                <a:gd name="connsiteX4" fmla="*/ 0 w 0"/>
                <a:gd name="connsiteY4" fmla="*/ 29347 h 27949"/>
                <a:gd name="connsiteX5" fmla="*/ 9782 w 0"/>
                <a:gd name="connsiteY5" fmla="*/ 32142 h 2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h="27949">
                  <a:moveTo>
                    <a:pt x="9782" y="32142"/>
                  </a:moveTo>
                  <a:lnTo>
                    <a:pt x="9782" y="11180"/>
                  </a:lnTo>
                  <a:cubicBezTo>
                    <a:pt x="9782" y="5590"/>
                    <a:pt x="5590" y="0"/>
                    <a:pt x="0" y="0"/>
                  </a:cubicBezTo>
                  <a:cubicBezTo>
                    <a:pt x="0" y="2795"/>
                    <a:pt x="0" y="5590"/>
                    <a:pt x="0" y="8385"/>
                  </a:cubicBezTo>
                  <a:lnTo>
                    <a:pt x="0" y="29347"/>
                  </a:lnTo>
                  <a:cubicBezTo>
                    <a:pt x="2795" y="29347"/>
                    <a:pt x="6987" y="30745"/>
                    <a:pt x="9782" y="32142"/>
                  </a:cubicBezTo>
                  <a:close/>
                </a:path>
              </a:pathLst>
            </a:custGeom>
            <a:grpFill/>
            <a:ln w="9525" cap="flat">
              <a:solidFill>
                <a:schemeClr val="tx1"/>
              </a:solidFill>
              <a:prstDash val="solid"/>
              <a:miter/>
            </a:ln>
          </p:spPr>
          <p:txBody>
            <a:bodyPr rtlCol="0" anchor="ctr"/>
            <a:lstStyle/>
            <a:p>
              <a:endParaRPr lang="en-US" sz="2006">
                <a:latin typeface="Verdana (Body)"/>
              </a:endParaRPr>
            </a:p>
          </p:txBody>
        </p:sp>
        <p:sp>
          <p:nvSpPr>
            <p:cNvPr id="135" name="Freeform: Shape 134">
              <a:extLst>
                <a:ext uri="{FF2B5EF4-FFF2-40B4-BE49-F238E27FC236}">
                  <a16:creationId xmlns:a16="http://schemas.microsoft.com/office/drawing/2014/main" id="{69CF86B5-9760-4C4C-8DC7-6FA69C4D8D31}"/>
                </a:ext>
              </a:extLst>
            </p:cNvPr>
            <p:cNvSpPr/>
            <p:nvPr/>
          </p:nvSpPr>
          <p:spPr>
            <a:xfrm>
              <a:off x="5660535" y="2127166"/>
              <a:ext cx="363348" cy="209624"/>
            </a:xfrm>
            <a:custGeom>
              <a:avLst/>
              <a:gdLst>
                <a:gd name="connsiteX0" fmla="*/ 0 w 363348"/>
                <a:gd name="connsiteY0" fmla="*/ 122979 h 209623"/>
                <a:gd name="connsiteX1" fmla="*/ 5590 w 363348"/>
                <a:gd name="connsiteY1" fmla="*/ 134159 h 209623"/>
                <a:gd name="connsiteX2" fmla="*/ 350771 w 363348"/>
                <a:gd name="connsiteY2" fmla="*/ 213816 h 209623"/>
                <a:gd name="connsiteX3" fmla="*/ 363348 w 363348"/>
                <a:gd name="connsiteY3" fmla="*/ 188662 h 209623"/>
                <a:gd name="connsiteX4" fmla="*/ 361951 w 363348"/>
                <a:gd name="connsiteY4" fmla="*/ 187264 h 209623"/>
                <a:gd name="connsiteX5" fmla="*/ 27950 w 363348"/>
                <a:gd name="connsiteY5" fmla="*/ 115992 h 209623"/>
                <a:gd name="connsiteX6" fmla="*/ 26552 w 363348"/>
                <a:gd name="connsiteY6" fmla="*/ 114594 h 209623"/>
                <a:gd name="connsiteX7" fmla="*/ 26552 w 363348"/>
                <a:gd name="connsiteY7" fmla="*/ 114594 h 209623"/>
                <a:gd name="connsiteX8" fmla="*/ 26552 w 363348"/>
                <a:gd name="connsiteY8" fmla="*/ 12577 h 209623"/>
                <a:gd name="connsiteX9" fmla="*/ 13975 w 363348"/>
                <a:gd name="connsiteY9" fmla="*/ 0 h 209623"/>
                <a:gd name="connsiteX10" fmla="*/ 4192 w 363348"/>
                <a:gd name="connsiteY10" fmla="*/ 4192 h 209623"/>
                <a:gd name="connsiteX11" fmla="*/ 0 w 363348"/>
                <a:gd name="connsiteY11" fmla="*/ 13975 h 209623"/>
                <a:gd name="connsiteX12" fmla="*/ 0 w 363348"/>
                <a:gd name="connsiteY12" fmla="*/ 122979 h 209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348" h="209623">
                  <a:moveTo>
                    <a:pt x="0" y="122979"/>
                  </a:moveTo>
                  <a:cubicBezTo>
                    <a:pt x="0" y="127172"/>
                    <a:pt x="2795" y="131364"/>
                    <a:pt x="5590" y="134159"/>
                  </a:cubicBezTo>
                  <a:cubicBezTo>
                    <a:pt x="11180" y="136954"/>
                    <a:pt x="135557" y="211021"/>
                    <a:pt x="350771" y="213816"/>
                  </a:cubicBezTo>
                  <a:cubicBezTo>
                    <a:pt x="354963" y="204034"/>
                    <a:pt x="359156" y="195649"/>
                    <a:pt x="363348" y="188662"/>
                  </a:cubicBezTo>
                  <a:lnTo>
                    <a:pt x="361951" y="187264"/>
                  </a:lnTo>
                  <a:cubicBezTo>
                    <a:pt x="177482" y="185867"/>
                    <a:pt x="60092" y="132762"/>
                    <a:pt x="27950" y="115992"/>
                  </a:cubicBezTo>
                  <a:lnTo>
                    <a:pt x="26552" y="114594"/>
                  </a:lnTo>
                  <a:lnTo>
                    <a:pt x="26552" y="114594"/>
                  </a:lnTo>
                  <a:lnTo>
                    <a:pt x="26552" y="12577"/>
                  </a:lnTo>
                  <a:cubicBezTo>
                    <a:pt x="26552" y="5590"/>
                    <a:pt x="20962" y="0"/>
                    <a:pt x="13975" y="0"/>
                  </a:cubicBezTo>
                  <a:cubicBezTo>
                    <a:pt x="11180" y="0"/>
                    <a:pt x="6987" y="1397"/>
                    <a:pt x="4192" y="4192"/>
                  </a:cubicBezTo>
                  <a:cubicBezTo>
                    <a:pt x="1397" y="6987"/>
                    <a:pt x="0" y="9782"/>
                    <a:pt x="0" y="13975"/>
                  </a:cubicBezTo>
                  <a:lnTo>
                    <a:pt x="0" y="122979"/>
                  </a:lnTo>
                  <a:close/>
                </a:path>
              </a:pathLst>
            </a:custGeom>
            <a:grpFill/>
            <a:ln w="9525" cap="flat">
              <a:solidFill>
                <a:schemeClr val="tx1"/>
              </a:solidFill>
              <a:prstDash val="solid"/>
              <a:miter/>
            </a:ln>
          </p:spPr>
          <p:txBody>
            <a:bodyPr rtlCol="0" anchor="ctr"/>
            <a:lstStyle/>
            <a:p>
              <a:endParaRPr lang="en-US" sz="2006">
                <a:latin typeface="Verdana (Body)"/>
              </a:endParaRPr>
            </a:p>
          </p:txBody>
        </p:sp>
        <p:sp>
          <p:nvSpPr>
            <p:cNvPr id="136" name="Freeform: Shape 135">
              <a:extLst>
                <a:ext uri="{FF2B5EF4-FFF2-40B4-BE49-F238E27FC236}">
                  <a16:creationId xmlns:a16="http://schemas.microsoft.com/office/drawing/2014/main" id="{ED4CF500-594D-4B17-B919-0CE06D671D9D}"/>
                </a:ext>
              </a:extLst>
            </p:cNvPr>
            <p:cNvSpPr/>
            <p:nvPr/>
          </p:nvSpPr>
          <p:spPr>
            <a:xfrm>
              <a:off x="5660535" y="2378715"/>
              <a:ext cx="363348" cy="209624"/>
            </a:xfrm>
            <a:custGeom>
              <a:avLst/>
              <a:gdLst>
                <a:gd name="connsiteX0" fmla="*/ 0 w 363348"/>
                <a:gd name="connsiteY0" fmla="*/ 122979 h 209623"/>
                <a:gd name="connsiteX1" fmla="*/ 6987 w 363348"/>
                <a:gd name="connsiteY1" fmla="*/ 134159 h 209623"/>
                <a:gd name="connsiteX2" fmla="*/ 363348 w 363348"/>
                <a:gd name="connsiteY2" fmla="*/ 213816 h 209623"/>
                <a:gd name="connsiteX3" fmla="*/ 352168 w 363348"/>
                <a:gd name="connsiteY3" fmla="*/ 187264 h 209623"/>
                <a:gd name="connsiteX4" fmla="*/ 29347 w 363348"/>
                <a:gd name="connsiteY4" fmla="*/ 115992 h 209623"/>
                <a:gd name="connsiteX5" fmla="*/ 27950 w 363348"/>
                <a:gd name="connsiteY5" fmla="*/ 114594 h 209623"/>
                <a:gd name="connsiteX6" fmla="*/ 27950 w 363348"/>
                <a:gd name="connsiteY6" fmla="*/ 114594 h 209623"/>
                <a:gd name="connsiteX7" fmla="*/ 27950 w 363348"/>
                <a:gd name="connsiteY7" fmla="*/ 12577 h 209623"/>
                <a:gd name="connsiteX8" fmla="*/ 15372 w 363348"/>
                <a:gd name="connsiteY8" fmla="*/ 0 h 209623"/>
                <a:gd name="connsiteX9" fmla="*/ 5590 w 363348"/>
                <a:gd name="connsiteY9" fmla="*/ 4192 h 209623"/>
                <a:gd name="connsiteX10" fmla="*/ 1397 w 363348"/>
                <a:gd name="connsiteY10" fmla="*/ 13975 h 209623"/>
                <a:gd name="connsiteX11" fmla="*/ 0 w 363348"/>
                <a:gd name="connsiteY11" fmla="*/ 122979 h 209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3348" h="209623">
                  <a:moveTo>
                    <a:pt x="0" y="122979"/>
                  </a:moveTo>
                  <a:cubicBezTo>
                    <a:pt x="0" y="127172"/>
                    <a:pt x="2795" y="131364"/>
                    <a:pt x="6987" y="134159"/>
                  </a:cubicBezTo>
                  <a:cubicBezTo>
                    <a:pt x="12577" y="136954"/>
                    <a:pt x="141147" y="212419"/>
                    <a:pt x="363348" y="213816"/>
                  </a:cubicBezTo>
                  <a:cubicBezTo>
                    <a:pt x="359156" y="205431"/>
                    <a:pt x="354963" y="195649"/>
                    <a:pt x="352168" y="187264"/>
                  </a:cubicBezTo>
                  <a:cubicBezTo>
                    <a:pt x="174687" y="183072"/>
                    <a:pt x="60092" y="131364"/>
                    <a:pt x="29347" y="115992"/>
                  </a:cubicBezTo>
                  <a:lnTo>
                    <a:pt x="27950" y="114594"/>
                  </a:lnTo>
                  <a:lnTo>
                    <a:pt x="27950" y="114594"/>
                  </a:lnTo>
                  <a:lnTo>
                    <a:pt x="27950" y="12577"/>
                  </a:lnTo>
                  <a:cubicBezTo>
                    <a:pt x="27950" y="5590"/>
                    <a:pt x="22360" y="0"/>
                    <a:pt x="15372" y="0"/>
                  </a:cubicBezTo>
                  <a:cubicBezTo>
                    <a:pt x="11180" y="0"/>
                    <a:pt x="8385" y="1397"/>
                    <a:pt x="5590" y="4192"/>
                  </a:cubicBezTo>
                  <a:cubicBezTo>
                    <a:pt x="2795" y="6987"/>
                    <a:pt x="1397" y="9782"/>
                    <a:pt x="1397" y="13975"/>
                  </a:cubicBezTo>
                  <a:lnTo>
                    <a:pt x="0" y="122979"/>
                  </a:lnTo>
                  <a:close/>
                </a:path>
              </a:pathLst>
            </a:custGeom>
            <a:grpFill/>
            <a:ln w="9525" cap="flat">
              <a:solidFill>
                <a:schemeClr val="tx1"/>
              </a:solidFill>
              <a:prstDash val="solid"/>
              <a:miter/>
            </a:ln>
          </p:spPr>
          <p:txBody>
            <a:bodyPr rtlCol="0" anchor="ctr"/>
            <a:lstStyle/>
            <a:p>
              <a:endParaRPr lang="en-US" sz="2006">
                <a:latin typeface="Verdana (Body)"/>
              </a:endParaRPr>
            </a:p>
          </p:txBody>
        </p:sp>
        <p:sp>
          <p:nvSpPr>
            <p:cNvPr id="137" name="Freeform: Shape 136">
              <a:extLst>
                <a:ext uri="{FF2B5EF4-FFF2-40B4-BE49-F238E27FC236}">
                  <a16:creationId xmlns:a16="http://schemas.microsoft.com/office/drawing/2014/main" id="{3FA9526A-0C99-4666-BABB-BC9BCCCD6634}"/>
                </a:ext>
              </a:extLst>
            </p:cNvPr>
            <p:cNvSpPr/>
            <p:nvPr/>
          </p:nvSpPr>
          <p:spPr>
            <a:xfrm>
              <a:off x="5660535" y="2630264"/>
              <a:ext cx="545022" cy="209624"/>
            </a:xfrm>
            <a:custGeom>
              <a:avLst/>
              <a:gdLst>
                <a:gd name="connsiteX0" fmla="*/ 194252 w 545022"/>
                <a:gd name="connsiteY0" fmla="*/ 170494 h 209623"/>
                <a:gd name="connsiteX1" fmla="*/ 27950 w 545022"/>
                <a:gd name="connsiteY1" fmla="*/ 115992 h 209623"/>
                <a:gd name="connsiteX2" fmla="*/ 26552 w 545022"/>
                <a:gd name="connsiteY2" fmla="*/ 114594 h 209623"/>
                <a:gd name="connsiteX3" fmla="*/ 26552 w 545022"/>
                <a:gd name="connsiteY3" fmla="*/ 114594 h 209623"/>
                <a:gd name="connsiteX4" fmla="*/ 26552 w 545022"/>
                <a:gd name="connsiteY4" fmla="*/ 12577 h 209623"/>
                <a:gd name="connsiteX5" fmla="*/ 13975 w 545022"/>
                <a:gd name="connsiteY5" fmla="*/ 0 h 209623"/>
                <a:gd name="connsiteX6" fmla="*/ 4192 w 545022"/>
                <a:gd name="connsiteY6" fmla="*/ 4192 h 209623"/>
                <a:gd name="connsiteX7" fmla="*/ 0 w 545022"/>
                <a:gd name="connsiteY7" fmla="*/ 13975 h 209623"/>
                <a:gd name="connsiteX8" fmla="*/ 0 w 545022"/>
                <a:gd name="connsiteY8" fmla="*/ 124377 h 209623"/>
                <a:gd name="connsiteX9" fmla="*/ 5590 w 545022"/>
                <a:gd name="connsiteY9" fmla="*/ 135557 h 209623"/>
                <a:gd name="connsiteX10" fmla="*/ 5590 w 545022"/>
                <a:gd name="connsiteY10" fmla="*/ 135557 h 209623"/>
                <a:gd name="connsiteX11" fmla="*/ 360553 w 545022"/>
                <a:gd name="connsiteY11" fmla="*/ 215214 h 209623"/>
                <a:gd name="connsiteX12" fmla="*/ 557600 w 545022"/>
                <a:gd name="connsiteY12" fmla="*/ 195649 h 209623"/>
                <a:gd name="connsiteX13" fmla="*/ 547817 w 545022"/>
                <a:gd name="connsiteY13" fmla="*/ 170494 h 209623"/>
                <a:gd name="connsiteX14" fmla="*/ 194252 w 545022"/>
                <a:gd name="connsiteY14" fmla="*/ 170494 h 209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5022" h="209623">
                  <a:moveTo>
                    <a:pt x="194252" y="170494"/>
                  </a:moveTo>
                  <a:cubicBezTo>
                    <a:pt x="104812" y="152327"/>
                    <a:pt x="47515" y="125774"/>
                    <a:pt x="27950" y="115992"/>
                  </a:cubicBezTo>
                  <a:lnTo>
                    <a:pt x="26552" y="114594"/>
                  </a:lnTo>
                  <a:lnTo>
                    <a:pt x="26552" y="114594"/>
                  </a:lnTo>
                  <a:lnTo>
                    <a:pt x="26552" y="12577"/>
                  </a:lnTo>
                  <a:cubicBezTo>
                    <a:pt x="26552" y="5590"/>
                    <a:pt x="20962" y="0"/>
                    <a:pt x="13975" y="0"/>
                  </a:cubicBezTo>
                  <a:cubicBezTo>
                    <a:pt x="11180" y="0"/>
                    <a:pt x="6987" y="1397"/>
                    <a:pt x="4192" y="4192"/>
                  </a:cubicBezTo>
                  <a:cubicBezTo>
                    <a:pt x="1397" y="6987"/>
                    <a:pt x="0" y="9782"/>
                    <a:pt x="0" y="13975"/>
                  </a:cubicBezTo>
                  <a:lnTo>
                    <a:pt x="0" y="124377"/>
                  </a:lnTo>
                  <a:cubicBezTo>
                    <a:pt x="0" y="128569"/>
                    <a:pt x="2795" y="132762"/>
                    <a:pt x="5590" y="135557"/>
                  </a:cubicBezTo>
                  <a:lnTo>
                    <a:pt x="5590" y="135557"/>
                  </a:lnTo>
                  <a:cubicBezTo>
                    <a:pt x="11180" y="138352"/>
                    <a:pt x="139749" y="215214"/>
                    <a:pt x="360553" y="215214"/>
                  </a:cubicBezTo>
                  <a:cubicBezTo>
                    <a:pt x="424838" y="215214"/>
                    <a:pt x="490520" y="208226"/>
                    <a:pt x="557600" y="195649"/>
                  </a:cubicBezTo>
                  <a:cubicBezTo>
                    <a:pt x="552010" y="188662"/>
                    <a:pt x="549215" y="180277"/>
                    <a:pt x="547817" y="170494"/>
                  </a:cubicBezTo>
                  <a:cubicBezTo>
                    <a:pt x="424838" y="192854"/>
                    <a:pt x="306051" y="192854"/>
                    <a:pt x="194252" y="170494"/>
                  </a:cubicBezTo>
                  <a:close/>
                </a:path>
              </a:pathLst>
            </a:custGeom>
            <a:grpFill/>
            <a:ln w="9525" cap="flat">
              <a:solidFill>
                <a:schemeClr val="tx1"/>
              </a:solidFill>
              <a:prstDash val="solid"/>
              <a:miter/>
            </a:ln>
          </p:spPr>
          <p:txBody>
            <a:bodyPr rtlCol="0" anchor="ctr"/>
            <a:lstStyle/>
            <a:p>
              <a:endParaRPr lang="en-US" sz="2006">
                <a:latin typeface="Verdana (Body)"/>
              </a:endParaRPr>
            </a:p>
          </p:txBody>
        </p:sp>
        <p:sp>
          <p:nvSpPr>
            <p:cNvPr id="138" name="Freeform: Shape 137">
              <a:extLst>
                <a:ext uri="{FF2B5EF4-FFF2-40B4-BE49-F238E27FC236}">
                  <a16:creationId xmlns:a16="http://schemas.microsoft.com/office/drawing/2014/main" id="{2FE41A85-9B55-4760-9B17-F1742C38213E}"/>
                </a:ext>
              </a:extLst>
            </p:cNvPr>
            <p:cNvSpPr/>
            <p:nvPr/>
          </p:nvSpPr>
          <p:spPr>
            <a:xfrm>
              <a:off x="6397014" y="2757435"/>
              <a:ext cx="13975" cy="13975"/>
            </a:xfrm>
            <a:custGeom>
              <a:avLst/>
              <a:gdLst>
                <a:gd name="connsiteX0" fmla="*/ 0 w 0"/>
                <a:gd name="connsiteY0" fmla="*/ 19565 h 13974"/>
                <a:gd name="connsiteX1" fmla="*/ 4192 w 0"/>
                <a:gd name="connsiteY1" fmla="*/ 18167 h 13974"/>
                <a:gd name="connsiteX2" fmla="*/ 12577 w 0"/>
                <a:gd name="connsiteY2" fmla="*/ 5590 h 13974"/>
                <a:gd name="connsiteX3" fmla="*/ 12577 w 0"/>
                <a:gd name="connsiteY3" fmla="*/ 0 h 13974"/>
                <a:gd name="connsiteX4" fmla="*/ 0 w 0"/>
                <a:gd name="connsiteY4" fmla="*/ 4193 h 13974"/>
                <a:gd name="connsiteX5" fmla="*/ 0 w 0"/>
                <a:gd name="connsiteY5" fmla="*/ 19565 h 13974"/>
                <a:gd name="connsiteX6" fmla="*/ 0 w 0"/>
                <a:gd name="connsiteY6" fmla="*/ 19565 h 13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h="13974">
                  <a:moveTo>
                    <a:pt x="0" y="19565"/>
                  </a:moveTo>
                  <a:cubicBezTo>
                    <a:pt x="1397" y="19565"/>
                    <a:pt x="2795" y="18167"/>
                    <a:pt x="4192" y="18167"/>
                  </a:cubicBezTo>
                  <a:cubicBezTo>
                    <a:pt x="9782" y="16770"/>
                    <a:pt x="12577" y="11180"/>
                    <a:pt x="12577" y="5590"/>
                  </a:cubicBezTo>
                  <a:lnTo>
                    <a:pt x="12577" y="0"/>
                  </a:lnTo>
                  <a:cubicBezTo>
                    <a:pt x="8385" y="1397"/>
                    <a:pt x="4192" y="2795"/>
                    <a:pt x="0" y="4193"/>
                  </a:cubicBezTo>
                  <a:lnTo>
                    <a:pt x="0" y="19565"/>
                  </a:lnTo>
                  <a:lnTo>
                    <a:pt x="0" y="19565"/>
                  </a:lnTo>
                  <a:close/>
                </a:path>
              </a:pathLst>
            </a:custGeom>
            <a:grpFill/>
            <a:ln w="9525" cap="flat">
              <a:solidFill>
                <a:schemeClr val="tx1"/>
              </a:solidFill>
              <a:prstDash val="solid"/>
              <a:miter/>
            </a:ln>
          </p:spPr>
          <p:txBody>
            <a:bodyPr rtlCol="0" anchor="ctr"/>
            <a:lstStyle/>
            <a:p>
              <a:endParaRPr lang="en-US" sz="2006">
                <a:latin typeface="Verdana (Body)"/>
              </a:endParaRPr>
            </a:p>
          </p:txBody>
        </p:sp>
        <p:sp>
          <p:nvSpPr>
            <p:cNvPr id="139" name="Freeform: Shape 138">
              <a:extLst>
                <a:ext uri="{FF2B5EF4-FFF2-40B4-BE49-F238E27FC236}">
                  <a16:creationId xmlns:a16="http://schemas.microsoft.com/office/drawing/2014/main" id="{1947B797-1560-44C4-B943-C21B33EF3A49}"/>
                </a:ext>
              </a:extLst>
            </p:cNvPr>
            <p:cNvSpPr/>
            <p:nvPr/>
          </p:nvSpPr>
          <p:spPr>
            <a:xfrm>
              <a:off x="5940034" y="2095024"/>
              <a:ext cx="712721" cy="712721"/>
            </a:xfrm>
            <a:custGeom>
              <a:avLst/>
              <a:gdLst>
                <a:gd name="connsiteX0" fmla="*/ 721106 w 712721"/>
                <a:gd name="connsiteY0" fmla="*/ 338193 h 712721"/>
                <a:gd name="connsiteX1" fmla="*/ 687567 w 712721"/>
                <a:gd name="connsiteY1" fmla="*/ 300461 h 712721"/>
                <a:gd name="connsiteX2" fmla="*/ 634462 w 712721"/>
                <a:gd name="connsiteY2" fmla="*/ 300461 h 712721"/>
                <a:gd name="connsiteX3" fmla="*/ 634462 w 712721"/>
                <a:gd name="connsiteY3" fmla="*/ 297666 h 712721"/>
                <a:gd name="connsiteX4" fmla="*/ 596730 w 712721"/>
                <a:gd name="connsiteY4" fmla="*/ 206829 h 712721"/>
                <a:gd name="connsiteX5" fmla="*/ 595332 w 712721"/>
                <a:gd name="connsiteY5" fmla="*/ 206829 h 712721"/>
                <a:gd name="connsiteX6" fmla="*/ 595332 w 712721"/>
                <a:gd name="connsiteY6" fmla="*/ 206829 h 712721"/>
                <a:gd name="connsiteX7" fmla="*/ 633064 w 712721"/>
                <a:gd name="connsiteY7" fmla="*/ 169097 h 712721"/>
                <a:gd name="connsiteX8" fmla="*/ 630269 w 712721"/>
                <a:gd name="connsiteY8" fmla="*/ 118787 h 712721"/>
                <a:gd name="connsiteX9" fmla="*/ 602320 w 712721"/>
                <a:gd name="connsiteY9" fmla="*/ 90837 h 712721"/>
                <a:gd name="connsiteX10" fmla="*/ 574370 w 712721"/>
                <a:gd name="connsiteY10" fmla="*/ 78260 h 712721"/>
                <a:gd name="connsiteX11" fmla="*/ 552010 w 712721"/>
                <a:gd name="connsiteY11" fmla="*/ 86645 h 712721"/>
                <a:gd name="connsiteX12" fmla="*/ 514277 w 712721"/>
                <a:gd name="connsiteY12" fmla="*/ 125774 h 712721"/>
                <a:gd name="connsiteX13" fmla="*/ 512880 w 712721"/>
                <a:gd name="connsiteY13" fmla="*/ 124377 h 712721"/>
                <a:gd name="connsiteX14" fmla="*/ 422043 w 712721"/>
                <a:gd name="connsiteY14" fmla="*/ 86645 h 712721"/>
                <a:gd name="connsiteX15" fmla="*/ 419248 w 712721"/>
                <a:gd name="connsiteY15" fmla="*/ 86645 h 712721"/>
                <a:gd name="connsiteX16" fmla="*/ 419248 w 712721"/>
                <a:gd name="connsiteY16" fmla="*/ 33540 h 712721"/>
                <a:gd name="connsiteX17" fmla="*/ 381516 w 712721"/>
                <a:gd name="connsiteY17" fmla="*/ 0 h 712721"/>
                <a:gd name="connsiteX18" fmla="*/ 340988 w 712721"/>
                <a:gd name="connsiteY18" fmla="*/ 0 h 712721"/>
                <a:gd name="connsiteX19" fmla="*/ 303256 w 712721"/>
                <a:gd name="connsiteY19" fmla="*/ 33540 h 712721"/>
                <a:gd name="connsiteX20" fmla="*/ 303256 w 712721"/>
                <a:gd name="connsiteY20" fmla="*/ 86645 h 712721"/>
                <a:gd name="connsiteX21" fmla="*/ 300461 w 712721"/>
                <a:gd name="connsiteY21" fmla="*/ 86645 h 712721"/>
                <a:gd name="connsiteX22" fmla="*/ 209624 w 712721"/>
                <a:gd name="connsiteY22" fmla="*/ 124377 h 712721"/>
                <a:gd name="connsiteX23" fmla="*/ 208226 w 712721"/>
                <a:gd name="connsiteY23" fmla="*/ 125774 h 712721"/>
                <a:gd name="connsiteX24" fmla="*/ 208226 w 712721"/>
                <a:gd name="connsiteY24" fmla="*/ 125774 h 712721"/>
                <a:gd name="connsiteX25" fmla="*/ 170494 w 712721"/>
                <a:gd name="connsiteY25" fmla="*/ 88042 h 712721"/>
                <a:gd name="connsiteX26" fmla="*/ 148134 w 712721"/>
                <a:gd name="connsiteY26" fmla="*/ 79657 h 712721"/>
                <a:gd name="connsiteX27" fmla="*/ 120184 w 712721"/>
                <a:gd name="connsiteY27" fmla="*/ 92235 h 712721"/>
                <a:gd name="connsiteX28" fmla="*/ 92235 w 712721"/>
                <a:gd name="connsiteY28" fmla="*/ 120184 h 712721"/>
                <a:gd name="connsiteX29" fmla="*/ 79657 w 712721"/>
                <a:gd name="connsiteY29" fmla="*/ 145339 h 712721"/>
                <a:gd name="connsiteX30" fmla="*/ 88042 w 712721"/>
                <a:gd name="connsiteY30" fmla="*/ 169097 h 712721"/>
                <a:gd name="connsiteX31" fmla="*/ 125774 w 712721"/>
                <a:gd name="connsiteY31" fmla="*/ 206829 h 712721"/>
                <a:gd name="connsiteX32" fmla="*/ 124377 w 712721"/>
                <a:gd name="connsiteY32" fmla="*/ 208226 h 712721"/>
                <a:gd name="connsiteX33" fmla="*/ 86645 w 712721"/>
                <a:gd name="connsiteY33" fmla="*/ 299063 h 712721"/>
                <a:gd name="connsiteX34" fmla="*/ 86645 w 712721"/>
                <a:gd name="connsiteY34" fmla="*/ 301858 h 712721"/>
                <a:gd name="connsiteX35" fmla="*/ 33540 w 712721"/>
                <a:gd name="connsiteY35" fmla="*/ 301858 h 712721"/>
                <a:gd name="connsiteX36" fmla="*/ 0 w 712721"/>
                <a:gd name="connsiteY36" fmla="*/ 339591 h 712721"/>
                <a:gd name="connsiteX37" fmla="*/ 0 w 712721"/>
                <a:gd name="connsiteY37" fmla="*/ 380118 h 712721"/>
                <a:gd name="connsiteX38" fmla="*/ 33540 w 712721"/>
                <a:gd name="connsiteY38" fmla="*/ 417850 h 712721"/>
                <a:gd name="connsiteX39" fmla="*/ 86645 w 712721"/>
                <a:gd name="connsiteY39" fmla="*/ 417850 h 712721"/>
                <a:gd name="connsiteX40" fmla="*/ 86645 w 712721"/>
                <a:gd name="connsiteY40" fmla="*/ 420645 h 712721"/>
                <a:gd name="connsiteX41" fmla="*/ 124377 w 712721"/>
                <a:gd name="connsiteY41" fmla="*/ 511482 h 712721"/>
                <a:gd name="connsiteX42" fmla="*/ 125774 w 712721"/>
                <a:gd name="connsiteY42" fmla="*/ 512880 h 712721"/>
                <a:gd name="connsiteX43" fmla="*/ 124377 w 712721"/>
                <a:gd name="connsiteY43" fmla="*/ 514277 h 712721"/>
                <a:gd name="connsiteX44" fmla="*/ 88042 w 712721"/>
                <a:gd name="connsiteY44" fmla="*/ 550612 h 712721"/>
                <a:gd name="connsiteX45" fmla="*/ 79657 w 712721"/>
                <a:gd name="connsiteY45" fmla="*/ 574370 h 712721"/>
                <a:gd name="connsiteX46" fmla="*/ 92235 w 712721"/>
                <a:gd name="connsiteY46" fmla="*/ 599525 h 712721"/>
                <a:gd name="connsiteX47" fmla="*/ 120184 w 712721"/>
                <a:gd name="connsiteY47" fmla="*/ 627474 h 712721"/>
                <a:gd name="connsiteX48" fmla="*/ 148134 w 712721"/>
                <a:gd name="connsiteY48" fmla="*/ 640052 h 712721"/>
                <a:gd name="connsiteX49" fmla="*/ 170494 w 712721"/>
                <a:gd name="connsiteY49" fmla="*/ 631667 h 712721"/>
                <a:gd name="connsiteX50" fmla="*/ 208226 w 712721"/>
                <a:gd name="connsiteY50" fmla="*/ 593935 h 712721"/>
                <a:gd name="connsiteX51" fmla="*/ 209624 w 712721"/>
                <a:gd name="connsiteY51" fmla="*/ 595332 h 712721"/>
                <a:gd name="connsiteX52" fmla="*/ 300461 w 712721"/>
                <a:gd name="connsiteY52" fmla="*/ 633064 h 712721"/>
                <a:gd name="connsiteX53" fmla="*/ 303256 w 712721"/>
                <a:gd name="connsiteY53" fmla="*/ 633064 h 712721"/>
                <a:gd name="connsiteX54" fmla="*/ 303256 w 712721"/>
                <a:gd name="connsiteY54" fmla="*/ 686169 h 712721"/>
                <a:gd name="connsiteX55" fmla="*/ 340988 w 712721"/>
                <a:gd name="connsiteY55" fmla="*/ 719709 h 712721"/>
                <a:gd name="connsiteX56" fmla="*/ 381516 w 712721"/>
                <a:gd name="connsiteY56" fmla="*/ 719709 h 712721"/>
                <a:gd name="connsiteX57" fmla="*/ 419248 w 712721"/>
                <a:gd name="connsiteY57" fmla="*/ 686169 h 712721"/>
                <a:gd name="connsiteX58" fmla="*/ 419248 w 712721"/>
                <a:gd name="connsiteY58" fmla="*/ 633064 h 712721"/>
                <a:gd name="connsiteX59" fmla="*/ 422043 w 712721"/>
                <a:gd name="connsiteY59" fmla="*/ 633064 h 712721"/>
                <a:gd name="connsiteX60" fmla="*/ 512880 w 712721"/>
                <a:gd name="connsiteY60" fmla="*/ 595332 h 712721"/>
                <a:gd name="connsiteX61" fmla="*/ 514277 w 712721"/>
                <a:gd name="connsiteY61" fmla="*/ 593935 h 712721"/>
                <a:gd name="connsiteX62" fmla="*/ 514277 w 712721"/>
                <a:gd name="connsiteY62" fmla="*/ 593935 h 712721"/>
                <a:gd name="connsiteX63" fmla="*/ 552010 w 712721"/>
                <a:gd name="connsiteY63" fmla="*/ 631667 h 712721"/>
                <a:gd name="connsiteX64" fmla="*/ 574370 w 712721"/>
                <a:gd name="connsiteY64" fmla="*/ 640052 h 712721"/>
                <a:gd name="connsiteX65" fmla="*/ 602320 w 712721"/>
                <a:gd name="connsiteY65" fmla="*/ 627474 h 712721"/>
                <a:gd name="connsiteX66" fmla="*/ 630269 w 712721"/>
                <a:gd name="connsiteY66" fmla="*/ 599525 h 712721"/>
                <a:gd name="connsiteX67" fmla="*/ 641449 w 712721"/>
                <a:gd name="connsiteY67" fmla="*/ 574370 h 712721"/>
                <a:gd name="connsiteX68" fmla="*/ 633064 w 712721"/>
                <a:gd name="connsiteY68" fmla="*/ 550612 h 712721"/>
                <a:gd name="connsiteX69" fmla="*/ 595332 w 712721"/>
                <a:gd name="connsiteY69" fmla="*/ 512880 h 712721"/>
                <a:gd name="connsiteX70" fmla="*/ 596730 w 712721"/>
                <a:gd name="connsiteY70" fmla="*/ 511482 h 712721"/>
                <a:gd name="connsiteX71" fmla="*/ 634462 w 712721"/>
                <a:gd name="connsiteY71" fmla="*/ 420645 h 712721"/>
                <a:gd name="connsiteX72" fmla="*/ 634462 w 712721"/>
                <a:gd name="connsiteY72" fmla="*/ 417850 h 712721"/>
                <a:gd name="connsiteX73" fmla="*/ 687567 w 712721"/>
                <a:gd name="connsiteY73" fmla="*/ 417850 h 712721"/>
                <a:gd name="connsiteX74" fmla="*/ 721106 w 712721"/>
                <a:gd name="connsiteY74" fmla="*/ 380118 h 712721"/>
                <a:gd name="connsiteX75" fmla="*/ 721106 w 712721"/>
                <a:gd name="connsiteY75" fmla="*/ 338193 h 712721"/>
                <a:gd name="connsiteX76" fmla="*/ 694554 w 712721"/>
                <a:gd name="connsiteY76" fmla="*/ 378721 h 712721"/>
                <a:gd name="connsiteX77" fmla="*/ 687567 w 712721"/>
                <a:gd name="connsiteY77" fmla="*/ 389901 h 712721"/>
                <a:gd name="connsiteX78" fmla="*/ 613499 w 712721"/>
                <a:gd name="connsiteY78" fmla="*/ 389901 h 712721"/>
                <a:gd name="connsiteX79" fmla="*/ 607910 w 712721"/>
                <a:gd name="connsiteY79" fmla="*/ 412260 h 712721"/>
                <a:gd name="connsiteX80" fmla="*/ 574370 w 712721"/>
                <a:gd name="connsiteY80" fmla="*/ 494713 h 712721"/>
                <a:gd name="connsiteX81" fmla="*/ 563190 w 712721"/>
                <a:gd name="connsiteY81" fmla="*/ 514277 h 712721"/>
                <a:gd name="connsiteX82" fmla="*/ 616295 w 712721"/>
                <a:gd name="connsiteY82" fmla="*/ 567382 h 712721"/>
                <a:gd name="connsiteX83" fmla="*/ 613499 w 712721"/>
                <a:gd name="connsiteY83" fmla="*/ 579960 h 712721"/>
                <a:gd name="connsiteX84" fmla="*/ 585550 w 712721"/>
                <a:gd name="connsiteY84" fmla="*/ 607910 h 712721"/>
                <a:gd name="connsiteX85" fmla="*/ 575767 w 712721"/>
                <a:gd name="connsiteY85" fmla="*/ 612102 h 712721"/>
                <a:gd name="connsiteX86" fmla="*/ 571575 w 712721"/>
                <a:gd name="connsiteY86" fmla="*/ 610705 h 712721"/>
                <a:gd name="connsiteX87" fmla="*/ 518470 w 712721"/>
                <a:gd name="connsiteY87" fmla="*/ 557600 h 712721"/>
                <a:gd name="connsiteX88" fmla="*/ 498905 w 712721"/>
                <a:gd name="connsiteY88" fmla="*/ 570177 h 712721"/>
                <a:gd name="connsiteX89" fmla="*/ 416453 w 712721"/>
                <a:gd name="connsiteY89" fmla="*/ 603717 h 712721"/>
                <a:gd name="connsiteX90" fmla="*/ 394093 w 712721"/>
                <a:gd name="connsiteY90" fmla="*/ 609307 h 712721"/>
                <a:gd name="connsiteX91" fmla="*/ 394093 w 712721"/>
                <a:gd name="connsiteY91" fmla="*/ 683374 h 712721"/>
                <a:gd name="connsiteX92" fmla="*/ 382913 w 712721"/>
                <a:gd name="connsiteY92" fmla="*/ 690362 h 712721"/>
                <a:gd name="connsiteX93" fmla="*/ 342386 w 712721"/>
                <a:gd name="connsiteY93" fmla="*/ 690362 h 712721"/>
                <a:gd name="connsiteX94" fmla="*/ 331206 w 712721"/>
                <a:gd name="connsiteY94" fmla="*/ 683374 h 712721"/>
                <a:gd name="connsiteX95" fmla="*/ 331206 w 712721"/>
                <a:gd name="connsiteY95" fmla="*/ 609307 h 712721"/>
                <a:gd name="connsiteX96" fmla="*/ 308846 w 712721"/>
                <a:gd name="connsiteY96" fmla="*/ 603717 h 712721"/>
                <a:gd name="connsiteX97" fmla="*/ 226394 w 712721"/>
                <a:gd name="connsiteY97" fmla="*/ 570177 h 712721"/>
                <a:gd name="connsiteX98" fmla="*/ 206829 w 712721"/>
                <a:gd name="connsiteY98" fmla="*/ 558997 h 712721"/>
                <a:gd name="connsiteX99" fmla="*/ 153724 w 712721"/>
                <a:gd name="connsiteY99" fmla="*/ 612102 h 712721"/>
                <a:gd name="connsiteX100" fmla="*/ 141147 w 712721"/>
                <a:gd name="connsiteY100" fmla="*/ 609307 h 712721"/>
                <a:gd name="connsiteX101" fmla="*/ 113197 w 712721"/>
                <a:gd name="connsiteY101" fmla="*/ 581357 h 712721"/>
                <a:gd name="connsiteX102" fmla="*/ 110402 w 712721"/>
                <a:gd name="connsiteY102" fmla="*/ 568780 h 712721"/>
                <a:gd name="connsiteX103" fmla="*/ 163507 w 712721"/>
                <a:gd name="connsiteY103" fmla="*/ 515675 h 712721"/>
                <a:gd name="connsiteX104" fmla="*/ 150929 w 712721"/>
                <a:gd name="connsiteY104" fmla="*/ 496110 h 712721"/>
                <a:gd name="connsiteX105" fmla="*/ 117389 w 712721"/>
                <a:gd name="connsiteY105" fmla="*/ 413658 h 712721"/>
                <a:gd name="connsiteX106" fmla="*/ 111799 w 712721"/>
                <a:gd name="connsiteY106" fmla="*/ 391298 h 712721"/>
                <a:gd name="connsiteX107" fmla="*/ 37732 w 712721"/>
                <a:gd name="connsiteY107" fmla="*/ 391298 h 712721"/>
                <a:gd name="connsiteX108" fmla="*/ 30745 w 712721"/>
                <a:gd name="connsiteY108" fmla="*/ 380118 h 712721"/>
                <a:gd name="connsiteX109" fmla="*/ 30745 w 712721"/>
                <a:gd name="connsiteY109" fmla="*/ 339591 h 712721"/>
                <a:gd name="connsiteX110" fmla="*/ 37732 w 712721"/>
                <a:gd name="connsiteY110" fmla="*/ 328411 h 712721"/>
                <a:gd name="connsiteX111" fmla="*/ 111799 w 712721"/>
                <a:gd name="connsiteY111" fmla="*/ 328411 h 712721"/>
                <a:gd name="connsiteX112" fmla="*/ 117389 w 712721"/>
                <a:gd name="connsiteY112" fmla="*/ 306051 h 712721"/>
                <a:gd name="connsiteX113" fmla="*/ 150929 w 712721"/>
                <a:gd name="connsiteY113" fmla="*/ 223599 h 712721"/>
                <a:gd name="connsiteX114" fmla="*/ 163507 w 712721"/>
                <a:gd name="connsiteY114" fmla="*/ 204034 h 712721"/>
                <a:gd name="connsiteX115" fmla="*/ 136954 w 712721"/>
                <a:gd name="connsiteY115" fmla="*/ 177482 h 712721"/>
                <a:gd name="connsiteX116" fmla="*/ 109004 w 712721"/>
                <a:gd name="connsiteY116" fmla="*/ 150929 h 712721"/>
                <a:gd name="connsiteX117" fmla="*/ 111799 w 712721"/>
                <a:gd name="connsiteY117" fmla="*/ 138352 h 712721"/>
                <a:gd name="connsiteX118" fmla="*/ 139749 w 712721"/>
                <a:gd name="connsiteY118" fmla="*/ 110402 h 712721"/>
                <a:gd name="connsiteX119" fmla="*/ 152327 w 712721"/>
                <a:gd name="connsiteY119" fmla="*/ 107607 h 712721"/>
                <a:gd name="connsiteX120" fmla="*/ 205431 w 712721"/>
                <a:gd name="connsiteY120" fmla="*/ 160712 h 712721"/>
                <a:gd name="connsiteX121" fmla="*/ 224996 w 712721"/>
                <a:gd name="connsiteY121" fmla="*/ 148134 h 712721"/>
                <a:gd name="connsiteX122" fmla="*/ 307448 w 712721"/>
                <a:gd name="connsiteY122" fmla="*/ 114594 h 712721"/>
                <a:gd name="connsiteX123" fmla="*/ 329808 w 712721"/>
                <a:gd name="connsiteY123" fmla="*/ 109004 h 712721"/>
                <a:gd name="connsiteX124" fmla="*/ 329808 w 712721"/>
                <a:gd name="connsiteY124" fmla="*/ 34937 h 712721"/>
                <a:gd name="connsiteX125" fmla="*/ 340988 w 712721"/>
                <a:gd name="connsiteY125" fmla="*/ 27950 h 712721"/>
                <a:gd name="connsiteX126" fmla="*/ 381516 w 712721"/>
                <a:gd name="connsiteY126" fmla="*/ 27950 h 712721"/>
                <a:gd name="connsiteX127" fmla="*/ 392696 w 712721"/>
                <a:gd name="connsiteY127" fmla="*/ 34937 h 712721"/>
                <a:gd name="connsiteX128" fmla="*/ 392696 w 712721"/>
                <a:gd name="connsiteY128" fmla="*/ 109004 h 712721"/>
                <a:gd name="connsiteX129" fmla="*/ 415055 w 712721"/>
                <a:gd name="connsiteY129" fmla="*/ 114594 h 712721"/>
                <a:gd name="connsiteX130" fmla="*/ 497508 w 712721"/>
                <a:gd name="connsiteY130" fmla="*/ 148134 h 712721"/>
                <a:gd name="connsiteX131" fmla="*/ 517072 w 712721"/>
                <a:gd name="connsiteY131" fmla="*/ 160712 h 712721"/>
                <a:gd name="connsiteX132" fmla="*/ 570177 w 712721"/>
                <a:gd name="connsiteY132" fmla="*/ 107607 h 712721"/>
                <a:gd name="connsiteX133" fmla="*/ 582755 w 712721"/>
                <a:gd name="connsiteY133" fmla="*/ 110402 h 712721"/>
                <a:gd name="connsiteX134" fmla="*/ 610705 w 712721"/>
                <a:gd name="connsiteY134" fmla="*/ 138352 h 712721"/>
                <a:gd name="connsiteX135" fmla="*/ 613499 w 712721"/>
                <a:gd name="connsiteY135" fmla="*/ 150929 h 712721"/>
                <a:gd name="connsiteX136" fmla="*/ 560395 w 712721"/>
                <a:gd name="connsiteY136" fmla="*/ 204034 h 712721"/>
                <a:gd name="connsiteX137" fmla="*/ 572972 w 712721"/>
                <a:gd name="connsiteY137" fmla="*/ 223599 h 712721"/>
                <a:gd name="connsiteX138" fmla="*/ 606512 w 712721"/>
                <a:gd name="connsiteY138" fmla="*/ 306051 h 712721"/>
                <a:gd name="connsiteX139" fmla="*/ 612102 w 712721"/>
                <a:gd name="connsiteY139" fmla="*/ 328411 h 712721"/>
                <a:gd name="connsiteX140" fmla="*/ 686169 w 712721"/>
                <a:gd name="connsiteY140" fmla="*/ 328411 h 712721"/>
                <a:gd name="connsiteX141" fmla="*/ 693157 w 712721"/>
                <a:gd name="connsiteY141" fmla="*/ 339591 h 712721"/>
                <a:gd name="connsiteX142" fmla="*/ 693157 w 712721"/>
                <a:gd name="connsiteY142" fmla="*/ 378721 h 71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Lst>
              <a:rect l="l" t="t" r="r" b="b"/>
              <a:pathLst>
                <a:path w="712721" h="712721">
                  <a:moveTo>
                    <a:pt x="721106" y="338193"/>
                  </a:moveTo>
                  <a:cubicBezTo>
                    <a:pt x="721106" y="317231"/>
                    <a:pt x="705734" y="300461"/>
                    <a:pt x="687567" y="300461"/>
                  </a:cubicBezTo>
                  <a:lnTo>
                    <a:pt x="634462" y="300461"/>
                  </a:lnTo>
                  <a:lnTo>
                    <a:pt x="634462" y="297666"/>
                  </a:lnTo>
                  <a:cubicBezTo>
                    <a:pt x="627474" y="265524"/>
                    <a:pt x="614897" y="234779"/>
                    <a:pt x="596730" y="206829"/>
                  </a:cubicBezTo>
                  <a:lnTo>
                    <a:pt x="595332" y="206829"/>
                  </a:lnTo>
                  <a:lnTo>
                    <a:pt x="595332" y="206829"/>
                  </a:lnTo>
                  <a:lnTo>
                    <a:pt x="633064" y="169097"/>
                  </a:lnTo>
                  <a:cubicBezTo>
                    <a:pt x="645642" y="156519"/>
                    <a:pt x="644244" y="134159"/>
                    <a:pt x="630269" y="118787"/>
                  </a:cubicBezTo>
                  <a:lnTo>
                    <a:pt x="602320" y="90837"/>
                  </a:lnTo>
                  <a:cubicBezTo>
                    <a:pt x="595332" y="83850"/>
                    <a:pt x="584152" y="78260"/>
                    <a:pt x="574370" y="78260"/>
                  </a:cubicBezTo>
                  <a:cubicBezTo>
                    <a:pt x="565985" y="78260"/>
                    <a:pt x="557600" y="81055"/>
                    <a:pt x="552010" y="86645"/>
                  </a:cubicBezTo>
                  <a:lnTo>
                    <a:pt x="514277" y="125774"/>
                  </a:lnTo>
                  <a:lnTo>
                    <a:pt x="512880" y="124377"/>
                  </a:lnTo>
                  <a:cubicBezTo>
                    <a:pt x="484930" y="106209"/>
                    <a:pt x="454185" y="93632"/>
                    <a:pt x="422043" y="86645"/>
                  </a:cubicBezTo>
                  <a:lnTo>
                    <a:pt x="419248" y="86645"/>
                  </a:lnTo>
                  <a:lnTo>
                    <a:pt x="419248" y="33540"/>
                  </a:lnTo>
                  <a:cubicBezTo>
                    <a:pt x="419248" y="15372"/>
                    <a:pt x="402478" y="0"/>
                    <a:pt x="381516" y="0"/>
                  </a:cubicBezTo>
                  <a:lnTo>
                    <a:pt x="340988" y="0"/>
                  </a:lnTo>
                  <a:cubicBezTo>
                    <a:pt x="320026" y="0"/>
                    <a:pt x="303256" y="15372"/>
                    <a:pt x="303256" y="33540"/>
                  </a:cubicBezTo>
                  <a:lnTo>
                    <a:pt x="303256" y="86645"/>
                  </a:lnTo>
                  <a:lnTo>
                    <a:pt x="300461" y="86645"/>
                  </a:lnTo>
                  <a:cubicBezTo>
                    <a:pt x="268319" y="93632"/>
                    <a:pt x="237574" y="106209"/>
                    <a:pt x="209624" y="124377"/>
                  </a:cubicBezTo>
                  <a:lnTo>
                    <a:pt x="208226" y="125774"/>
                  </a:lnTo>
                  <a:lnTo>
                    <a:pt x="208226" y="125774"/>
                  </a:lnTo>
                  <a:lnTo>
                    <a:pt x="170494" y="88042"/>
                  </a:lnTo>
                  <a:cubicBezTo>
                    <a:pt x="164904" y="82452"/>
                    <a:pt x="156519" y="79657"/>
                    <a:pt x="148134" y="79657"/>
                  </a:cubicBezTo>
                  <a:cubicBezTo>
                    <a:pt x="138352" y="79657"/>
                    <a:pt x="128569" y="83850"/>
                    <a:pt x="120184" y="92235"/>
                  </a:cubicBezTo>
                  <a:lnTo>
                    <a:pt x="92235" y="120184"/>
                  </a:lnTo>
                  <a:cubicBezTo>
                    <a:pt x="85247" y="127172"/>
                    <a:pt x="81055" y="136954"/>
                    <a:pt x="79657" y="145339"/>
                  </a:cubicBezTo>
                  <a:cubicBezTo>
                    <a:pt x="79657" y="155122"/>
                    <a:pt x="82452" y="163507"/>
                    <a:pt x="88042" y="169097"/>
                  </a:cubicBezTo>
                  <a:lnTo>
                    <a:pt x="125774" y="206829"/>
                  </a:lnTo>
                  <a:lnTo>
                    <a:pt x="124377" y="208226"/>
                  </a:lnTo>
                  <a:cubicBezTo>
                    <a:pt x="106209" y="236176"/>
                    <a:pt x="93632" y="266921"/>
                    <a:pt x="86645" y="299063"/>
                  </a:cubicBezTo>
                  <a:lnTo>
                    <a:pt x="86645" y="301858"/>
                  </a:lnTo>
                  <a:lnTo>
                    <a:pt x="33540" y="301858"/>
                  </a:lnTo>
                  <a:cubicBezTo>
                    <a:pt x="15372" y="301858"/>
                    <a:pt x="0" y="318628"/>
                    <a:pt x="0" y="339591"/>
                  </a:cubicBezTo>
                  <a:lnTo>
                    <a:pt x="0" y="380118"/>
                  </a:lnTo>
                  <a:cubicBezTo>
                    <a:pt x="0" y="401081"/>
                    <a:pt x="15372" y="417850"/>
                    <a:pt x="33540" y="417850"/>
                  </a:cubicBezTo>
                  <a:lnTo>
                    <a:pt x="86645" y="417850"/>
                  </a:lnTo>
                  <a:lnTo>
                    <a:pt x="86645" y="420645"/>
                  </a:lnTo>
                  <a:cubicBezTo>
                    <a:pt x="93632" y="452788"/>
                    <a:pt x="106209" y="483533"/>
                    <a:pt x="124377" y="511482"/>
                  </a:cubicBezTo>
                  <a:lnTo>
                    <a:pt x="125774" y="512880"/>
                  </a:lnTo>
                  <a:lnTo>
                    <a:pt x="124377" y="514277"/>
                  </a:lnTo>
                  <a:lnTo>
                    <a:pt x="88042" y="550612"/>
                  </a:lnTo>
                  <a:cubicBezTo>
                    <a:pt x="82452" y="556202"/>
                    <a:pt x="78260" y="565985"/>
                    <a:pt x="79657" y="574370"/>
                  </a:cubicBezTo>
                  <a:cubicBezTo>
                    <a:pt x="79657" y="584152"/>
                    <a:pt x="83850" y="592537"/>
                    <a:pt x="92235" y="599525"/>
                  </a:cubicBezTo>
                  <a:lnTo>
                    <a:pt x="120184" y="627474"/>
                  </a:lnTo>
                  <a:cubicBezTo>
                    <a:pt x="127172" y="634462"/>
                    <a:pt x="138352" y="640052"/>
                    <a:pt x="148134" y="640052"/>
                  </a:cubicBezTo>
                  <a:cubicBezTo>
                    <a:pt x="156519" y="640052"/>
                    <a:pt x="164904" y="637257"/>
                    <a:pt x="170494" y="631667"/>
                  </a:cubicBezTo>
                  <a:lnTo>
                    <a:pt x="208226" y="593935"/>
                  </a:lnTo>
                  <a:lnTo>
                    <a:pt x="209624" y="595332"/>
                  </a:lnTo>
                  <a:cubicBezTo>
                    <a:pt x="237574" y="613499"/>
                    <a:pt x="268319" y="626077"/>
                    <a:pt x="300461" y="633064"/>
                  </a:cubicBezTo>
                  <a:lnTo>
                    <a:pt x="303256" y="633064"/>
                  </a:lnTo>
                  <a:lnTo>
                    <a:pt x="303256" y="686169"/>
                  </a:lnTo>
                  <a:cubicBezTo>
                    <a:pt x="303256" y="704336"/>
                    <a:pt x="320026" y="719709"/>
                    <a:pt x="340988" y="719709"/>
                  </a:cubicBezTo>
                  <a:lnTo>
                    <a:pt x="381516" y="719709"/>
                  </a:lnTo>
                  <a:cubicBezTo>
                    <a:pt x="402478" y="719709"/>
                    <a:pt x="419248" y="704336"/>
                    <a:pt x="419248" y="686169"/>
                  </a:cubicBezTo>
                  <a:lnTo>
                    <a:pt x="419248" y="633064"/>
                  </a:lnTo>
                  <a:lnTo>
                    <a:pt x="422043" y="633064"/>
                  </a:lnTo>
                  <a:cubicBezTo>
                    <a:pt x="454185" y="626077"/>
                    <a:pt x="484930" y="613499"/>
                    <a:pt x="512880" y="595332"/>
                  </a:cubicBezTo>
                  <a:lnTo>
                    <a:pt x="514277" y="593935"/>
                  </a:lnTo>
                  <a:lnTo>
                    <a:pt x="514277" y="593935"/>
                  </a:lnTo>
                  <a:lnTo>
                    <a:pt x="552010" y="631667"/>
                  </a:lnTo>
                  <a:cubicBezTo>
                    <a:pt x="557600" y="637257"/>
                    <a:pt x="565985" y="640052"/>
                    <a:pt x="574370" y="640052"/>
                  </a:cubicBezTo>
                  <a:cubicBezTo>
                    <a:pt x="584152" y="640052"/>
                    <a:pt x="593935" y="635859"/>
                    <a:pt x="602320" y="627474"/>
                  </a:cubicBezTo>
                  <a:lnTo>
                    <a:pt x="630269" y="599525"/>
                  </a:lnTo>
                  <a:cubicBezTo>
                    <a:pt x="637257" y="592537"/>
                    <a:pt x="641449" y="582755"/>
                    <a:pt x="641449" y="574370"/>
                  </a:cubicBezTo>
                  <a:cubicBezTo>
                    <a:pt x="641449" y="564587"/>
                    <a:pt x="638654" y="556202"/>
                    <a:pt x="633064" y="550612"/>
                  </a:cubicBezTo>
                  <a:lnTo>
                    <a:pt x="595332" y="512880"/>
                  </a:lnTo>
                  <a:lnTo>
                    <a:pt x="596730" y="511482"/>
                  </a:lnTo>
                  <a:cubicBezTo>
                    <a:pt x="614897" y="483533"/>
                    <a:pt x="627474" y="452788"/>
                    <a:pt x="634462" y="420645"/>
                  </a:cubicBezTo>
                  <a:lnTo>
                    <a:pt x="634462" y="417850"/>
                  </a:lnTo>
                  <a:lnTo>
                    <a:pt x="687567" y="417850"/>
                  </a:lnTo>
                  <a:cubicBezTo>
                    <a:pt x="705734" y="417850"/>
                    <a:pt x="721106" y="401081"/>
                    <a:pt x="721106" y="380118"/>
                  </a:cubicBezTo>
                  <a:lnTo>
                    <a:pt x="721106" y="338193"/>
                  </a:lnTo>
                  <a:close/>
                  <a:moveTo>
                    <a:pt x="694554" y="378721"/>
                  </a:moveTo>
                  <a:cubicBezTo>
                    <a:pt x="694554" y="385708"/>
                    <a:pt x="690362" y="389901"/>
                    <a:pt x="687567" y="389901"/>
                  </a:cubicBezTo>
                  <a:lnTo>
                    <a:pt x="613499" y="389901"/>
                  </a:lnTo>
                  <a:lnTo>
                    <a:pt x="607910" y="412260"/>
                  </a:lnTo>
                  <a:cubicBezTo>
                    <a:pt x="600922" y="441608"/>
                    <a:pt x="589742" y="469558"/>
                    <a:pt x="574370" y="494713"/>
                  </a:cubicBezTo>
                  <a:lnTo>
                    <a:pt x="563190" y="514277"/>
                  </a:lnTo>
                  <a:lnTo>
                    <a:pt x="616295" y="567382"/>
                  </a:lnTo>
                  <a:cubicBezTo>
                    <a:pt x="619089" y="570177"/>
                    <a:pt x="617692" y="575767"/>
                    <a:pt x="613499" y="579960"/>
                  </a:cubicBezTo>
                  <a:lnTo>
                    <a:pt x="585550" y="607910"/>
                  </a:lnTo>
                  <a:cubicBezTo>
                    <a:pt x="585550" y="607910"/>
                    <a:pt x="581357" y="612102"/>
                    <a:pt x="575767" y="612102"/>
                  </a:cubicBezTo>
                  <a:cubicBezTo>
                    <a:pt x="574370" y="612102"/>
                    <a:pt x="572972" y="612102"/>
                    <a:pt x="571575" y="610705"/>
                  </a:cubicBezTo>
                  <a:lnTo>
                    <a:pt x="518470" y="557600"/>
                  </a:lnTo>
                  <a:lnTo>
                    <a:pt x="498905" y="570177"/>
                  </a:lnTo>
                  <a:cubicBezTo>
                    <a:pt x="473750" y="586947"/>
                    <a:pt x="445800" y="598127"/>
                    <a:pt x="416453" y="603717"/>
                  </a:cubicBezTo>
                  <a:lnTo>
                    <a:pt x="394093" y="609307"/>
                  </a:lnTo>
                  <a:lnTo>
                    <a:pt x="394093" y="683374"/>
                  </a:lnTo>
                  <a:cubicBezTo>
                    <a:pt x="394093" y="686169"/>
                    <a:pt x="388503" y="690362"/>
                    <a:pt x="382913" y="690362"/>
                  </a:cubicBezTo>
                  <a:lnTo>
                    <a:pt x="342386" y="690362"/>
                  </a:lnTo>
                  <a:cubicBezTo>
                    <a:pt x="335398" y="690362"/>
                    <a:pt x="331206" y="686169"/>
                    <a:pt x="331206" y="683374"/>
                  </a:cubicBezTo>
                  <a:lnTo>
                    <a:pt x="331206" y="609307"/>
                  </a:lnTo>
                  <a:lnTo>
                    <a:pt x="308846" y="603717"/>
                  </a:lnTo>
                  <a:cubicBezTo>
                    <a:pt x="279499" y="596730"/>
                    <a:pt x="251549" y="585550"/>
                    <a:pt x="226394" y="570177"/>
                  </a:cubicBezTo>
                  <a:lnTo>
                    <a:pt x="206829" y="558997"/>
                  </a:lnTo>
                  <a:lnTo>
                    <a:pt x="153724" y="612102"/>
                  </a:lnTo>
                  <a:cubicBezTo>
                    <a:pt x="149532" y="616294"/>
                    <a:pt x="142544" y="610705"/>
                    <a:pt x="141147" y="609307"/>
                  </a:cubicBezTo>
                  <a:lnTo>
                    <a:pt x="113197" y="581357"/>
                  </a:lnTo>
                  <a:cubicBezTo>
                    <a:pt x="110402" y="578562"/>
                    <a:pt x="106209" y="572972"/>
                    <a:pt x="110402" y="568780"/>
                  </a:cubicBezTo>
                  <a:lnTo>
                    <a:pt x="163507" y="515675"/>
                  </a:lnTo>
                  <a:lnTo>
                    <a:pt x="150929" y="496110"/>
                  </a:lnTo>
                  <a:cubicBezTo>
                    <a:pt x="134159" y="470955"/>
                    <a:pt x="122979" y="443005"/>
                    <a:pt x="117389" y="413658"/>
                  </a:cubicBezTo>
                  <a:lnTo>
                    <a:pt x="111799" y="391298"/>
                  </a:lnTo>
                  <a:lnTo>
                    <a:pt x="37732" y="391298"/>
                  </a:lnTo>
                  <a:cubicBezTo>
                    <a:pt x="34937" y="391298"/>
                    <a:pt x="30745" y="385708"/>
                    <a:pt x="30745" y="380118"/>
                  </a:cubicBezTo>
                  <a:lnTo>
                    <a:pt x="30745" y="339591"/>
                  </a:lnTo>
                  <a:cubicBezTo>
                    <a:pt x="30745" y="332603"/>
                    <a:pt x="34937" y="328411"/>
                    <a:pt x="37732" y="328411"/>
                  </a:cubicBezTo>
                  <a:lnTo>
                    <a:pt x="111799" y="328411"/>
                  </a:lnTo>
                  <a:lnTo>
                    <a:pt x="117389" y="306051"/>
                  </a:lnTo>
                  <a:cubicBezTo>
                    <a:pt x="124377" y="276704"/>
                    <a:pt x="135557" y="248754"/>
                    <a:pt x="150929" y="223599"/>
                  </a:cubicBezTo>
                  <a:lnTo>
                    <a:pt x="163507" y="204034"/>
                  </a:lnTo>
                  <a:lnTo>
                    <a:pt x="136954" y="177482"/>
                  </a:lnTo>
                  <a:cubicBezTo>
                    <a:pt x="121582" y="163507"/>
                    <a:pt x="110402" y="150929"/>
                    <a:pt x="109004" y="150929"/>
                  </a:cubicBezTo>
                  <a:cubicBezTo>
                    <a:pt x="104812" y="146737"/>
                    <a:pt x="110402" y="139749"/>
                    <a:pt x="111799" y="138352"/>
                  </a:cubicBezTo>
                  <a:lnTo>
                    <a:pt x="139749" y="110402"/>
                  </a:lnTo>
                  <a:cubicBezTo>
                    <a:pt x="142544" y="107607"/>
                    <a:pt x="148134" y="103414"/>
                    <a:pt x="152327" y="107607"/>
                  </a:cubicBezTo>
                  <a:lnTo>
                    <a:pt x="205431" y="160712"/>
                  </a:lnTo>
                  <a:lnTo>
                    <a:pt x="224996" y="148134"/>
                  </a:lnTo>
                  <a:cubicBezTo>
                    <a:pt x="250151" y="131364"/>
                    <a:pt x="278101" y="120184"/>
                    <a:pt x="307448" y="114594"/>
                  </a:cubicBezTo>
                  <a:lnTo>
                    <a:pt x="329808" y="109004"/>
                  </a:lnTo>
                  <a:lnTo>
                    <a:pt x="329808" y="34937"/>
                  </a:lnTo>
                  <a:cubicBezTo>
                    <a:pt x="329808" y="32142"/>
                    <a:pt x="335398" y="27950"/>
                    <a:pt x="340988" y="27950"/>
                  </a:cubicBezTo>
                  <a:lnTo>
                    <a:pt x="381516" y="27950"/>
                  </a:lnTo>
                  <a:cubicBezTo>
                    <a:pt x="388503" y="27950"/>
                    <a:pt x="392696" y="32142"/>
                    <a:pt x="392696" y="34937"/>
                  </a:cubicBezTo>
                  <a:lnTo>
                    <a:pt x="392696" y="109004"/>
                  </a:lnTo>
                  <a:lnTo>
                    <a:pt x="415055" y="114594"/>
                  </a:lnTo>
                  <a:cubicBezTo>
                    <a:pt x="444403" y="121582"/>
                    <a:pt x="472353" y="132762"/>
                    <a:pt x="497508" y="148134"/>
                  </a:cubicBezTo>
                  <a:lnTo>
                    <a:pt x="517072" y="160712"/>
                  </a:lnTo>
                  <a:lnTo>
                    <a:pt x="570177" y="107607"/>
                  </a:lnTo>
                  <a:cubicBezTo>
                    <a:pt x="574370" y="103414"/>
                    <a:pt x="581357" y="109004"/>
                    <a:pt x="582755" y="110402"/>
                  </a:cubicBezTo>
                  <a:lnTo>
                    <a:pt x="610705" y="138352"/>
                  </a:lnTo>
                  <a:cubicBezTo>
                    <a:pt x="614897" y="142544"/>
                    <a:pt x="616295" y="149532"/>
                    <a:pt x="613499" y="150929"/>
                  </a:cubicBezTo>
                  <a:lnTo>
                    <a:pt x="560395" y="204034"/>
                  </a:lnTo>
                  <a:lnTo>
                    <a:pt x="572972" y="223599"/>
                  </a:lnTo>
                  <a:cubicBezTo>
                    <a:pt x="589742" y="248754"/>
                    <a:pt x="600922" y="276704"/>
                    <a:pt x="606512" y="306051"/>
                  </a:cubicBezTo>
                  <a:lnTo>
                    <a:pt x="612102" y="328411"/>
                  </a:lnTo>
                  <a:lnTo>
                    <a:pt x="686169" y="328411"/>
                  </a:lnTo>
                  <a:cubicBezTo>
                    <a:pt x="688964" y="328411"/>
                    <a:pt x="693157" y="334001"/>
                    <a:pt x="693157" y="339591"/>
                  </a:cubicBezTo>
                  <a:lnTo>
                    <a:pt x="693157" y="378721"/>
                  </a:lnTo>
                  <a:close/>
                </a:path>
              </a:pathLst>
            </a:custGeom>
            <a:grpFill/>
            <a:ln w="9525" cap="flat">
              <a:solidFill>
                <a:schemeClr val="tx1"/>
              </a:solidFill>
              <a:prstDash val="solid"/>
              <a:miter/>
            </a:ln>
          </p:spPr>
          <p:txBody>
            <a:bodyPr rtlCol="0" anchor="ctr"/>
            <a:lstStyle/>
            <a:p>
              <a:endParaRPr lang="en-US" sz="2006">
                <a:latin typeface="Verdana (Body)"/>
              </a:endParaRPr>
            </a:p>
          </p:txBody>
        </p:sp>
        <p:sp>
          <p:nvSpPr>
            <p:cNvPr id="140" name="Freeform: Shape 139">
              <a:extLst>
                <a:ext uri="{FF2B5EF4-FFF2-40B4-BE49-F238E27FC236}">
                  <a16:creationId xmlns:a16="http://schemas.microsoft.com/office/drawing/2014/main" id="{0AD22C79-89D5-49BA-A32F-21EDB7C21CE2}"/>
                </a:ext>
              </a:extLst>
            </p:cNvPr>
            <p:cNvSpPr/>
            <p:nvPr/>
          </p:nvSpPr>
          <p:spPr>
            <a:xfrm>
              <a:off x="6131490" y="2283685"/>
              <a:ext cx="335398" cy="335398"/>
            </a:xfrm>
            <a:custGeom>
              <a:avLst/>
              <a:gdLst>
                <a:gd name="connsiteX0" fmla="*/ 170494 w 335398"/>
                <a:gd name="connsiteY0" fmla="*/ 0 h 335398"/>
                <a:gd name="connsiteX1" fmla="*/ 0 w 335398"/>
                <a:gd name="connsiteY1" fmla="*/ 170494 h 335398"/>
                <a:gd name="connsiteX2" fmla="*/ 170494 w 335398"/>
                <a:gd name="connsiteY2" fmla="*/ 339591 h 335398"/>
                <a:gd name="connsiteX3" fmla="*/ 340988 w 335398"/>
                <a:gd name="connsiteY3" fmla="*/ 169097 h 335398"/>
                <a:gd name="connsiteX4" fmla="*/ 170494 w 335398"/>
                <a:gd name="connsiteY4" fmla="*/ 0 h 335398"/>
                <a:gd name="connsiteX5" fmla="*/ 170494 w 335398"/>
                <a:gd name="connsiteY5" fmla="*/ 314436 h 335398"/>
                <a:gd name="connsiteX6" fmla="*/ 26552 w 335398"/>
                <a:gd name="connsiteY6" fmla="*/ 170494 h 335398"/>
                <a:gd name="connsiteX7" fmla="*/ 170494 w 335398"/>
                <a:gd name="connsiteY7" fmla="*/ 26552 h 335398"/>
                <a:gd name="connsiteX8" fmla="*/ 314436 w 335398"/>
                <a:gd name="connsiteY8" fmla="*/ 170494 h 335398"/>
                <a:gd name="connsiteX9" fmla="*/ 170494 w 335398"/>
                <a:gd name="connsiteY9" fmla="*/ 314436 h 33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398" h="335398">
                  <a:moveTo>
                    <a:pt x="170494" y="0"/>
                  </a:moveTo>
                  <a:cubicBezTo>
                    <a:pt x="76862" y="0"/>
                    <a:pt x="0" y="76862"/>
                    <a:pt x="0" y="170494"/>
                  </a:cubicBezTo>
                  <a:cubicBezTo>
                    <a:pt x="0" y="264126"/>
                    <a:pt x="76862" y="339591"/>
                    <a:pt x="170494" y="339591"/>
                  </a:cubicBezTo>
                  <a:cubicBezTo>
                    <a:pt x="264126" y="339591"/>
                    <a:pt x="340988" y="262729"/>
                    <a:pt x="340988" y="169097"/>
                  </a:cubicBezTo>
                  <a:cubicBezTo>
                    <a:pt x="340988" y="75465"/>
                    <a:pt x="264126" y="0"/>
                    <a:pt x="170494" y="0"/>
                  </a:cubicBezTo>
                  <a:close/>
                  <a:moveTo>
                    <a:pt x="170494" y="314436"/>
                  </a:moveTo>
                  <a:cubicBezTo>
                    <a:pt x="90837" y="314436"/>
                    <a:pt x="26552" y="250151"/>
                    <a:pt x="26552" y="170494"/>
                  </a:cubicBezTo>
                  <a:cubicBezTo>
                    <a:pt x="26552" y="90837"/>
                    <a:pt x="90837" y="26552"/>
                    <a:pt x="170494" y="26552"/>
                  </a:cubicBezTo>
                  <a:cubicBezTo>
                    <a:pt x="250151" y="26552"/>
                    <a:pt x="314436" y="90837"/>
                    <a:pt x="314436" y="170494"/>
                  </a:cubicBezTo>
                  <a:cubicBezTo>
                    <a:pt x="314436" y="250151"/>
                    <a:pt x="250151" y="314436"/>
                    <a:pt x="170494" y="314436"/>
                  </a:cubicBezTo>
                  <a:close/>
                </a:path>
              </a:pathLst>
            </a:custGeom>
            <a:grpFill/>
            <a:ln w="9525" cap="flat">
              <a:solidFill>
                <a:schemeClr val="tx1"/>
              </a:solidFill>
              <a:prstDash val="solid"/>
              <a:miter/>
            </a:ln>
          </p:spPr>
          <p:txBody>
            <a:bodyPr rtlCol="0" anchor="ctr"/>
            <a:lstStyle/>
            <a:p>
              <a:endParaRPr lang="en-US" sz="2006">
                <a:latin typeface="Verdana (Body)"/>
              </a:endParaRPr>
            </a:p>
          </p:txBody>
        </p:sp>
      </p:grpSp>
      <p:sp>
        <p:nvSpPr>
          <p:cNvPr id="141" name="Text Placeholder 1">
            <a:extLst>
              <a:ext uri="{FF2B5EF4-FFF2-40B4-BE49-F238E27FC236}">
                <a16:creationId xmlns:a16="http://schemas.microsoft.com/office/drawing/2014/main" id="{C300C675-08CB-47C2-83B0-402B36181358}"/>
              </a:ext>
            </a:extLst>
          </p:cNvPr>
          <p:cNvSpPr txBox="1">
            <a:spLocks/>
          </p:cNvSpPr>
          <p:nvPr/>
        </p:nvSpPr>
        <p:spPr>
          <a:xfrm>
            <a:off x="7323106" y="1583029"/>
            <a:ext cx="4416425" cy="469359"/>
          </a:xfrm>
          <a:prstGeom prst="rect">
            <a:avLst/>
          </a:prstGeom>
        </p:spPr>
        <p:txBody>
          <a:bodyPr vert="horz" wrap="square" lIns="0" tIns="0" rIns="0" bIns="0" rtlCol="0">
            <a:spAutoFit/>
          </a:bodyPr>
          <a:lstStyle>
            <a:lvl1pPr marL="0" indent="0" algn="l" defTabSz="685800" rtl="0" eaLnBrk="1" latinLnBrk="0" hangingPunct="1">
              <a:spcBef>
                <a:spcPts val="0"/>
              </a:spcBef>
              <a:spcAft>
                <a:spcPts val="750"/>
              </a:spcAft>
              <a:buSzPct val="100000"/>
              <a:buFontTx/>
              <a:buNone/>
              <a:defRPr sz="1800" b="0" kern="1200">
                <a:solidFill>
                  <a:schemeClr val="tx2"/>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975"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975"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spcAft>
                <a:spcPts val="300"/>
              </a:spcAft>
            </a:pPr>
            <a:r>
              <a:rPr lang="en-US" sz="1000" b="1">
                <a:solidFill>
                  <a:schemeClr val="tx1"/>
                </a:solidFill>
                <a:latin typeface="Verdana (Body)"/>
              </a:rPr>
              <a:t>Data extraction</a:t>
            </a:r>
          </a:p>
          <a:p>
            <a:pPr marL="171458" indent="-171458">
              <a:spcAft>
                <a:spcPts val="300"/>
              </a:spcAft>
              <a:buFont typeface="Arial" panose="020B0604020202020204" pitchFamily="34" charset="0"/>
              <a:buChar char="•"/>
            </a:pPr>
            <a:r>
              <a:rPr lang="en-US" sz="900">
                <a:solidFill>
                  <a:srgbClr val="53565A"/>
                </a:solidFill>
                <a:latin typeface="Verdana (Body)"/>
              </a:rPr>
              <a:t>Master and transactional data is extracted from EBS R12 environment based on a preapproved extraction criteria.</a:t>
            </a:r>
          </a:p>
        </p:txBody>
      </p:sp>
      <p:sp>
        <p:nvSpPr>
          <p:cNvPr id="142" name="Text Placeholder 1">
            <a:extLst>
              <a:ext uri="{FF2B5EF4-FFF2-40B4-BE49-F238E27FC236}">
                <a16:creationId xmlns:a16="http://schemas.microsoft.com/office/drawing/2014/main" id="{CA0F9857-2542-4F02-A1CE-078DDA707AAB}"/>
              </a:ext>
            </a:extLst>
          </p:cNvPr>
          <p:cNvSpPr txBox="1">
            <a:spLocks/>
          </p:cNvSpPr>
          <p:nvPr/>
        </p:nvSpPr>
        <p:spPr>
          <a:xfrm>
            <a:off x="8227692" y="2438779"/>
            <a:ext cx="3529270" cy="646331"/>
          </a:xfrm>
          <a:prstGeom prst="rect">
            <a:avLst/>
          </a:prstGeom>
        </p:spPr>
        <p:txBody>
          <a:bodyPr vert="horz" wrap="square" lIns="0" tIns="0" rIns="0" bIns="0" rtlCol="0">
            <a:spAutoFit/>
          </a:bodyPr>
          <a:lstStyle>
            <a:lvl1pPr marL="0" indent="0" algn="l" defTabSz="685800" rtl="0" eaLnBrk="1" latinLnBrk="0" hangingPunct="1">
              <a:spcBef>
                <a:spcPts val="0"/>
              </a:spcBef>
              <a:spcAft>
                <a:spcPts val="750"/>
              </a:spcAft>
              <a:buSzPct val="100000"/>
              <a:buFontTx/>
              <a:buNone/>
              <a:defRPr sz="1800" b="0" kern="1200">
                <a:solidFill>
                  <a:schemeClr val="tx2"/>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975"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975"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spcAft>
                <a:spcPts val="300"/>
              </a:spcAft>
            </a:pPr>
            <a:r>
              <a:rPr lang="en-US" sz="1000" b="1">
                <a:solidFill>
                  <a:schemeClr val="tx1"/>
                </a:solidFill>
                <a:latin typeface="Verdana (Body)"/>
              </a:rPr>
              <a:t>Data cleansing</a:t>
            </a:r>
          </a:p>
          <a:p>
            <a:pPr marL="171458" indent="-171458">
              <a:spcAft>
                <a:spcPts val="300"/>
              </a:spcAft>
              <a:buFont typeface="Arial" panose="020B0604020202020204" pitchFamily="34" charset="0"/>
              <a:buChar char="•"/>
            </a:pPr>
            <a:r>
              <a:rPr lang="en-US" sz="900">
                <a:solidFill>
                  <a:srgbClr val="53565A"/>
                </a:solidFill>
                <a:latin typeface="Verdana (Body)"/>
              </a:rPr>
              <a:t>Extracted data is </a:t>
            </a:r>
            <a:r>
              <a:rPr lang="en-US" sz="900" b="1">
                <a:solidFill>
                  <a:srgbClr val="53565A"/>
                </a:solidFill>
                <a:latin typeface="Verdana (Body)"/>
              </a:rPr>
              <a:t>transformed</a:t>
            </a:r>
            <a:r>
              <a:rPr lang="en-US" sz="900">
                <a:solidFill>
                  <a:srgbClr val="53565A"/>
                </a:solidFill>
                <a:latin typeface="Verdana (Body)"/>
              </a:rPr>
              <a:t> and </a:t>
            </a:r>
            <a:r>
              <a:rPr lang="en-US" sz="900" b="1">
                <a:solidFill>
                  <a:srgbClr val="53565A"/>
                </a:solidFill>
                <a:latin typeface="Verdana (Body)"/>
              </a:rPr>
              <a:t>cleansed</a:t>
            </a:r>
            <a:endParaRPr lang="en-US" sz="900">
              <a:solidFill>
                <a:srgbClr val="53565A"/>
              </a:solidFill>
              <a:latin typeface="Verdana (Body)"/>
            </a:endParaRPr>
          </a:p>
          <a:p>
            <a:pPr marL="171458" indent="-171458">
              <a:spcAft>
                <a:spcPts val="300"/>
              </a:spcAft>
              <a:buFont typeface="Arial" panose="020B0604020202020204" pitchFamily="34" charset="0"/>
              <a:buChar char="•"/>
            </a:pPr>
            <a:r>
              <a:rPr lang="en-US" sz="900">
                <a:solidFill>
                  <a:srgbClr val="53565A"/>
                </a:solidFill>
                <a:latin typeface="Verdana (Body)"/>
              </a:rPr>
              <a:t>During this phase, human intervention is expected to confirm the cleansed data .</a:t>
            </a:r>
          </a:p>
        </p:txBody>
      </p:sp>
      <p:sp>
        <p:nvSpPr>
          <p:cNvPr id="143" name="Text Placeholder 1">
            <a:extLst>
              <a:ext uri="{FF2B5EF4-FFF2-40B4-BE49-F238E27FC236}">
                <a16:creationId xmlns:a16="http://schemas.microsoft.com/office/drawing/2014/main" id="{A568A3C2-C54C-4BB3-ADCD-F58BA7C2AEF8}"/>
              </a:ext>
            </a:extLst>
          </p:cNvPr>
          <p:cNvSpPr txBox="1">
            <a:spLocks/>
          </p:cNvSpPr>
          <p:nvPr/>
        </p:nvSpPr>
        <p:spPr>
          <a:xfrm>
            <a:off x="8552038" y="3413192"/>
            <a:ext cx="3187494" cy="469359"/>
          </a:xfrm>
          <a:prstGeom prst="rect">
            <a:avLst/>
          </a:prstGeom>
        </p:spPr>
        <p:txBody>
          <a:bodyPr vert="horz" wrap="square" lIns="0" tIns="0" rIns="0" bIns="0" rtlCol="0">
            <a:spAutoFit/>
          </a:bodyPr>
          <a:lstStyle>
            <a:lvl1pPr marL="0" indent="0" algn="l" defTabSz="685800" rtl="0" eaLnBrk="1" latinLnBrk="0" hangingPunct="1">
              <a:spcBef>
                <a:spcPts val="0"/>
              </a:spcBef>
              <a:spcAft>
                <a:spcPts val="750"/>
              </a:spcAft>
              <a:buSzPct val="100000"/>
              <a:buFontTx/>
              <a:buNone/>
              <a:defRPr sz="1800" b="0" kern="1200">
                <a:solidFill>
                  <a:schemeClr val="tx2"/>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975"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975"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spcAft>
                <a:spcPts val="300"/>
              </a:spcAft>
            </a:pPr>
            <a:r>
              <a:rPr lang="en-US" sz="1000" b="1">
                <a:solidFill>
                  <a:schemeClr val="tx1"/>
                </a:solidFill>
                <a:latin typeface="Verdana (Body)"/>
              </a:rPr>
              <a:t>Data validation</a:t>
            </a:r>
          </a:p>
          <a:p>
            <a:pPr marL="171458" indent="-171458">
              <a:spcAft>
                <a:spcPts val="300"/>
              </a:spcAft>
              <a:buFont typeface="Arial" panose="020B0604020202020204" pitchFamily="34" charset="0"/>
              <a:buChar char="•"/>
            </a:pPr>
            <a:r>
              <a:rPr lang="en-US" sz="900">
                <a:solidFill>
                  <a:srgbClr val="53565A"/>
                </a:solidFill>
                <a:latin typeface="Verdana (Body)"/>
              </a:rPr>
              <a:t>Transformed/cleansed data is confirmed for accuracy and business approval.</a:t>
            </a:r>
          </a:p>
        </p:txBody>
      </p:sp>
      <p:sp>
        <p:nvSpPr>
          <p:cNvPr id="144" name="Text Placeholder 1">
            <a:extLst>
              <a:ext uri="{FF2B5EF4-FFF2-40B4-BE49-F238E27FC236}">
                <a16:creationId xmlns:a16="http://schemas.microsoft.com/office/drawing/2014/main" id="{5C5C632F-96B2-467C-85D4-1556986AB03B}"/>
              </a:ext>
            </a:extLst>
          </p:cNvPr>
          <p:cNvSpPr txBox="1">
            <a:spLocks/>
          </p:cNvSpPr>
          <p:nvPr/>
        </p:nvSpPr>
        <p:spPr>
          <a:xfrm>
            <a:off x="8245668" y="4312681"/>
            <a:ext cx="3503978" cy="469359"/>
          </a:xfrm>
          <a:prstGeom prst="rect">
            <a:avLst/>
          </a:prstGeom>
        </p:spPr>
        <p:txBody>
          <a:bodyPr vert="horz" wrap="square" lIns="0" tIns="0" rIns="0" bIns="0" rtlCol="0">
            <a:spAutoFit/>
          </a:bodyPr>
          <a:lstStyle>
            <a:lvl1pPr marL="0" indent="0" algn="l" defTabSz="685800" rtl="0" eaLnBrk="1" latinLnBrk="0" hangingPunct="1">
              <a:spcBef>
                <a:spcPts val="0"/>
              </a:spcBef>
              <a:spcAft>
                <a:spcPts val="750"/>
              </a:spcAft>
              <a:buSzPct val="100000"/>
              <a:buFontTx/>
              <a:buNone/>
              <a:defRPr sz="1800" b="0" kern="1200">
                <a:solidFill>
                  <a:schemeClr val="tx2"/>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975"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975"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spcAft>
                <a:spcPts val="300"/>
              </a:spcAft>
            </a:pPr>
            <a:r>
              <a:rPr lang="en-US" sz="1000" b="1">
                <a:solidFill>
                  <a:schemeClr val="tx1"/>
                </a:solidFill>
                <a:latin typeface="Verdana (Body)"/>
              </a:rPr>
              <a:t>Data load</a:t>
            </a:r>
          </a:p>
          <a:p>
            <a:pPr marL="171458" indent="-171458">
              <a:spcAft>
                <a:spcPts val="300"/>
              </a:spcAft>
              <a:buFont typeface="Arial" panose="020B0604020202020204" pitchFamily="34" charset="0"/>
              <a:buChar char="•"/>
            </a:pPr>
            <a:r>
              <a:rPr lang="en-US" sz="900">
                <a:solidFill>
                  <a:srgbClr val="53565A"/>
                </a:solidFill>
                <a:latin typeface="Verdana (Body)"/>
              </a:rPr>
              <a:t>Cleansed and approved data is loaded using Data Hub to </a:t>
            </a:r>
            <a:br>
              <a:rPr lang="en-US" sz="900">
                <a:solidFill>
                  <a:srgbClr val="53565A"/>
                </a:solidFill>
                <a:latin typeface="Verdana (Body)"/>
              </a:rPr>
            </a:br>
            <a:r>
              <a:rPr lang="en-US" sz="900">
                <a:solidFill>
                  <a:srgbClr val="53565A"/>
                </a:solidFill>
                <a:latin typeface="Verdana (Body)"/>
              </a:rPr>
              <a:t>cloud instance.</a:t>
            </a:r>
          </a:p>
        </p:txBody>
      </p:sp>
      <p:sp>
        <p:nvSpPr>
          <p:cNvPr id="145" name="Text Placeholder 1">
            <a:extLst>
              <a:ext uri="{FF2B5EF4-FFF2-40B4-BE49-F238E27FC236}">
                <a16:creationId xmlns:a16="http://schemas.microsoft.com/office/drawing/2014/main" id="{9BA05352-DF35-4471-82C8-13E91B731266}"/>
              </a:ext>
            </a:extLst>
          </p:cNvPr>
          <p:cNvSpPr txBox="1">
            <a:spLocks/>
          </p:cNvSpPr>
          <p:nvPr/>
        </p:nvSpPr>
        <p:spPr>
          <a:xfrm>
            <a:off x="7406739" y="5269437"/>
            <a:ext cx="4332792" cy="607859"/>
          </a:xfrm>
          <a:prstGeom prst="rect">
            <a:avLst/>
          </a:prstGeom>
        </p:spPr>
        <p:txBody>
          <a:bodyPr vert="horz" wrap="square" lIns="0" tIns="0" rIns="0" bIns="0" rtlCol="0">
            <a:spAutoFit/>
          </a:bodyPr>
          <a:lstStyle>
            <a:lvl1pPr marL="0" indent="0" algn="l" defTabSz="685800" rtl="0" eaLnBrk="1" latinLnBrk="0" hangingPunct="1">
              <a:spcBef>
                <a:spcPts val="0"/>
              </a:spcBef>
              <a:spcAft>
                <a:spcPts val="750"/>
              </a:spcAft>
              <a:buSzPct val="100000"/>
              <a:buFontTx/>
              <a:buNone/>
              <a:defRPr sz="1800" b="0" kern="1200">
                <a:solidFill>
                  <a:schemeClr val="tx2"/>
                </a:solidFill>
                <a:latin typeface="+mn-lt"/>
                <a:ea typeface="+mn-ea"/>
                <a:cs typeface="Calibri Light" panose="020F0302020204030204" pitchFamily="34" charset="0"/>
              </a:defRPr>
            </a:lvl1pPr>
            <a:lvl2pPr marL="104775" indent="-104775" algn="l" defTabSz="685800" rtl="0" eaLnBrk="1" latinLnBrk="0" hangingPunct="1">
              <a:spcBef>
                <a:spcPts val="0"/>
              </a:spcBef>
              <a:spcAft>
                <a:spcPts val="750"/>
              </a:spcAft>
              <a:buClrTx/>
              <a:buSzPct val="100000"/>
              <a:buFont typeface="Arial" panose="020B0604020202020204" pitchFamily="34" charset="0"/>
              <a:buChar char="•"/>
              <a:defRPr lang="en-US" sz="975" b="1" kern="1200" dirty="0" smtClean="0">
                <a:solidFill>
                  <a:schemeClr val="tx1"/>
                </a:solidFill>
                <a:latin typeface="+mj-lt"/>
                <a:ea typeface="+mn-ea"/>
                <a:cs typeface="Calibri Light" panose="020F0302020204030204" pitchFamily="34" charset="0"/>
              </a:defRPr>
            </a:lvl2pPr>
            <a:lvl3pPr marL="228600"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dirty="0" smtClean="0">
                <a:solidFill>
                  <a:schemeClr val="tx1"/>
                </a:solidFill>
                <a:latin typeface="+mn-lt"/>
                <a:ea typeface="+mn-ea"/>
                <a:cs typeface="Calibri Light" panose="020F0302020204030204" pitchFamily="34" charset="0"/>
              </a:defRPr>
            </a:lvl3pPr>
            <a:lvl4pPr marL="352425" indent="-104775" algn="l" defTabSz="685800" rtl="0" eaLnBrk="1" latinLnBrk="0" hangingPunct="1">
              <a:spcBef>
                <a:spcPts val="0"/>
              </a:spcBef>
              <a:spcAft>
                <a:spcPts val="750"/>
              </a:spcAft>
              <a:buClrTx/>
              <a:buSzPct val="100000"/>
              <a:buFont typeface="Arial" panose="020B0604020202020204" pitchFamily="34" charset="0"/>
              <a:buChar char="◦"/>
              <a:defRPr lang="en-US" sz="975" kern="1200" baseline="0" dirty="0" smtClean="0">
                <a:solidFill>
                  <a:schemeClr val="tx1"/>
                </a:solidFill>
                <a:latin typeface="+mn-lt"/>
                <a:ea typeface="+mn-ea"/>
                <a:cs typeface="Calibri Light" panose="020F0302020204030204" pitchFamily="34" charset="0"/>
              </a:defRPr>
            </a:lvl4pPr>
            <a:lvl5pPr marL="476250" indent="-104775" algn="l" defTabSz="598885" rtl="0" eaLnBrk="1" latinLnBrk="0" hangingPunct="1">
              <a:spcBef>
                <a:spcPts val="0"/>
              </a:spcBef>
              <a:spcAft>
                <a:spcPts val="750"/>
              </a:spcAft>
              <a:buClrTx/>
              <a:buSzPct val="100000"/>
              <a:buFont typeface="Arial" panose="020B0604020202020204" pitchFamily="34" charset="0"/>
              <a:buChar char="−"/>
              <a:tabLst/>
              <a:defRPr lang="en-US" sz="975" kern="1200" baseline="0" dirty="0" smtClean="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a:spcAft>
                <a:spcPts val="300"/>
              </a:spcAft>
            </a:pPr>
            <a:r>
              <a:rPr lang="en-US" sz="1000" b="1">
                <a:solidFill>
                  <a:schemeClr val="tx1"/>
                </a:solidFill>
                <a:latin typeface="Verdana (Body)"/>
              </a:rPr>
              <a:t>Data reconciliation</a:t>
            </a:r>
          </a:p>
          <a:p>
            <a:pPr marL="171458" indent="-171458">
              <a:spcAft>
                <a:spcPts val="300"/>
              </a:spcAft>
              <a:buFont typeface="Arial" panose="020B0604020202020204" pitchFamily="34" charset="0"/>
              <a:buChar char="•"/>
            </a:pPr>
            <a:r>
              <a:rPr lang="en-US" sz="900">
                <a:solidFill>
                  <a:srgbClr val="53565A"/>
                </a:solidFill>
                <a:latin typeface="Verdana (Body)"/>
              </a:rPr>
              <a:t>Post-load, Data Hub is used to enhance reconciliation report generation to reconcile data between legacy and target systems and to promote accuracy in data quality across parameters like accounting, counts, etc.</a:t>
            </a:r>
          </a:p>
        </p:txBody>
      </p:sp>
      <p:sp>
        <p:nvSpPr>
          <p:cNvPr id="88" name="Rectangle 87">
            <a:extLst>
              <a:ext uri="{FF2B5EF4-FFF2-40B4-BE49-F238E27FC236}">
                <a16:creationId xmlns:a16="http://schemas.microsoft.com/office/drawing/2014/main" id="{C5AA3A03-B001-451D-A12C-97CCD7616AD4}"/>
              </a:ext>
            </a:extLst>
          </p:cNvPr>
          <p:cNvSpPr/>
          <p:nvPr/>
        </p:nvSpPr>
        <p:spPr>
          <a:xfrm>
            <a:off x="2939191" y="4774015"/>
            <a:ext cx="1787655" cy="249684"/>
          </a:xfrm>
          <a:prstGeom prst="rect">
            <a:avLst/>
          </a:prstGeom>
          <a:ln>
            <a:noFill/>
          </a:ln>
        </p:spPr>
        <p:txBody>
          <a:bodyPr wrap="square" lIns="0" tIns="0" rIns="0" bIns="0" anchor="ctr" anchorCtr="0">
            <a:spAutoFit/>
          </a:bodyPr>
          <a:lstStyle/>
          <a:p>
            <a:pPr defTabSz="903287">
              <a:lnSpc>
                <a:spcPct val="106000"/>
              </a:lnSpc>
              <a:defRPr/>
            </a:pPr>
            <a:r>
              <a:rPr lang="en-US" sz="800" kern="0">
                <a:latin typeface="Verdana (Body)"/>
              </a:rPr>
              <a:t>Extraction, transformation, and load</a:t>
            </a:r>
          </a:p>
        </p:txBody>
      </p:sp>
      <p:sp>
        <p:nvSpPr>
          <p:cNvPr id="89" name="Rectangle 88">
            <a:extLst>
              <a:ext uri="{FF2B5EF4-FFF2-40B4-BE49-F238E27FC236}">
                <a16:creationId xmlns:a16="http://schemas.microsoft.com/office/drawing/2014/main" id="{5CA7798F-B8A3-4409-8EFD-E4BCFF697445}"/>
              </a:ext>
            </a:extLst>
          </p:cNvPr>
          <p:cNvSpPr/>
          <p:nvPr/>
        </p:nvSpPr>
        <p:spPr>
          <a:xfrm>
            <a:off x="4949687" y="4839256"/>
            <a:ext cx="1493904" cy="119200"/>
          </a:xfrm>
          <a:prstGeom prst="rect">
            <a:avLst/>
          </a:prstGeom>
          <a:ln>
            <a:noFill/>
          </a:ln>
        </p:spPr>
        <p:txBody>
          <a:bodyPr wrap="square" lIns="0" tIns="0" rIns="0" bIns="0" anchor="ctr" anchorCtr="0">
            <a:spAutoFit/>
          </a:bodyPr>
          <a:lstStyle/>
          <a:p>
            <a:pPr defTabSz="903287">
              <a:lnSpc>
                <a:spcPct val="106000"/>
              </a:lnSpc>
              <a:defRPr/>
            </a:pPr>
            <a:r>
              <a:rPr lang="en-US" sz="800" kern="0">
                <a:latin typeface="Verdana (Body)"/>
              </a:rPr>
              <a:t>Validation and reconciliation</a:t>
            </a:r>
          </a:p>
        </p:txBody>
      </p:sp>
      <p:sp>
        <p:nvSpPr>
          <p:cNvPr id="90" name="Oval 89">
            <a:extLst>
              <a:ext uri="{FF2B5EF4-FFF2-40B4-BE49-F238E27FC236}">
                <a16:creationId xmlns:a16="http://schemas.microsoft.com/office/drawing/2014/main" id="{401CEA14-D91F-47AC-9E65-A5C69FD440B6}"/>
              </a:ext>
            </a:extLst>
          </p:cNvPr>
          <p:cNvSpPr>
            <a:spLocks noChangeAspect="1"/>
          </p:cNvSpPr>
          <p:nvPr/>
        </p:nvSpPr>
        <p:spPr>
          <a:xfrm>
            <a:off x="4790003" y="4838345"/>
            <a:ext cx="121024" cy="121023"/>
          </a:xfrm>
          <a:prstGeom prst="ellipse">
            <a:avLst/>
          </a:prstGeom>
          <a:solidFill>
            <a:srgbClr val="FFCD00"/>
          </a:solidFill>
          <a:ln w="25400" cap="flat" cmpd="sng" algn="ctr">
            <a:noFill/>
            <a:prstDash val="solid"/>
          </a:ln>
          <a:effectLst/>
        </p:spPr>
        <p:txBody>
          <a:bodyPr lIns="0" tIns="0" rIns="0" bIns="0" rtlCol="0" anchor="ctr"/>
          <a:lstStyle/>
          <a:p>
            <a:pPr algn="ctr" defTabSz="806867">
              <a:spcBef>
                <a:spcPct val="20000"/>
              </a:spcBef>
              <a:defRPr/>
            </a:pPr>
            <a:endParaRPr lang="en-US" sz="800" b="1" kern="0">
              <a:solidFill>
                <a:prstClr val="white"/>
              </a:solidFill>
              <a:latin typeface="Verdana (Body)"/>
              <a:cs typeface="Open Sans" panose="020B0606030504020204" pitchFamily="34" charset="0"/>
            </a:endParaRPr>
          </a:p>
        </p:txBody>
      </p:sp>
      <p:sp>
        <p:nvSpPr>
          <p:cNvPr id="92" name="Oval 91">
            <a:extLst>
              <a:ext uri="{FF2B5EF4-FFF2-40B4-BE49-F238E27FC236}">
                <a16:creationId xmlns:a16="http://schemas.microsoft.com/office/drawing/2014/main" id="{58C9633A-1D32-40FC-8453-7A09C01FCDA7}"/>
              </a:ext>
            </a:extLst>
          </p:cNvPr>
          <p:cNvSpPr>
            <a:spLocks noChangeAspect="1"/>
          </p:cNvSpPr>
          <p:nvPr/>
        </p:nvSpPr>
        <p:spPr>
          <a:xfrm>
            <a:off x="2783923" y="4838345"/>
            <a:ext cx="121024" cy="121023"/>
          </a:xfrm>
          <a:prstGeom prst="ellipse">
            <a:avLst/>
          </a:prstGeom>
          <a:solidFill>
            <a:srgbClr val="00A3E0"/>
          </a:solidFill>
          <a:ln w="25400" cap="flat" cmpd="sng" algn="ctr">
            <a:noFill/>
            <a:prstDash val="solid"/>
          </a:ln>
          <a:effectLst/>
        </p:spPr>
        <p:txBody>
          <a:bodyPr lIns="0" tIns="0" rIns="0" bIns="0" rtlCol="0" anchor="ctr"/>
          <a:lstStyle/>
          <a:p>
            <a:pPr algn="ctr" defTabSz="806867">
              <a:spcBef>
                <a:spcPct val="20000"/>
              </a:spcBef>
              <a:defRPr/>
            </a:pPr>
            <a:endParaRPr lang="en-US" sz="800" b="1" kern="0">
              <a:solidFill>
                <a:prstClr val="white"/>
              </a:solidFill>
              <a:latin typeface="Verdana (Body)"/>
              <a:cs typeface="Open Sans" panose="020B0606030504020204" pitchFamily="34" charset="0"/>
            </a:endParaRPr>
          </a:p>
        </p:txBody>
      </p:sp>
      <p:sp>
        <p:nvSpPr>
          <p:cNvPr id="93" name="Oval 92">
            <a:extLst>
              <a:ext uri="{FF2B5EF4-FFF2-40B4-BE49-F238E27FC236}">
                <a16:creationId xmlns:a16="http://schemas.microsoft.com/office/drawing/2014/main" id="{929B7305-92BA-4AA5-BF90-978EFAF256CD}"/>
              </a:ext>
            </a:extLst>
          </p:cNvPr>
          <p:cNvSpPr>
            <a:spLocks noChangeAspect="1"/>
          </p:cNvSpPr>
          <p:nvPr/>
        </p:nvSpPr>
        <p:spPr>
          <a:xfrm>
            <a:off x="521796" y="4838345"/>
            <a:ext cx="121024" cy="121023"/>
          </a:xfrm>
          <a:prstGeom prst="ellipse">
            <a:avLst/>
          </a:prstGeom>
          <a:solidFill>
            <a:srgbClr val="54565B"/>
          </a:solidFill>
          <a:ln w="25400" cap="flat" cmpd="sng" algn="ctr">
            <a:noFill/>
            <a:prstDash val="solid"/>
          </a:ln>
          <a:effectLst/>
        </p:spPr>
        <p:txBody>
          <a:bodyPr lIns="0" tIns="0" rIns="0" bIns="0" rtlCol="0" anchor="ctr"/>
          <a:lstStyle/>
          <a:p>
            <a:pPr algn="ctr" defTabSz="806867">
              <a:spcBef>
                <a:spcPct val="20000"/>
              </a:spcBef>
              <a:defRPr/>
            </a:pPr>
            <a:endParaRPr lang="en-US" sz="800" b="1" kern="0">
              <a:solidFill>
                <a:prstClr val="white"/>
              </a:solidFill>
              <a:latin typeface="Verdana (Body)"/>
              <a:cs typeface="Open Sans" panose="020B0606030504020204" pitchFamily="34" charset="0"/>
            </a:endParaRPr>
          </a:p>
        </p:txBody>
      </p:sp>
      <p:sp>
        <p:nvSpPr>
          <p:cNvPr id="94" name="Rectangle 93">
            <a:extLst>
              <a:ext uri="{FF2B5EF4-FFF2-40B4-BE49-F238E27FC236}">
                <a16:creationId xmlns:a16="http://schemas.microsoft.com/office/drawing/2014/main" id="{176510AC-5303-413F-B8DC-3BA0ADFAD557}"/>
              </a:ext>
            </a:extLst>
          </p:cNvPr>
          <p:cNvSpPr/>
          <p:nvPr/>
        </p:nvSpPr>
        <p:spPr>
          <a:xfrm>
            <a:off x="681480" y="4774015"/>
            <a:ext cx="2090766" cy="249684"/>
          </a:xfrm>
          <a:prstGeom prst="rect">
            <a:avLst/>
          </a:prstGeom>
          <a:ln>
            <a:noFill/>
          </a:ln>
        </p:spPr>
        <p:txBody>
          <a:bodyPr wrap="square" lIns="0" tIns="0" rIns="0" bIns="0" anchor="ctr" anchorCtr="0">
            <a:spAutoFit/>
          </a:bodyPr>
          <a:lstStyle/>
          <a:p>
            <a:pPr defTabSz="903287">
              <a:lnSpc>
                <a:spcPct val="106000"/>
              </a:lnSpc>
              <a:defRPr/>
            </a:pPr>
            <a:r>
              <a:rPr lang="en-US" sz="800" kern="0">
                <a:latin typeface="Verdana (Body)"/>
              </a:rPr>
              <a:t>Data planning, analysis, and configurations</a:t>
            </a:r>
          </a:p>
        </p:txBody>
      </p:sp>
      <p:sp>
        <p:nvSpPr>
          <p:cNvPr id="87" name="TextBox 23">
            <a:extLst>
              <a:ext uri="{FF2B5EF4-FFF2-40B4-BE49-F238E27FC236}">
                <a16:creationId xmlns:a16="http://schemas.microsoft.com/office/drawing/2014/main" id="{EA1E3F80-26CE-41C5-B528-3171E40446B6}"/>
              </a:ext>
            </a:extLst>
          </p:cNvPr>
          <p:cNvSpPr txBox="1"/>
          <p:nvPr/>
        </p:nvSpPr>
        <p:spPr>
          <a:xfrm>
            <a:off x="892677" y="4286531"/>
            <a:ext cx="1439191" cy="34721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spcBef>
                <a:spcPts val="529"/>
              </a:spcBef>
              <a:defRPr/>
            </a:pPr>
            <a:r>
              <a:rPr lang="en-US" sz="800" kern="0">
                <a:solidFill>
                  <a:schemeClr val="bg1"/>
                </a:solidFill>
                <a:latin typeface="Verdana (Body)"/>
              </a:rPr>
              <a:t>Generate Reconciliation Metrics/Reports</a:t>
            </a:r>
          </a:p>
        </p:txBody>
      </p:sp>
      <p:sp>
        <p:nvSpPr>
          <p:cNvPr id="132" name="TextBox 47">
            <a:extLst>
              <a:ext uri="{FF2B5EF4-FFF2-40B4-BE49-F238E27FC236}">
                <a16:creationId xmlns:a16="http://schemas.microsoft.com/office/drawing/2014/main" id="{A8E29A4F-53FB-41DA-96C2-2A77F7C16C00}"/>
              </a:ext>
            </a:extLst>
          </p:cNvPr>
          <p:cNvSpPr txBox="1"/>
          <p:nvPr/>
        </p:nvSpPr>
        <p:spPr>
          <a:xfrm>
            <a:off x="2223576" y="4286531"/>
            <a:ext cx="1417783" cy="34721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spcBef>
                <a:spcPts val="529"/>
              </a:spcBef>
              <a:defRPr/>
            </a:pPr>
            <a:r>
              <a:rPr lang="en-US" sz="800" kern="0">
                <a:solidFill>
                  <a:schemeClr val="bg1"/>
                </a:solidFill>
                <a:latin typeface="Verdana (Body)"/>
              </a:rPr>
              <a:t>Analyze Exceptions and Resolve Errors</a:t>
            </a:r>
          </a:p>
        </p:txBody>
      </p:sp>
      <p:sp>
        <p:nvSpPr>
          <p:cNvPr id="134" name="TextBox 49">
            <a:extLst>
              <a:ext uri="{FF2B5EF4-FFF2-40B4-BE49-F238E27FC236}">
                <a16:creationId xmlns:a16="http://schemas.microsoft.com/office/drawing/2014/main" id="{627DECEA-8C81-4C4E-9271-5B626B1CA095}"/>
              </a:ext>
            </a:extLst>
          </p:cNvPr>
          <p:cNvSpPr txBox="1"/>
          <p:nvPr/>
        </p:nvSpPr>
        <p:spPr>
          <a:xfrm>
            <a:off x="3537282" y="4286531"/>
            <a:ext cx="1074677" cy="34721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defRPr/>
            </a:pPr>
            <a:r>
              <a:rPr lang="en-US" sz="800" kern="0">
                <a:solidFill>
                  <a:schemeClr val="bg1"/>
                </a:solidFill>
                <a:latin typeface="Verdana (Body)"/>
              </a:rPr>
              <a:t>Perform Final</a:t>
            </a:r>
            <a:br>
              <a:rPr lang="en-US" sz="800" kern="0">
                <a:solidFill>
                  <a:schemeClr val="bg1"/>
                </a:solidFill>
                <a:latin typeface="Verdana (Body)"/>
              </a:rPr>
            </a:br>
            <a:r>
              <a:rPr lang="en-US" sz="800" kern="0">
                <a:solidFill>
                  <a:schemeClr val="bg1"/>
                </a:solidFill>
                <a:latin typeface="Verdana (Body)"/>
              </a:rPr>
              <a:t>Reconciliations</a:t>
            </a:r>
          </a:p>
        </p:txBody>
      </p:sp>
      <p:sp>
        <p:nvSpPr>
          <p:cNvPr id="82" name="TextBox 23">
            <a:extLst>
              <a:ext uri="{FF2B5EF4-FFF2-40B4-BE49-F238E27FC236}">
                <a16:creationId xmlns:a16="http://schemas.microsoft.com/office/drawing/2014/main" id="{E1F42F2C-B239-4C14-AFDC-9FBCB22CDA9E}"/>
              </a:ext>
            </a:extLst>
          </p:cNvPr>
          <p:cNvSpPr txBox="1"/>
          <p:nvPr/>
        </p:nvSpPr>
        <p:spPr>
          <a:xfrm>
            <a:off x="892677" y="4286531"/>
            <a:ext cx="1439191" cy="34721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spcBef>
                <a:spcPts val="529"/>
              </a:spcBef>
              <a:defRPr/>
            </a:pPr>
            <a:r>
              <a:rPr lang="en-US" sz="800" kern="0">
                <a:solidFill>
                  <a:prstClr val="black"/>
                </a:solidFill>
                <a:latin typeface="Verdana (Body)"/>
              </a:rPr>
              <a:t>Generate reconciliation metrics/reports</a:t>
            </a:r>
          </a:p>
        </p:txBody>
      </p:sp>
      <p:sp>
        <p:nvSpPr>
          <p:cNvPr id="83" name="U-Turn Arrow 37">
            <a:extLst>
              <a:ext uri="{FF2B5EF4-FFF2-40B4-BE49-F238E27FC236}">
                <a16:creationId xmlns:a16="http://schemas.microsoft.com/office/drawing/2014/main" id="{AA55E719-C5B9-4458-8E59-F2C975177FFA}"/>
              </a:ext>
            </a:extLst>
          </p:cNvPr>
          <p:cNvSpPr/>
          <p:nvPr/>
        </p:nvSpPr>
        <p:spPr>
          <a:xfrm rot="16200000" flipH="1">
            <a:off x="2335601" y="1225671"/>
            <a:ext cx="1295166" cy="4670179"/>
          </a:xfrm>
          <a:prstGeom prst="uturnArrow">
            <a:avLst>
              <a:gd name="adj1" fmla="val 6432"/>
              <a:gd name="adj2" fmla="val 3575"/>
              <a:gd name="adj3" fmla="val 0"/>
              <a:gd name="adj4" fmla="val 49821"/>
              <a:gd name="adj5" fmla="val 94554"/>
            </a:avLst>
          </a:prstGeom>
          <a:solidFill>
            <a:srgbClr val="97999B"/>
          </a:solidFill>
          <a:ln w="12700" cap="flat" cmpd="sng" algn="ctr">
            <a:noFill/>
            <a:prstDash val="solid"/>
          </a:ln>
          <a:effectLst/>
        </p:spPr>
        <p:txBody>
          <a:bodyPr lIns="40143" rIns="40143"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spcBef>
                <a:spcPct val="20000"/>
              </a:spcBef>
              <a:defRPr/>
            </a:pPr>
            <a:endParaRPr lang="en-US" sz="927" b="1" kern="0">
              <a:solidFill>
                <a:prstClr val="black"/>
              </a:solidFill>
              <a:latin typeface="Verdana (Body)"/>
              <a:cs typeface="Open Sans" panose="020B0606030504020204" pitchFamily="34" charset="0"/>
            </a:endParaRPr>
          </a:p>
        </p:txBody>
      </p:sp>
      <p:sp>
        <p:nvSpPr>
          <p:cNvPr id="149" name="TextBox 28">
            <a:extLst>
              <a:ext uri="{FF2B5EF4-FFF2-40B4-BE49-F238E27FC236}">
                <a16:creationId xmlns:a16="http://schemas.microsoft.com/office/drawing/2014/main" id="{4CAF88BF-5C3E-4B3E-B96D-73E8D41A0C21}"/>
              </a:ext>
            </a:extLst>
          </p:cNvPr>
          <p:cNvSpPr txBox="1"/>
          <p:nvPr/>
        </p:nvSpPr>
        <p:spPr>
          <a:xfrm>
            <a:off x="1314617" y="2009495"/>
            <a:ext cx="824492" cy="254878"/>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defRPr/>
            </a:pPr>
            <a:r>
              <a:rPr lang="en-US" sz="800" kern="0">
                <a:solidFill>
                  <a:prstClr val="black"/>
                </a:solidFill>
                <a:latin typeface="Verdana (Body)"/>
              </a:rPr>
              <a:t>Define data requirements</a:t>
            </a:r>
          </a:p>
        </p:txBody>
      </p:sp>
      <p:sp>
        <p:nvSpPr>
          <p:cNvPr id="150" name="Oval 149">
            <a:extLst>
              <a:ext uri="{FF2B5EF4-FFF2-40B4-BE49-F238E27FC236}">
                <a16:creationId xmlns:a16="http://schemas.microsoft.com/office/drawing/2014/main" id="{30F6195F-7B16-443A-88E9-A1781FC4A238}"/>
              </a:ext>
            </a:extLst>
          </p:cNvPr>
          <p:cNvSpPr>
            <a:spLocks noChangeAspect="1"/>
          </p:cNvSpPr>
          <p:nvPr/>
        </p:nvSpPr>
        <p:spPr>
          <a:xfrm>
            <a:off x="2983184" y="1722476"/>
            <a:ext cx="237744" cy="227287"/>
          </a:xfrm>
          <a:prstGeom prst="ellipse">
            <a:avLst/>
          </a:prstGeom>
          <a:solidFill>
            <a:srgbClr val="54565B"/>
          </a:solidFill>
          <a:ln w="25400" cap="flat" cmpd="sng" algn="ctr">
            <a:solidFill>
              <a:sysClr val="window" lastClr="FFFFFF"/>
            </a:solidFill>
            <a:prstDash val="solid"/>
          </a:ln>
          <a:effectLst/>
        </p:spPr>
        <p:txBody>
          <a:bodyPr lIns="0" tIns="0" rIns="0" bIns="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r>
              <a:rPr lang="en-US" sz="800" b="1" kern="0">
                <a:solidFill>
                  <a:schemeClr val="bg1"/>
                </a:solidFill>
                <a:latin typeface="Verdana (Body)"/>
                <a:cs typeface="Open Sans" panose="020B0606030504020204" pitchFamily="34" charset="0"/>
              </a:rPr>
              <a:t>2</a:t>
            </a:r>
          </a:p>
        </p:txBody>
      </p:sp>
      <p:sp>
        <p:nvSpPr>
          <p:cNvPr id="151" name="TextBox 30">
            <a:extLst>
              <a:ext uri="{FF2B5EF4-FFF2-40B4-BE49-F238E27FC236}">
                <a16:creationId xmlns:a16="http://schemas.microsoft.com/office/drawing/2014/main" id="{C755515A-A503-4E28-9287-C0E2263B71F8}"/>
              </a:ext>
            </a:extLst>
          </p:cNvPr>
          <p:cNvSpPr txBox="1"/>
          <p:nvPr/>
        </p:nvSpPr>
        <p:spPr>
          <a:xfrm>
            <a:off x="2647074" y="2016763"/>
            <a:ext cx="909964" cy="254878"/>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defRPr/>
            </a:pPr>
            <a:r>
              <a:rPr lang="en-US" sz="800" kern="0">
                <a:solidFill>
                  <a:prstClr val="black"/>
                </a:solidFill>
                <a:latin typeface="Verdana (Body)"/>
              </a:rPr>
              <a:t>Perform initial </a:t>
            </a:r>
          </a:p>
          <a:p>
            <a:pPr algn="ctr" defTabSz="806867">
              <a:lnSpc>
                <a:spcPct val="106000"/>
              </a:lnSpc>
              <a:defRPr/>
            </a:pPr>
            <a:r>
              <a:rPr lang="en-US" sz="800" kern="0">
                <a:solidFill>
                  <a:prstClr val="black"/>
                </a:solidFill>
                <a:latin typeface="Verdana (Body)"/>
              </a:rPr>
              <a:t>data analysis</a:t>
            </a:r>
          </a:p>
        </p:txBody>
      </p:sp>
      <p:sp>
        <p:nvSpPr>
          <p:cNvPr id="152" name="Oval 151">
            <a:extLst>
              <a:ext uri="{FF2B5EF4-FFF2-40B4-BE49-F238E27FC236}">
                <a16:creationId xmlns:a16="http://schemas.microsoft.com/office/drawing/2014/main" id="{91D489D1-1BE3-47A5-B14E-1B074901BC8D}"/>
              </a:ext>
            </a:extLst>
          </p:cNvPr>
          <p:cNvSpPr>
            <a:spLocks noChangeAspect="1"/>
          </p:cNvSpPr>
          <p:nvPr/>
        </p:nvSpPr>
        <p:spPr>
          <a:xfrm>
            <a:off x="4482111" y="1722475"/>
            <a:ext cx="237744" cy="227287"/>
          </a:xfrm>
          <a:prstGeom prst="ellipse">
            <a:avLst/>
          </a:prstGeom>
          <a:solidFill>
            <a:srgbClr val="54565B"/>
          </a:solidFill>
          <a:ln w="25400" cap="flat" cmpd="sng" algn="ctr">
            <a:solidFill>
              <a:sysClr val="window" lastClr="FFFFFF"/>
            </a:solidFill>
            <a:prstDash val="solid"/>
          </a:ln>
          <a:effectLst/>
        </p:spPr>
        <p:txBody>
          <a:bodyPr lIns="0" tIns="0" rIns="0" bIns="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r>
              <a:rPr lang="en-US" sz="800" b="1" kern="0">
                <a:solidFill>
                  <a:schemeClr val="bg1"/>
                </a:solidFill>
                <a:latin typeface="Verdana (Body)"/>
                <a:cs typeface="Open Sans" panose="020B0606030504020204" pitchFamily="34" charset="0"/>
              </a:rPr>
              <a:t>3</a:t>
            </a:r>
          </a:p>
        </p:txBody>
      </p:sp>
      <p:sp>
        <p:nvSpPr>
          <p:cNvPr id="153" name="TextBox 32">
            <a:extLst>
              <a:ext uri="{FF2B5EF4-FFF2-40B4-BE49-F238E27FC236}">
                <a16:creationId xmlns:a16="http://schemas.microsoft.com/office/drawing/2014/main" id="{935CD194-4302-4377-8803-455E9D15828D}"/>
              </a:ext>
            </a:extLst>
          </p:cNvPr>
          <p:cNvSpPr txBox="1"/>
          <p:nvPr/>
        </p:nvSpPr>
        <p:spPr>
          <a:xfrm>
            <a:off x="3992693" y="2005829"/>
            <a:ext cx="1216580" cy="254878"/>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spcBef>
                <a:spcPts val="529"/>
              </a:spcBef>
              <a:defRPr/>
            </a:pPr>
            <a:r>
              <a:rPr lang="en-US" sz="800" kern="0">
                <a:solidFill>
                  <a:prstClr val="black"/>
                </a:solidFill>
                <a:latin typeface="Verdana (Body)"/>
              </a:rPr>
              <a:t>Define business rules, configure ERP cloud </a:t>
            </a:r>
          </a:p>
        </p:txBody>
      </p:sp>
      <p:sp>
        <p:nvSpPr>
          <p:cNvPr id="154" name="Oval 153">
            <a:extLst>
              <a:ext uri="{FF2B5EF4-FFF2-40B4-BE49-F238E27FC236}">
                <a16:creationId xmlns:a16="http://schemas.microsoft.com/office/drawing/2014/main" id="{87D7ADDD-33CA-4D79-90FA-82199950D2DA}"/>
              </a:ext>
            </a:extLst>
          </p:cNvPr>
          <p:cNvSpPr>
            <a:spLocks noChangeAspect="1"/>
          </p:cNvSpPr>
          <p:nvPr/>
        </p:nvSpPr>
        <p:spPr>
          <a:xfrm>
            <a:off x="5068038" y="2857006"/>
            <a:ext cx="237744" cy="227287"/>
          </a:xfrm>
          <a:prstGeom prst="ellipse">
            <a:avLst/>
          </a:prstGeom>
          <a:solidFill>
            <a:srgbClr val="00B0F0"/>
          </a:solidFill>
          <a:ln w="25400" cap="flat" cmpd="sng" algn="ctr">
            <a:solidFill>
              <a:sysClr val="window" lastClr="FFFFFF"/>
            </a:solidFill>
            <a:prstDash val="solid"/>
          </a:ln>
          <a:effectLst/>
        </p:spPr>
        <p:txBody>
          <a:bodyPr lIns="0" tIns="0" rIns="0" bIns="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r>
              <a:rPr lang="en-US" sz="800" b="1" kern="0">
                <a:solidFill>
                  <a:schemeClr val="bg1"/>
                </a:solidFill>
                <a:latin typeface="Verdana (Body)"/>
                <a:cs typeface="Open Sans" panose="020B0606030504020204" pitchFamily="34" charset="0"/>
              </a:rPr>
              <a:t>4</a:t>
            </a:r>
          </a:p>
        </p:txBody>
      </p:sp>
      <p:sp>
        <p:nvSpPr>
          <p:cNvPr id="155" name="TextBox 34">
            <a:extLst>
              <a:ext uri="{FF2B5EF4-FFF2-40B4-BE49-F238E27FC236}">
                <a16:creationId xmlns:a16="http://schemas.microsoft.com/office/drawing/2014/main" id="{6447D77A-4F76-49BD-932E-EC8ADA2AE9E7}"/>
              </a:ext>
            </a:extLst>
          </p:cNvPr>
          <p:cNvSpPr txBox="1"/>
          <p:nvPr/>
        </p:nvSpPr>
        <p:spPr>
          <a:xfrm>
            <a:off x="4684906" y="3118704"/>
            <a:ext cx="1058080" cy="385362"/>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spcBef>
                <a:spcPts val="529"/>
              </a:spcBef>
              <a:defRPr/>
            </a:pPr>
            <a:r>
              <a:rPr lang="en-US" sz="800" kern="0">
                <a:solidFill>
                  <a:prstClr val="black"/>
                </a:solidFill>
                <a:latin typeface="Verdana (Body)"/>
              </a:rPr>
              <a:t>Extract and perform legacy to ERP</a:t>
            </a:r>
            <a:br>
              <a:rPr lang="en-US" sz="800" kern="0">
                <a:solidFill>
                  <a:prstClr val="black"/>
                </a:solidFill>
                <a:latin typeface="Verdana (Body)"/>
              </a:rPr>
            </a:br>
            <a:r>
              <a:rPr lang="en-US" sz="800" kern="0">
                <a:solidFill>
                  <a:prstClr val="black"/>
                </a:solidFill>
                <a:latin typeface="Verdana (Body)"/>
              </a:rPr>
              <a:t>cloud mapping</a:t>
            </a:r>
          </a:p>
        </p:txBody>
      </p:sp>
      <p:sp>
        <p:nvSpPr>
          <p:cNvPr id="156" name="Oval 155">
            <a:extLst>
              <a:ext uri="{FF2B5EF4-FFF2-40B4-BE49-F238E27FC236}">
                <a16:creationId xmlns:a16="http://schemas.microsoft.com/office/drawing/2014/main" id="{D32F549E-A753-4CF8-82D9-C420401E63E0}"/>
              </a:ext>
            </a:extLst>
          </p:cNvPr>
          <p:cNvSpPr>
            <a:spLocks noChangeAspect="1"/>
          </p:cNvSpPr>
          <p:nvPr/>
        </p:nvSpPr>
        <p:spPr>
          <a:xfrm>
            <a:off x="4114945" y="2851289"/>
            <a:ext cx="237744" cy="227287"/>
          </a:xfrm>
          <a:prstGeom prst="ellipse">
            <a:avLst/>
          </a:prstGeom>
          <a:solidFill>
            <a:srgbClr val="00A3E0"/>
          </a:solidFill>
          <a:ln w="25400" cap="flat" cmpd="sng" algn="ctr">
            <a:solidFill>
              <a:sysClr val="window" lastClr="FFFFFF"/>
            </a:solidFill>
            <a:prstDash val="solid"/>
          </a:ln>
          <a:effectLst/>
        </p:spPr>
        <p:txBody>
          <a:bodyPr lIns="0" tIns="0" rIns="0" bIns="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defRPr/>
            </a:pPr>
            <a:r>
              <a:rPr lang="en-US" sz="900" b="1" kern="0">
                <a:solidFill>
                  <a:schemeClr val="bg1"/>
                </a:solidFill>
                <a:latin typeface="Verdana (Body)"/>
                <a:cs typeface="Open Sans" panose="020B0606030504020204" pitchFamily="34" charset="0"/>
              </a:rPr>
              <a:t>5</a:t>
            </a:r>
          </a:p>
        </p:txBody>
      </p:sp>
      <p:sp>
        <p:nvSpPr>
          <p:cNvPr id="157" name="TextBox 36">
            <a:extLst>
              <a:ext uri="{FF2B5EF4-FFF2-40B4-BE49-F238E27FC236}">
                <a16:creationId xmlns:a16="http://schemas.microsoft.com/office/drawing/2014/main" id="{FBFAC8DD-2A47-4AB4-8AF9-D1BA83DEE7E3}"/>
              </a:ext>
            </a:extLst>
          </p:cNvPr>
          <p:cNvSpPr txBox="1"/>
          <p:nvPr/>
        </p:nvSpPr>
        <p:spPr>
          <a:xfrm>
            <a:off x="3798360" y="3201619"/>
            <a:ext cx="869836" cy="216726"/>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spcBef>
                <a:spcPts val="529"/>
              </a:spcBef>
              <a:defRPr/>
            </a:pPr>
            <a:r>
              <a:rPr lang="en-US" sz="800" kern="0">
                <a:solidFill>
                  <a:prstClr val="black"/>
                </a:solidFill>
                <a:latin typeface="Verdana (Body)"/>
              </a:rPr>
              <a:t>Enrich data</a:t>
            </a:r>
          </a:p>
        </p:txBody>
      </p:sp>
      <p:sp>
        <p:nvSpPr>
          <p:cNvPr id="158" name="Oval 157">
            <a:extLst>
              <a:ext uri="{FF2B5EF4-FFF2-40B4-BE49-F238E27FC236}">
                <a16:creationId xmlns:a16="http://schemas.microsoft.com/office/drawing/2014/main" id="{0FC3F98F-6671-483B-B549-D3DFDB280D76}"/>
              </a:ext>
            </a:extLst>
          </p:cNvPr>
          <p:cNvSpPr>
            <a:spLocks noChangeAspect="1"/>
          </p:cNvSpPr>
          <p:nvPr/>
        </p:nvSpPr>
        <p:spPr>
          <a:xfrm>
            <a:off x="3211628" y="2843101"/>
            <a:ext cx="237744" cy="227287"/>
          </a:xfrm>
          <a:prstGeom prst="ellipse">
            <a:avLst/>
          </a:prstGeom>
          <a:solidFill>
            <a:srgbClr val="00A3E0"/>
          </a:solidFill>
          <a:ln w="25400" cap="flat" cmpd="sng" algn="ctr">
            <a:solidFill>
              <a:sysClr val="window" lastClr="FFFFFF"/>
            </a:solidFill>
            <a:prstDash val="solid"/>
          </a:ln>
          <a:effectLst/>
        </p:spPr>
        <p:txBody>
          <a:bodyPr lIns="0" tIns="0" rIns="0" bIns="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defRPr/>
            </a:pPr>
            <a:r>
              <a:rPr lang="en-US" sz="900" b="1" kern="0">
                <a:solidFill>
                  <a:schemeClr val="bg1"/>
                </a:solidFill>
                <a:latin typeface="Verdana (Body)"/>
                <a:cs typeface="Open Sans" panose="020B0606030504020204" pitchFamily="34" charset="0"/>
              </a:rPr>
              <a:t>6</a:t>
            </a:r>
          </a:p>
        </p:txBody>
      </p:sp>
      <p:sp>
        <p:nvSpPr>
          <p:cNvPr id="159" name="TextBox 38">
            <a:extLst>
              <a:ext uri="{FF2B5EF4-FFF2-40B4-BE49-F238E27FC236}">
                <a16:creationId xmlns:a16="http://schemas.microsoft.com/office/drawing/2014/main" id="{40C5E96A-B601-4A5E-9615-B9ADF173F48A}"/>
              </a:ext>
            </a:extLst>
          </p:cNvPr>
          <p:cNvSpPr txBox="1"/>
          <p:nvPr/>
        </p:nvSpPr>
        <p:spPr>
          <a:xfrm>
            <a:off x="2726798" y="3165664"/>
            <a:ext cx="1339691" cy="34721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spcBef>
                <a:spcPts val="529"/>
              </a:spcBef>
              <a:defRPr/>
            </a:pPr>
            <a:r>
              <a:rPr lang="en-US" sz="800" kern="0">
                <a:solidFill>
                  <a:prstClr val="black"/>
                </a:solidFill>
                <a:latin typeface="Verdana (Body)"/>
              </a:rPr>
              <a:t>Transform data for conversions</a:t>
            </a:r>
          </a:p>
        </p:txBody>
      </p:sp>
      <p:sp>
        <p:nvSpPr>
          <p:cNvPr id="160" name="Oval 159">
            <a:extLst>
              <a:ext uri="{FF2B5EF4-FFF2-40B4-BE49-F238E27FC236}">
                <a16:creationId xmlns:a16="http://schemas.microsoft.com/office/drawing/2014/main" id="{972A4977-968B-435D-AA14-88ECB8F57011}"/>
              </a:ext>
            </a:extLst>
          </p:cNvPr>
          <p:cNvSpPr>
            <a:spLocks noChangeAspect="1"/>
          </p:cNvSpPr>
          <p:nvPr/>
        </p:nvSpPr>
        <p:spPr>
          <a:xfrm>
            <a:off x="2258535" y="2832627"/>
            <a:ext cx="237744" cy="227287"/>
          </a:xfrm>
          <a:prstGeom prst="ellipse">
            <a:avLst/>
          </a:prstGeom>
          <a:solidFill>
            <a:srgbClr val="00A3E0"/>
          </a:solidFill>
          <a:ln w="25400" cap="flat" cmpd="sng" algn="ctr">
            <a:solidFill>
              <a:sysClr val="window" lastClr="FFFFFF"/>
            </a:solidFill>
            <a:prstDash val="solid"/>
          </a:ln>
          <a:effectLst/>
        </p:spPr>
        <p:txBody>
          <a:bodyPr lIns="0" tIns="0" rIns="0" bIns="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defRPr/>
            </a:pPr>
            <a:r>
              <a:rPr lang="en-US" sz="900" b="1" kern="0">
                <a:solidFill>
                  <a:schemeClr val="bg1"/>
                </a:solidFill>
                <a:latin typeface="Verdana (Body)"/>
                <a:cs typeface="Open Sans" panose="020B0606030504020204" pitchFamily="34" charset="0"/>
              </a:rPr>
              <a:t>7</a:t>
            </a:r>
          </a:p>
        </p:txBody>
      </p:sp>
      <p:sp>
        <p:nvSpPr>
          <p:cNvPr id="161" name="TextBox 40">
            <a:extLst>
              <a:ext uri="{FF2B5EF4-FFF2-40B4-BE49-F238E27FC236}">
                <a16:creationId xmlns:a16="http://schemas.microsoft.com/office/drawing/2014/main" id="{9175FE88-5E7F-4361-9B8F-16130518A549}"/>
              </a:ext>
            </a:extLst>
          </p:cNvPr>
          <p:cNvSpPr txBox="1"/>
          <p:nvPr/>
        </p:nvSpPr>
        <p:spPr>
          <a:xfrm>
            <a:off x="1733390" y="3144588"/>
            <a:ext cx="1288683" cy="477695"/>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spcBef>
                <a:spcPts val="529"/>
              </a:spcBef>
              <a:defRPr/>
            </a:pPr>
            <a:r>
              <a:rPr lang="en-US" sz="800" kern="0">
                <a:solidFill>
                  <a:prstClr val="black"/>
                </a:solidFill>
                <a:latin typeface="Verdana (Body)"/>
              </a:rPr>
              <a:t>Create data in predefined templates for load</a:t>
            </a:r>
          </a:p>
        </p:txBody>
      </p:sp>
      <p:sp>
        <p:nvSpPr>
          <p:cNvPr id="162" name="Oval 161">
            <a:extLst>
              <a:ext uri="{FF2B5EF4-FFF2-40B4-BE49-F238E27FC236}">
                <a16:creationId xmlns:a16="http://schemas.microsoft.com/office/drawing/2014/main" id="{AF64178D-8E4F-41EA-8CA9-1949D706A7EC}"/>
              </a:ext>
            </a:extLst>
          </p:cNvPr>
          <p:cNvSpPr>
            <a:spLocks noChangeAspect="1"/>
          </p:cNvSpPr>
          <p:nvPr/>
        </p:nvSpPr>
        <p:spPr>
          <a:xfrm>
            <a:off x="1305442" y="2832626"/>
            <a:ext cx="237744" cy="227287"/>
          </a:xfrm>
          <a:prstGeom prst="ellipse">
            <a:avLst/>
          </a:prstGeom>
          <a:solidFill>
            <a:srgbClr val="00A3E0"/>
          </a:solidFill>
          <a:ln w="25400" cap="flat" cmpd="sng" algn="ctr">
            <a:solidFill>
              <a:sysClr val="window" lastClr="FFFFFF"/>
            </a:solidFill>
            <a:prstDash val="solid"/>
          </a:ln>
          <a:effectLst/>
        </p:spPr>
        <p:txBody>
          <a:bodyPr lIns="0" tIns="0" rIns="0" bIns="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defRPr/>
            </a:pPr>
            <a:r>
              <a:rPr lang="en-US" sz="900" b="1" kern="0">
                <a:solidFill>
                  <a:schemeClr val="bg1"/>
                </a:solidFill>
                <a:latin typeface="Verdana (Body)"/>
                <a:cs typeface="Open Sans" panose="020B0606030504020204" pitchFamily="34" charset="0"/>
              </a:rPr>
              <a:t>8</a:t>
            </a:r>
          </a:p>
        </p:txBody>
      </p:sp>
      <p:sp>
        <p:nvSpPr>
          <p:cNvPr id="163" name="TextBox 44">
            <a:extLst>
              <a:ext uri="{FF2B5EF4-FFF2-40B4-BE49-F238E27FC236}">
                <a16:creationId xmlns:a16="http://schemas.microsoft.com/office/drawing/2014/main" id="{F61B8168-FFCF-4739-BF0B-F1639265D1BA}"/>
              </a:ext>
            </a:extLst>
          </p:cNvPr>
          <p:cNvSpPr txBox="1"/>
          <p:nvPr/>
        </p:nvSpPr>
        <p:spPr>
          <a:xfrm>
            <a:off x="728138" y="3164547"/>
            <a:ext cx="1202486" cy="34721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spcBef>
                <a:spcPts val="529"/>
              </a:spcBef>
              <a:defRPr/>
            </a:pPr>
            <a:r>
              <a:rPr lang="en-US" sz="800" kern="0">
                <a:solidFill>
                  <a:prstClr val="black"/>
                </a:solidFill>
                <a:latin typeface="Verdana (Body)"/>
              </a:rPr>
              <a:t>Load data to ERP cloud modules</a:t>
            </a:r>
          </a:p>
        </p:txBody>
      </p:sp>
      <p:sp>
        <p:nvSpPr>
          <p:cNvPr id="164" name="Oval 163">
            <a:extLst>
              <a:ext uri="{FF2B5EF4-FFF2-40B4-BE49-F238E27FC236}">
                <a16:creationId xmlns:a16="http://schemas.microsoft.com/office/drawing/2014/main" id="{B197F589-6D46-41AB-BB43-F3E2571D667F}"/>
              </a:ext>
            </a:extLst>
          </p:cNvPr>
          <p:cNvSpPr>
            <a:spLocks noChangeAspect="1"/>
          </p:cNvSpPr>
          <p:nvPr/>
        </p:nvSpPr>
        <p:spPr>
          <a:xfrm>
            <a:off x="1527154" y="4032553"/>
            <a:ext cx="237744" cy="227287"/>
          </a:xfrm>
          <a:prstGeom prst="ellipse">
            <a:avLst/>
          </a:prstGeom>
          <a:solidFill>
            <a:srgbClr val="FFCD00"/>
          </a:solidFill>
          <a:ln w="25400" cap="flat" cmpd="sng" algn="ctr">
            <a:solidFill>
              <a:sysClr val="window" lastClr="FFFFFF"/>
            </a:solidFill>
            <a:prstDash val="solid"/>
          </a:ln>
          <a:effectLst/>
        </p:spPr>
        <p:txBody>
          <a:bodyPr lIns="0" tIns="0" rIns="0" bIns="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defRPr/>
            </a:pPr>
            <a:r>
              <a:rPr lang="en-US" sz="900" b="1" kern="0">
                <a:latin typeface="Verdana (Body)"/>
                <a:cs typeface="Open Sans" panose="020B0606030504020204" pitchFamily="34" charset="0"/>
              </a:rPr>
              <a:t>9</a:t>
            </a:r>
          </a:p>
        </p:txBody>
      </p:sp>
      <p:sp>
        <p:nvSpPr>
          <p:cNvPr id="165" name="Oval 164">
            <a:extLst>
              <a:ext uri="{FF2B5EF4-FFF2-40B4-BE49-F238E27FC236}">
                <a16:creationId xmlns:a16="http://schemas.microsoft.com/office/drawing/2014/main" id="{AA1BF7FF-E58A-4D57-855E-F2D69CA416EC}"/>
              </a:ext>
            </a:extLst>
          </p:cNvPr>
          <p:cNvSpPr>
            <a:spLocks noChangeAspect="1"/>
          </p:cNvSpPr>
          <p:nvPr/>
        </p:nvSpPr>
        <p:spPr>
          <a:xfrm>
            <a:off x="2734435" y="4032553"/>
            <a:ext cx="237744" cy="227287"/>
          </a:xfrm>
          <a:prstGeom prst="ellipse">
            <a:avLst/>
          </a:prstGeom>
          <a:solidFill>
            <a:srgbClr val="FFCD00"/>
          </a:solidFill>
          <a:ln w="25400" cap="flat" cmpd="sng" algn="ctr">
            <a:solidFill>
              <a:sysClr val="window" lastClr="FFFFFF"/>
            </a:solidFill>
            <a:prstDash val="solid"/>
          </a:ln>
          <a:effectLst/>
        </p:spPr>
        <p:txBody>
          <a:bodyPr lIns="0" tIns="0" rIns="0" bIns="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defRPr/>
            </a:pPr>
            <a:r>
              <a:rPr lang="en-US" sz="900" b="1" kern="0">
                <a:latin typeface="Verdana (Body)"/>
                <a:cs typeface="Open Sans" panose="020B0606030504020204" pitchFamily="34" charset="0"/>
              </a:rPr>
              <a:t>10</a:t>
            </a:r>
          </a:p>
        </p:txBody>
      </p:sp>
      <p:sp>
        <p:nvSpPr>
          <p:cNvPr id="166" name="TextBox 47">
            <a:extLst>
              <a:ext uri="{FF2B5EF4-FFF2-40B4-BE49-F238E27FC236}">
                <a16:creationId xmlns:a16="http://schemas.microsoft.com/office/drawing/2014/main" id="{220BABA0-632F-45DB-A044-F666EC47CA5A}"/>
              </a:ext>
            </a:extLst>
          </p:cNvPr>
          <p:cNvSpPr txBox="1"/>
          <p:nvPr/>
        </p:nvSpPr>
        <p:spPr>
          <a:xfrm>
            <a:off x="2223576" y="4286531"/>
            <a:ext cx="1417783" cy="34721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spcBef>
                <a:spcPts val="529"/>
              </a:spcBef>
              <a:defRPr/>
            </a:pPr>
            <a:r>
              <a:rPr lang="en-US" sz="800" kern="0">
                <a:solidFill>
                  <a:prstClr val="black"/>
                </a:solidFill>
                <a:latin typeface="Verdana (Body)"/>
              </a:rPr>
              <a:t>Analyze exceptions and resolve errors</a:t>
            </a:r>
          </a:p>
        </p:txBody>
      </p:sp>
      <p:sp>
        <p:nvSpPr>
          <p:cNvPr id="167" name="Oval 166">
            <a:extLst>
              <a:ext uri="{FF2B5EF4-FFF2-40B4-BE49-F238E27FC236}">
                <a16:creationId xmlns:a16="http://schemas.microsoft.com/office/drawing/2014/main" id="{1181083F-AC56-4396-98CF-813CEB4EE84A}"/>
              </a:ext>
            </a:extLst>
          </p:cNvPr>
          <p:cNvSpPr>
            <a:spLocks noChangeAspect="1"/>
          </p:cNvSpPr>
          <p:nvPr/>
        </p:nvSpPr>
        <p:spPr>
          <a:xfrm>
            <a:off x="3968507" y="4032553"/>
            <a:ext cx="237744" cy="227287"/>
          </a:xfrm>
          <a:prstGeom prst="ellipse">
            <a:avLst/>
          </a:prstGeom>
          <a:solidFill>
            <a:srgbClr val="FFCD00"/>
          </a:solidFill>
          <a:ln w="25400" cap="flat" cmpd="sng" algn="ctr">
            <a:solidFill>
              <a:sysClr val="window" lastClr="FFFFFF"/>
            </a:solidFill>
            <a:prstDash val="solid"/>
          </a:ln>
          <a:effectLst/>
        </p:spPr>
        <p:txBody>
          <a:bodyPr lIns="0" tIns="0" rIns="0" bIns="0" rtlCol="0" anchor="ct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defRPr/>
            </a:pPr>
            <a:r>
              <a:rPr lang="en-US" sz="900" b="1" kern="0">
                <a:latin typeface="Verdana (Body)"/>
                <a:cs typeface="Open Sans" panose="020B0606030504020204" pitchFamily="34" charset="0"/>
              </a:rPr>
              <a:t>11</a:t>
            </a:r>
          </a:p>
        </p:txBody>
      </p:sp>
      <p:sp>
        <p:nvSpPr>
          <p:cNvPr id="168" name="TextBox 49">
            <a:extLst>
              <a:ext uri="{FF2B5EF4-FFF2-40B4-BE49-F238E27FC236}">
                <a16:creationId xmlns:a16="http://schemas.microsoft.com/office/drawing/2014/main" id="{5B02BB56-BB73-4571-96ED-D3E8E18C8B49}"/>
              </a:ext>
            </a:extLst>
          </p:cNvPr>
          <p:cNvSpPr txBox="1"/>
          <p:nvPr/>
        </p:nvSpPr>
        <p:spPr>
          <a:xfrm>
            <a:off x="3537282" y="4286531"/>
            <a:ext cx="1074677" cy="34721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defRPr/>
            </a:pPr>
            <a:r>
              <a:rPr lang="en-US" sz="800" kern="0">
                <a:solidFill>
                  <a:prstClr val="black"/>
                </a:solidFill>
                <a:latin typeface="Verdana (Body)"/>
              </a:rPr>
              <a:t>Perform final</a:t>
            </a:r>
            <a:br>
              <a:rPr lang="en-US" sz="800" kern="0">
                <a:solidFill>
                  <a:prstClr val="black"/>
                </a:solidFill>
                <a:latin typeface="Verdana (Body)"/>
              </a:rPr>
            </a:br>
            <a:r>
              <a:rPr lang="en-US" sz="800" kern="0">
                <a:solidFill>
                  <a:prstClr val="black"/>
                </a:solidFill>
                <a:latin typeface="Verdana (Body)"/>
              </a:rPr>
              <a:t>reconciliations</a:t>
            </a:r>
          </a:p>
        </p:txBody>
      </p:sp>
      <p:sp>
        <p:nvSpPr>
          <p:cNvPr id="171" name="TextBox 62">
            <a:extLst>
              <a:ext uri="{FF2B5EF4-FFF2-40B4-BE49-F238E27FC236}">
                <a16:creationId xmlns:a16="http://schemas.microsoft.com/office/drawing/2014/main" id="{658091C6-01D9-468E-94AE-3281D6552E3E}"/>
              </a:ext>
            </a:extLst>
          </p:cNvPr>
          <p:cNvSpPr txBox="1"/>
          <p:nvPr/>
        </p:nvSpPr>
        <p:spPr>
          <a:xfrm>
            <a:off x="1276493" y="2489300"/>
            <a:ext cx="4240302" cy="271522"/>
          </a:xfrm>
          <a:prstGeom prst="rect">
            <a:avLst/>
          </a:prstGeom>
          <a:solidFill>
            <a:schemeClr val="tx1">
              <a:lumMod val="85000"/>
              <a:lumOff val="15000"/>
            </a:schemeClr>
          </a:solidFill>
        </p:spPr>
        <p:txBody>
          <a:bodyPr wrap="square" lIns="0" tIns="40341" rIns="0" bIns="40341"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spcBef>
                <a:spcPts val="527"/>
              </a:spcBef>
              <a:buSzPct val="100000"/>
              <a:defRPr/>
            </a:pPr>
            <a:r>
              <a:rPr lang="en-US" sz="1235" b="1" kern="0">
                <a:solidFill>
                  <a:prstClr val="white"/>
                </a:solidFill>
                <a:latin typeface="Verdana (Body)"/>
              </a:rPr>
              <a:t>Activities enhanced by the Deloitte Data Hub</a:t>
            </a:r>
          </a:p>
        </p:txBody>
      </p:sp>
      <p:grpSp>
        <p:nvGrpSpPr>
          <p:cNvPr id="6" name="Group 5">
            <a:extLst>
              <a:ext uri="{FF2B5EF4-FFF2-40B4-BE49-F238E27FC236}">
                <a16:creationId xmlns:a16="http://schemas.microsoft.com/office/drawing/2014/main" id="{A8D8A274-94AD-4D78-8FDC-282F0346A0FC}"/>
              </a:ext>
            </a:extLst>
          </p:cNvPr>
          <p:cNvGrpSpPr/>
          <p:nvPr/>
        </p:nvGrpSpPr>
        <p:grpSpPr>
          <a:xfrm>
            <a:off x="5059897" y="3486208"/>
            <a:ext cx="646712" cy="716753"/>
            <a:chOff x="5009213" y="3804827"/>
            <a:chExt cx="646712" cy="716753"/>
          </a:xfrm>
        </p:grpSpPr>
        <p:sp>
          <p:nvSpPr>
            <p:cNvPr id="182" name="Freeform 863">
              <a:extLst>
                <a:ext uri="{FF2B5EF4-FFF2-40B4-BE49-F238E27FC236}">
                  <a16:creationId xmlns:a16="http://schemas.microsoft.com/office/drawing/2014/main" id="{9E82AECA-DFEE-46C4-99F3-BB8C5508DE00}"/>
                </a:ext>
              </a:extLst>
            </p:cNvPr>
            <p:cNvSpPr>
              <a:spLocks noEditPoints="1"/>
            </p:cNvSpPr>
            <p:nvPr/>
          </p:nvSpPr>
          <p:spPr bwMode="auto">
            <a:xfrm>
              <a:off x="5009213" y="3804827"/>
              <a:ext cx="638625" cy="716753"/>
            </a:xfrm>
            <a:custGeom>
              <a:avLst/>
              <a:gdLst>
                <a:gd name="T0" fmla="*/ 11 w 235"/>
                <a:gd name="T1" fmla="*/ 313 h 313"/>
                <a:gd name="T2" fmla="*/ 0 w 235"/>
                <a:gd name="T3" fmla="*/ 303 h 313"/>
                <a:gd name="T4" fmla="*/ 0 w 235"/>
                <a:gd name="T5" fmla="*/ 47 h 313"/>
                <a:gd name="T6" fmla="*/ 5 w 235"/>
                <a:gd name="T7" fmla="*/ 38 h 313"/>
                <a:gd name="T8" fmla="*/ 125 w 235"/>
                <a:gd name="T9" fmla="*/ 39 h 313"/>
                <a:gd name="T10" fmla="*/ 218 w 235"/>
                <a:gd name="T11" fmla="*/ 38 h 313"/>
                <a:gd name="T12" fmla="*/ 229 w 235"/>
                <a:gd name="T13" fmla="*/ 37 h 313"/>
                <a:gd name="T14" fmla="*/ 235 w 235"/>
                <a:gd name="T15" fmla="*/ 47 h 313"/>
                <a:gd name="T16" fmla="*/ 235 w 235"/>
                <a:gd name="T17" fmla="*/ 185 h 313"/>
                <a:gd name="T18" fmla="*/ 230 w 235"/>
                <a:gd name="T19" fmla="*/ 194 h 313"/>
                <a:gd name="T20" fmla="*/ 110 w 235"/>
                <a:gd name="T21" fmla="*/ 193 h 313"/>
                <a:gd name="T22" fmla="*/ 22 w 235"/>
                <a:gd name="T23" fmla="*/ 191 h 313"/>
                <a:gd name="T24" fmla="*/ 22 w 235"/>
                <a:gd name="T25" fmla="*/ 303 h 313"/>
                <a:gd name="T26" fmla="*/ 11 w 235"/>
                <a:gd name="T27" fmla="*/ 313 h 313"/>
                <a:gd name="T28" fmla="*/ 70 w 235"/>
                <a:gd name="T29" fmla="*/ 155 h 313"/>
                <a:gd name="T30" fmla="*/ 125 w 235"/>
                <a:gd name="T31" fmla="*/ 178 h 313"/>
                <a:gd name="T32" fmla="*/ 214 w 235"/>
                <a:gd name="T33" fmla="*/ 179 h 313"/>
                <a:gd name="T34" fmla="*/ 214 w 235"/>
                <a:gd name="T35" fmla="*/ 65 h 313"/>
                <a:gd name="T36" fmla="*/ 110 w 235"/>
                <a:gd name="T37" fmla="*/ 54 h 313"/>
                <a:gd name="T38" fmla="*/ 22 w 235"/>
                <a:gd name="T39" fmla="*/ 53 h 313"/>
                <a:gd name="T40" fmla="*/ 22 w 235"/>
                <a:gd name="T41" fmla="*/ 167 h 313"/>
                <a:gd name="T42" fmla="*/ 70 w 235"/>
                <a:gd name="T43" fmla="*/ 155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35" h="313">
                  <a:moveTo>
                    <a:pt x="11" y="313"/>
                  </a:moveTo>
                  <a:cubicBezTo>
                    <a:pt x="5" y="313"/>
                    <a:pt x="0" y="309"/>
                    <a:pt x="0" y="303"/>
                  </a:cubicBezTo>
                  <a:cubicBezTo>
                    <a:pt x="0" y="47"/>
                    <a:pt x="0" y="47"/>
                    <a:pt x="0" y="47"/>
                  </a:cubicBezTo>
                  <a:cubicBezTo>
                    <a:pt x="0" y="43"/>
                    <a:pt x="2" y="40"/>
                    <a:pt x="5" y="38"/>
                  </a:cubicBezTo>
                  <a:cubicBezTo>
                    <a:pt x="29" y="21"/>
                    <a:pt x="86" y="0"/>
                    <a:pt x="125" y="39"/>
                  </a:cubicBezTo>
                  <a:cubicBezTo>
                    <a:pt x="161" y="75"/>
                    <a:pt x="218" y="38"/>
                    <a:pt x="218" y="38"/>
                  </a:cubicBezTo>
                  <a:cubicBezTo>
                    <a:pt x="222" y="36"/>
                    <a:pt x="226" y="35"/>
                    <a:pt x="229" y="37"/>
                  </a:cubicBezTo>
                  <a:cubicBezTo>
                    <a:pt x="233" y="39"/>
                    <a:pt x="235" y="43"/>
                    <a:pt x="235" y="47"/>
                  </a:cubicBezTo>
                  <a:cubicBezTo>
                    <a:pt x="235" y="185"/>
                    <a:pt x="235" y="185"/>
                    <a:pt x="235" y="185"/>
                  </a:cubicBezTo>
                  <a:cubicBezTo>
                    <a:pt x="235" y="189"/>
                    <a:pt x="233" y="192"/>
                    <a:pt x="230" y="194"/>
                  </a:cubicBezTo>
                  <a:cubicBezTo>
                    <a:pt x="205" y="211"/>
                    <a:pt x="148" y="231"/>
                    <a:pt x="110" y="193"/>
                  </a:cubicBezTo>
                  <a:cubicBezTo>
                    <a:pt x="79" y="162"/>
                    <a:pt x="36" y="183"/>
                    <a:pt x="22" y="191"/>
                  </a:cubicBezTo>
                  <a:cubicBezTo>
                    <a:pt x="22" y="303"/>
                    <a:pt x="22" y="303"/>
                    <a:pt x="22" y="303"/>
                  </a:cubicBezTo>
                  <a:cubicBezTo>
                    <a:pt x="22" y="309"/>
                    <a:pt x="17" y="313"/>
                    <a:pt x="11" y="313"/>
                  </a:cubicBezTo>
                  <a:close/>
                  <a:moveTo>
                    <a:pt x="70" y="155"/>
                  </a:moveTo>
                  <a:cubicBezTo>
                    <a:pt x="89" y="155"/>
                    <a:pt x="109" y="161"/>
                    <a:pt x="125" y="178"/>
                  </a:cubicBezTo>
                  <a:cubicBezTo>
                    <a:pt x="155" y="207"/>
                    <a:pt x="199" y="187"/>
                    <a:pt x="214" y="179"/>
                  </a:cubicBezTo>
                  <a:cubicBezTo>
                    <a:pt x="214" y="65"/>
                    <a:pt x="214" y="65"/>
                    <a:pt x="214" y="65"/>
                  </a:cubicBezTo>
                  <a:cubicBezTo>
                    <a:pt x="185" y="78"/>
                    <a:pt x="142" y="86"/>
                    <a:pt x="110" y="54"/>
                  </a:cubicBezTo>
                  <a:cubicBezTo>
                    <a:pt x="80" y="24"/>
                    <a:pt x="36" y="45"/>
                    <a:pt x="22" y="53"/>
                  </a:cubicBezTo>
                  <a:cubicBezTo>
                    <a:pt x="22" y="167"/>
                    <a:pt x="22" y="167"/>
                    <a:pt x="22" y="167"/>
                  </a:cubicBezTo>
                  <a:cubicBezTo>
                    <a:pt x="35" y="161"/>
                    <a:pt x="53" y="155"/>
                    <a:pt x="70" y="155"/>
                  </a:cubicBezTo>
                  <a:close/>
                </a:path>
              </a:pathLst>
            </a:custGeom>
            <a:solidFill>
              <a:srgbClr val="0076A8"/>
            </a:solidFill>
            <a:ln w="12700" cap="flat" cmpd="sng" algn="ctr">
              <a:noFill/>
              <a:prstDash val="solid"/>
            </a:ln>
            <a:effectLst/>
            <a:extLst>
              <a:ext uri="{91240B29-F687-4f45-9708-019B960494DF}">
                <a14:hiddenLine xmlns:a14="http://schemas.microsoft.com/office/drawing/2010/main" xmlns="" w="9525">
                  <a:solidFill>
                    <a:srgbClr val="000000"/>
                  </a:solidFill>
                  <a:round/>
                  <a:headEnd/>
                  <a:tailEnd/>
                </a14:hiddenLine>
              </a:ext>
            </a:extLst>
          </p:spPr>
          <p:txBody>
            <a:bodyPr lIns="51182" rIns="51182" rtlCol="0" anchor="ctr"/>
            <a:lstStyle/>
            <a:p>
              <a:pPr marL="0" marR="0" lvl="0" indent="0" algn="ctr" defTabSz="1023671" rtl="0" eaLnBrk="1" fontAlgn="auto" latinLnBrk="0" hangingPunct="1">
                <a:lnSpc>
                  <a:spcPct val="100000"/>
                </a:lnSpc>
                <a:spcBef>
                  <a:spcPct val="20000"/>
                </a:spcBef>
                <a:spcAft>
                  <a:spcPts val="0"/>
                </a:spcAft>
                <a:buClrTx/>
                <a:buSzTx/>
                <a:buFontTx/>
                <a:buNone/>
                <a:tabLst/>
                <a:defRPr/>
              </a:pPr>
              <a:endParaRPr kumimoji="0" lang="en-US" sz="1000" b="1" i="0" u="none" strike="noStrike" kern="0" cap="none" spc="0" normalizeH="0" baseline="0" noProof="0">
                <a:ln>
                  <a:noFill/>
                </a:ln>
                <a:solidFill>
                  <a:srgbClr val="002776"/>
                </a:solidFill>
                <a:effectLst/>
                <a:uLnTx/>
                <a:uFillTx/>
                <a:latin typeface="Verdana (Body)"/>
                <a:ea typeface="Verdana" panose="020B0604030504040204" pitchFamily="34" charset="0"/>
                <a:cs typeface="Arial" charset="0"/>
              </a:endParaRPr>
            </a:p>
          </p:txBody>
        </p:sp>
        <p:sp>
          <p:nvSpPr>
            <p:cNvPr id="184" name="TextBox 183">
              <a:extLst>
                <a:ext uri="{FF2B5EF4-FFF2-40B4-BE49-F238E27FC236}">
                  <a16:creationId xmlns:a16="http://schemas.microsoft.com/office/drawing/2014/main" id="{CEC88A64-BB11-4D6D-8D3B-7F2789ABB61D}"/>
                </a:ext>
              </a:extLst>
            </p:cNvPr>
            <p:cNvSpPr txBox="1"/>
            <p:nvPr/>
          </p:nvSpPr>
          <p:spPr>
            <a:xfrm>
              <a:off x="5034407" y="3962798"/>
              <a:ext cx="621518" cy="153888"/>
            </a:xfrm>
            <a:prstGeom prst="rect">
              <a:avLst/>
            </a:prstGeom>
            <a:noFill/>
          </p:spPr>
          <p:txBody>
            <a:bodyPr wrap="square" lIns="0" tIns="0" rIns="0" bIns="0" rtlCol="0">
              <a:spAutoFit/>
            </a:bodyPr>
            <a:lstStyle/>
            <a:p>
              <a:pPr marL="0" marR="0" lvl="0" indent="0" defTabSz="1214962" rtl="0" eaLnBrk="1" fontAlgn="base" latinLnBrk="0" hangingPunct="1">
                <a:lnSpc>
                  <a:spcPct val="100000"/>
                </a:lnSpc>
                <a:spcAft>
                  <a:spcPct val="0"/>
                </a:spcAft>
                <a:buClrTx/>
                <a:buSzTx/>
                <a:buFontTx/>
                <a:buNone/>
                <a:tabLst/>
                <a:defRPr/>
              </a:pPr>
              <a:r>
                <a:rPr kumimoji="0" lang="en-US" sz="1000" b="1" i="0" u="none" strike="noStrike" kern="1200" cap="small" spc="0" normalizeH="0" baseline="0" noProof="0">
                  <a:ln>
                    <a:noFill/>
                  </a:ln>
                  <a:solidFill>
                    <a:srgbClr val="313131"/>
                  </a:solidFill>
                  <a:effectLst/>
                  <a:uLnTx/>
                  <a:uFillTx/>
                  <a:latin typeface="Verdana (Body)"/>
                  <a:ea typeface="Verdana" panose="020B0604030504040204" pitchFamily="34" charset="0"/>
                  <a:cs typeface="Arial" pitchFamily="34" charset="0"/>
                </a:rPr>
                <a:t> FINISH</a:t>
              </a:r>
            </a:p>
          </p:txBody>
        </p:sp>
      </p:grpSp>
      <p:sp>
        <p:nvSpPr>
          <p:cNvPr id="111" name="TextBox 28">
            <a:extLst>
              <a:ext uri="{FF2B5EF4-FFF2-40B4-BE49-F238E27FC236}">
                <a16:creationId xmlns:a16="http://schemas.microsoft.com/office/drawing/2014/main" id="{A55EBF28-EB1A-4BC6-9DFB-483465A9EE36}"/>
              </a:ext>
            </a:extLst>
          </p:cNvPr>
          <p:cNvSpPr txBox="1"/>
          <p:nvPr/>
        </p:nvSpPr>
        <p:spPr>
          <a:xfrm>
            <a:off x="5465458" y="4499840"/>
            <a:ext cx="824492" cy="119200"/>
          </a:xfrm>
          <a:prstGeom prst="rect">
            <a:avLst/>
          </a:prstGeom>
          <a:noFill/>
        </p:spPr>
        <p:txBody>
          <a:bodyPr wrap="square" lIns="0" tIns="0" rIns="0" bIns="0"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06867">
              <a:lnSpc>
                <a:spcPct val="106000"/>
              </a:lnSpc>
              <a:defRPr/>
            </a:pPr>
            <a:r>
              <a:rPr lang="en-US" sz="800" b="1" i="1" kern="0">
                <a:solidFill>
                  <a:prstClr val="black"/>
                </a:solidFill>
                <a:latin typeface="Verdana (Body)"/>
              </a:rPr>
              <a:t>Data Hub</a:t>
            </a:r>
          </a:p>
        </p:txBody>
      </p:sp>
      <p:grpSp>
        <p:nvGrpSpPr>
          <p:cNvPr id="116" name="Group 115">
            <a:extLst>
              <a:ext uri="{FF2B5EF4-FFF2-40B4-BE49-F238E27FC236}">
                <a16:creationId xmlns:a16="http://schemas.microsoft.com/office/drawing/2014/main" id="{B05E2A75-CE4D-4408-86E0-D983C4D0EBAB}"/>
              </a:ext>
            </a:extLst>
          </p:cNvPr>
          <p:cNvGrpSpPr/>
          <p:nvPr/>
        </p:nvGrpSpPr>
        <p:grpSpPr>
          <a:xfrm>
            <a:off x="5290311" y="4423705"/>
            <a:ext cx="315647" cy="233564"/>
            <a:chOff x="3496583" y="1403456"/>
            <a:chExt cx="2209132" cy="1634659"/>
          </a:xfrm>
        </p:grpSpPr>
        <p:grpSp>
          <p:nvGrpSpPr>
            <p:cNvPr id="117" name="Group 116">
              <a:extLst>
                <a:ext uri="{FF2B5EF4-FFF2-40B4-BE49-F238E27FC236}">
                  <a16:creationId xmlns:a16="http://schemas.microsoft.com/office/drawing/2014/main" id="{E5842DF5-D941-479B-8F83-D51771EE929B}"/>
                </a:ext>
              </a:extLst>
            </p:cNvPr>
            <p:cNvGrpSpPr/>
            <p:nvPr/>
          </p:nvGrpSpPr>
          <p:grpSpPr>
            <a:xfrm>
              <a:off x="3496583" y="1403456"/>
              <a:ext cx="2209132" cy="1634659"/>
              <a:chOff x="1073537" y="3412433"/>
              <a:chExt cx="2495265" cy="1846385"/>
            </a:xfrm>
            <a:solidFill>
              <a:srgbClr val="0076A8"/>
            </a:solidFill>
          </p:grpSpPr>
          <p:sp>
            <p:nvSpPr>
              <p:cNvPr id="203" name="Block Arc 202">
                <a:extLst>
                  <a:ext uri="{FF2B5EF4-FFF2-40B4-BE49-F238E27FC236}">
                    <a16:creationId xmlns:a16="http://schemas.microsoft.com/office/drawing/2014/main" id="{C7AA97DE-94F1-4538-96C8-1AC4A071CCCF}"/>
                  </a:ext>
                </a:extLst>
              </p:cNvPr>
              <p:cNvSpPr/>
              <p:nvPr/>
            </p:nvSpPr>
            <p:spPr>
              <a:xfrm>
                <a:off x="1073537" y="3412433"/>
                <a:ext cx="1846385" cy="1846385"/>
              </a:xfrm>
              <a:prstGeom prst="blockArc">
                <a:avLst>
                  <a:gd name="adj1" fmla="val 21536329"/>
                  <a:gd name="adj2" fmla="val 18125186"/>
                  <a:gd name="adj3" fmla="val 14591"/>
                </a:avLst>
              </a:prstGeom>
              <a:grpFill/>
              <a:ln cap="flat" cmpd="dbl">
                <a:noFill/>
                <a:miter lim="800000"/>
                <a:extLst>
                  <a:ext uri="{C807C97D-BFC1-408E-A445-0C87EB9F89A2}">
                    <ask:lineSketchStyleProps xmlns:ask="http://schemas.microsoft.com/office/drawing/2018/sketchyshapes" sd="1219033472">
                      <a:custGeom>
                        <a:avLst/>
                        <a:gdLst>
                          <a:gd name="connsiteX0" fmla="*/ 1846227 w 1846385"/>
                          <a:gd name="connsiteY0" fmla="*/ 906095 h 1846385"/>
                          <a:gd name="connsiteX1" fmla="*/ 1287035 w 1846385"/>
                          <a:gd name="connsiteY1" fmla="*/ 1771664 h 1846385"/>
                          <a:gd name="connsiteX2" fmla="*/ 274513 w 1846385"/>
                          <a:gd name="connsiteY2" fmla="*/ 1580080 h 1846385"/>
                          <a:gd name="connsiteX3" fmla="*/ 70212 w 1846385"/>
                          <a:gd name="connsiteY3" fmla="*/ 570047 h 1846385"/>
                          <a:gd name="connsiteX4" fmla="*/ 928681 w 1846385"/>
                          <a:gd name="connsiteY4" fmla="*/ 15 h 1846385"/>
                          <a:gd name="connsiteX5" fmla="*/ 927584 w 1846385"/>
                          <a:gd name="connsiteY5" fmla="*/ 184633 h 1846385"/>
                          <a:gd name="connsiteX6" fmla="*/ 240793 w 1846385"/>
                          <a:gd name="connsiteY6" fmla="*/ 640669 h 1846385"/>
                          <a:gd name="connsiteX7" fmla="*/ 404238 w 1846385"/>
                          <a:gd name="connsiteY7" fmla="*/ 1448714 h 1846385"/>
                          <a:gd name="connsiteX8" fmla="*/ 1214275 w 1846385"/>
                          <a:gd name="connsiteY8" fmla="*/ 1601985 h 1846385"/>
                          <a:gd name="connsiteX9" fmla="*/ 1661639 w 1846385"/>
                          <a:gd name="connsiteY9" fmla="*/ 909513 h 1846385"/>
                          <a:gd name="connsiteX10" fmla="*/ 1846227 w 1846385"/>
                          <a:gd name="connsiteY10" fmla="*/ 906095 h 1846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46385" h="1846385" fill="none" extrusionOk="0">
                            <a:moveTo>
                              <a:pt x="1846227" y="906095"/>
                            </a:moveTo>
                            <a:cubicBezTo>
                              <a:pt x="1883459" y="1328124"/>
                              <a:pt x="1645321" y="1639888"/>
                              <a:pt x="1287035" y="1771664"/>
                            </a:cubicBezTo>
                            <a:cubicBezTo>
                              <a:pt x="989935" y="1877639"/>
                              <a:pt x="543185" y="1836730"/>
                              <a:pt x="274513" y="1580080"/>
                            </a:cubicBezTo>
                            <a:cubicBezTo>
                              <a:pt x="-40403" y="1324113"/>
                              <a:pt x="-96803" y="900803"/>
                              <a:pt x="70212" y="570047"/>
                            </a:cubicBezTo>
                            <a:cubicBezTo>
                              <a:pt x="139042" y="217840"/>
                              <a:pt x="528356" y="-52929"/>
                              <a:pt x="928681" y="15"/>
                            </a:cubicBezTo>
                            <a:cubicBezTo>
                              <a:pt x="928843" y="54416"/>
                              <a:pt x="922528" y="126260"/>
                              <a:pt x="927584" y="184633"/>
                            </a:cubicBezTo>
                            <a:cubicBezTo>
                              <a:pt x="619559" y="196545"/>
                              <a:pt x="387772" y="386982"/>
                              <a:pt x="240793" y="640669"/>
                            </a:cubicBezTo>
                            <a:cubicBezTo>
                              <a:pt x="124185" y="958820"/>
                              <a:pt x="219082" y="1220714"/>
                              <a:pt x="404238" y="1448714"/>
                            </a:cubicBezTo>
                            <a:cubicBezTo>
                              <a:pt x="597753" y="1691853"/>
                              <a:pt x="894286" y="1722706"/>
                              <a:pt x="1214275" y="1601985"/>
                            </a:cubicBezTo>
                            <a:cubicBezTo>
                              <a:pt x="1511227" y="1524976"/>
                              <a:pt x="1643752" y="1222198"/>
                              <a:pt x="1661639" y="909513"/>
                            </a:cubicBezTo>
                            <a:cubicBezTo>
                              <a:pt x="1694199" y="917682"/>
                              <a:pt x="1779116" y="898348"/>
                              <a:pt x="1846227" y="906095"/>
                            </a:cubicBezTo>
                            <a:close/>
                          </a:path>
                          <a:path w="1846385" h="1846385" stroke="0" extrusionOk="0">
                            <a:moveTo>
                              <a:pt x="1846227" y="906095"/>
                            </a:moveTo>
                            <a:cubicBezTo>
                              <a:pt x="1839210" y="1272867"/>
                              <a:pt x="1610968" y="1631624"/>
                              <a:pt x="1287035" y="1771664"/>
                            </a:cubicBezTo>
                            <a:cubicBezTo>
                              <a:pt x="1001201" y="1932105"/>
                              <a:pt x="475786" y="1845986"/>
                              <a:pt x="274513" y="1580080"/>
                            </a:cubicBezTo>
                            <a:cubicBezTo>
                              <a:pt x="-23081" y="1346000"/>
                              <a:pt x="-83380" y="972061"/>
                              <a:pt x="70212" y="570047"/>
                            </a:cubicBezTo>
                            <a:cubicBezTo>
                              <a:pt x="183731" y="206680"/>
                              <a:pt x="568548" y="5100"/>
                              <a:pt x="928681" y="15"/>
                            </a:cubicBezTo>
                            <a:cubicBezTo>
                              <a:pt x="939868" y="62924"/>
                              <a:pt x="930920" y="116982"/>
                              <a:pt x="927584" y="184633"/>
                            </a:cubicBezTo>
                            <a:cubicBezTo>
                              <a:pt x="604682" y="179396"/>
                              <a:pt x="331416" y="386000"/>
                              <a:pt x="240793" y="640669"/>
                            </a:cubicBezTo>
                            <a:cubicBezTo>
                              <a:pt x="124708" y="906884"/>
                              <a:pt x="162315" y="1276848"/>
                              <a:pt x="404238" y="1448714"/>
                            </a:cubicBezTo>
                            <a:cubicBezTo>
                              <a:pt x="651379" y="1678476"/>
                              <a:pt x="995622" y="1734167"/>
                              <a:pt x="1214275" y="1601985"/>
                            </a:cubicBezTo>
                            <a:cubicBezTo>
                              <a:pt x="1462719" y="1479139"/>
                              <a:pt x="1676370" y="1217330"/>
                              <a:pt x="1661639" y="909513"/>
                            </a:cubicBezTo>
                            <a:cubicBezTo>
                              <a:pt x="1751193" y="898883"/>
                              <a:pt x="1815964" y="910704"/>
                              <a:pt x="1846227" y="906095"/>
                            </a:cubicBezTo>
                            <a:close/>
                          </a:path>
                        </a:pathLst>
                      </a:custGeom>
                      <ask:type>
                        <ask:lineSketchNone/>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solidFill>
                    <a:schemeClr val="tx1"/>
                  </a:solidFill>
                  <a:latin typeface="Verdana (Body)"/>
                </a:endParaRPr>
              </a:p>
            </p:txBody>
          </p:sp>
          <p:sp>
            <p:nvSpPr>
              <p:cNvPr id="204" name="Arrow: Right 203">
                <a:extLst>
                  <a:ext uri="{FF2B5EF4-FFF2-40B4-BE49-F238E27FC236}">
                    <a16:creationId xmlns:a16="http://schemas.microsoft.com/office/drawing/2014/main" id="{56696E17-4060-44B9-98D9-08187D97447D}"/>
                  </a:ext>
                </a:extLst>
              </p:cNvPr>
              <p:cNvSpPr/>
              <p:nvPr/>
            </p:nvSpPr>
            <p:spPr>
              <a:xfrm>
                <a:off x="2859028" y="4180956"/>
                <a:ext cx="709774" cy="552808"/>
              </a:xfrm>
              <a:prstGeom prst="rightArrow">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latin typeface="Verdana (Body)"/>
                </a:endParaRPr>
              </a:p>
            </p:txBody>
          </p:sp>
        </p:grpSp>
        <p:sp>
          <p:nvSpPr>
            <p:cNvPr id="118" name="Oval 117">
              <a:extLst>
                <a:ext uri="{FF2B5EF4-FFF2-40B4-BE49-F238E27FC236}">
                  <a16:creationId xmlns:a16="http://schemas.microsoft.com/office/drawing/2014/main" id="{6A36C77F-FD5F-4F5F-AD8A-6F01B7DEE3B0}"/>
                </a:ext>
              </a:extLst>
            </p:cNvPr>
            <p:cNvSpPr>
              <a:spLocks noChangeAspect="1"/>
            </p:cNvSpPr>
            <p:nvPr/>
          </p:nvSpPr>
          <p:spPr bwMode="gray">
            <a:xfrm>
              <a:off x="3815000" y="1713837"/>
              <a:ext cx="1006000" cy="1005840"/>
            </a:xfrm>
            <a:prstGeom prst="ellipse">
              <a:avLst/>
            </a:prstGeom>
            <a:solidFill>
              <a:schemeClr val="bg1"/>
            </a:solidFill>
            <a:ln w="6350" algn="ctr">
              <a:noFill/>
              <a:miter lim="800000"/>
              <a:headEnd/>
              <a:tailEnd/>
            </a:ln>
            <a:effectLst>
              <a:outerShdw blurRad="63500" sx="102000" sy="102000" algn="ctr" rotWithShape="0">
                <a:prstClr val="black">
                  <a:alpha val="20000"/>
                </a:prstClr>
              </a:outerShdw>
            </a:effectLst>
          </p:spPr>
          <p:txBody>
            <a:bodyPr wrap="square" lIns="0" tIns="0" rIns="0" bIns="0" rtlCol="0" anchor="t" anchorCtr="0"/>
            <a:lstStyle/>
            <a:p>
              <a:pPr algn="ctr" defTabSz="1217613" eaLnBrk="0" fontAlgn="base" hangingPunct="0">
                <a:spcBef>
                  <a:spcPct val="0"/>
                </a:spcBef>
                <a:spcAft>
                  <a:spcPct val="0"/>
                </a:spcAft>
              </a:pPr>
              <a:endParaRPr lang="en-US" sz="2000" kern="0">
                <a:latin typeface="Verdana (Body)"/>
              </a:endParaRPr>
            </a:p>
          </p:txBody>
        </p:sp>
        <p:grpSp>
          <p:nvGrpSpPr>
            <p:cNvPr id="119" name="Graphic 19">
              <a:extLst>
                <a:ext uri="{FF2B5EF4-FFF2-40B4-BE49-F238E27FC236}">
                  <a16:creationId xmlns:a16="http://schemas.microsoft.com/office/drawing/2014/main" id="{060E579F-98F3-4010-A963-96FEC601B276}"/>
                </a:ext>
              </a:extLst>
            </p:cNvPr>
            <p:cNvGrpSpPr/>
            <p:nvPr/>
          </p:nvGrpSpPr>
          <p:grpSpPr>
            <a:xfrm>
              <a:off x="4020256" y="1940887"/>
              <a:ext cx="569795" cy="547251"/>
              <a:chOff x="8836188" y="7946043"/>
              <a:chExt cx="4880505" cy="4687290"/>
            </a:xfrm>
            <a:solidFill>
              <a:srgbClr val="000000"/>
            </a:solidFill>
          </p:grpSpPr>
          <p:sp>
            <p:nvSpPr>
              <p:cNvPr id="120" name="Freeform: Shape 119">
                <a:extLst>
                  <a:ext uri="{FF2B5EF4-FFF2-40B4-BE49-F238E27FC236}">
                    <a16:creationId xmlns:a16="http://schemas.microsoft.com/office/drawing/2014/main" id="{48448DB8-BC5A-401E-9E5B-42904F3937CB}"/>
                  </a:ext>
                </a:extLst>
              </p:cNvPr>
              <p:cNvSpPr/>
              <p:nvPr/>
            </p:nvSpPr>
            <p:spPr>
              <a:xfrm>
                <a:off x="9140283" y="11459682"/>
                <a:ext cx="334298" cy="142875"/>
              </a:xfrm>
              <a:custGeom>
                <a:avLst/>
                <a:gdLst>
                  <a:gd name="connsiteX0" fmla="*/ 71437 w 334298"/>
                  <a:gd name="connsiteY0" fmla="*/ 0 h 142875"/>
                  <a:gd name="connsiteX1" fmla="*/ 0 w 334298"/>
                  <a:gd name="connsiteY1" fmla="*/ 71438 h 142875"/>
                  <a:gd name="connsiteX2" fmla="*/ 71437 w 334298"/>
                  <a:gd name="connsiteY2" fmla="*/ 142875 h 142875"/>
                  <a:gd name="connsiteX3" fmla="*/ 262861 w 334298"/>
                  <a:gd name="connsiteY3" fmla="*/ 142875 h 142875"/>
                  <a:gd name="connsiteX4" fmla="*/ 334299 w 334298"/>
                  <a:gd name="connsiteY4" fmla="*/ 71438 h 142875"/>
                  <a:gd name="connsiteX5" fmla="*/ 262861 w 334298"/>
                  <a:gd name="connsiteY5" fmla="*/ 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298" h="142875">
                    <a:moveTo>
                      <a:pt x="71437" y="0"/>
                    </a:moveTo>
                    <a:cubicBezTo>
                      <a:pt x="31985" y="0"/>
                      <a:pt x="0" y="31985"/>
                      <a:pt x="0" y="71438"/>
                    </a:cubicBezTo>
                    <a:cubicBezTo>
                      <a:pt x="0" y="110890"/>
                      <a:pt x="31985" y="142875"/>
                      <a:pt x="71437" y="142875"/>
                    </a:cubicBezTo>
                    <a:lnTo>
                      <a:pt x="262861" y="142875"/>
                    </a:lnTo>
                    <a:cubicBezTo>
                      <a:pt x="302314" y="142875"/>
                      <a:pt x="334299" y="110890"/>
                      <a:pt x="334299" y="71438"/>
                    </a:cubicBezTo>
                    <a:cubicBezTo>
                      <a:pt x="334299" y="31985"/>
                      <a:pt x="302314" y="0"/>
                      <a:pt x="262861" y="0"/>
                    </a:cubicBezTo>
                    <a:close/>
                  </a:path>
                </a:pathLst>
              </a:custGeom>
              <a:solidFill>
                <a:srgbClr val="000000"/>
              </a:solidFill>
              <a:ln w="9525" cap="flat">
                <a:noFill/>
                <a:prstDash val="solid"/>
                <a:miter/>
              </a:ln>
            </p:spPr>
            <p:txBody>
              <a:bodyPr rtlCol="0" anchor="ctr"/>
              <a:lstStyle/>
              <a:p>
                <a:endParaRPr lang="en-US">
                  <a:latin typeface="Verdana (Body)"/>
                </a:endParaRPr>
              </a:p>
            </p:txBody>
          </p:sp>
          <p:sp>
            <p:nvSpPr>
              <p:cNvPr id="121" name="Freeform: Shape 120">
                <a:extLst>
                  <a:ext uri="{FF2B5EF4-FFF2-40B4-BE49-F238E27FC236}">
                    <a16:creationId xmlns:a16="http://schemas.microsoft.com/office/drawing/2014/main" id="{B99F775D-E8FE-4F6D-A34D-CB9884A21281}"/>
                  </a:ext>
                </a:extLst>
              </p:cNvPr>
              <p:cNvSpPr/>
              <p:nvPr/>
            </p:nvSpPr>
            <p:spPr>
              <a:xfrm>
                <a:off x="9432491" y="9986469"/>
                <a:ext cx="2411167" cy="446446"/>
              </a:xfrm>
              <a:custGeom>
                <a:avLst/>
                <a:gdLst>
                  <a:gd name="connsiteX0" fmla="*/ 2339731 w 2411167"/>
                  <a:gd name="connsiteY0" fmla="*/ 446446 h 446446"/>
                  <a:gd name="connsiteX1" fmla="*/ 2411168 w 2411167"/>
                  <a:gd name="connsiteY1" fmla="*/ 375009 h 446446"/>
                  <a:gd name="connsiteX2" fmla="*/ 2411168 w 2411167"/>
                  <a:gd name="connsiteY2" fmla="*/ 71438 h 446446"/>
                  <a:gd name="connsiteX3" fmla="*/ 2339731 w 2411167"/>
                  <a:gd name="connsiteY3" fmla="*/ 0 h 446446"/>
                  <a:gd name="connsiteX4" fmla="*/ 1674228 w 2411167"/>
                  <a:gd name="connsiteY4" fmla="*/ 0 h 446446"/>
                  <a:gd name="connsiteX5" fmla="*/ 71437 w 2411167"/>
                  <a:gd name="connsiteY5" fmla="*/ 0 h 446446"/>
                  <a:gd name="connsiteX6" fmla="*/ 0 w 2411167"/>
                  <a:gd name="connsiteY6" fmla="*/ 71438 h 446446"/>
                  <a:gd name="connsiteX7" fmla="*/ 0 w 2411167"/>
                  <a:gd name="connsiteY7" fmla="*/ 375009 h 446446"/>
                  <a:gd name="connsiteX8" fmla="*/ 71437 w 2411167"/>
                  <a:gd name="connsiteY8" fmla="*/ 446446 h 446446"/>
                  <a:gd name="connsiteX9" fmla="*/ 1674228 w 2411167"/>
                  <a:gd name="connsiteY9" fmla="*/ 446446 h 446446"/>
                  <a:gd name="connsiteX10" fmla="*/ 2268293 w 2411167"/>
                  <a:gd name="connsiteY10" fmla="*/ 303571 h 446446"/>
                  <a:gd name="connsiteX11" fmla="*/ 1745666 w 2411167"/>
                  <a:gd name="connsiteY11" fmla="*/ 303571 h 446446"/>
                  <a:gd name="connsiteX12" fmla="*/ 1745666 w 2411167"/>
                  <a:gd name="connsiteY12" fmla="*/ 142875 h 446446"/>
                  <a:gd name="connsiteX13" fmla="*/ 2268293 w 2411167"/>
                  <a:gd name="connsiteY13" fmla="*/ 142875 h 446446"/>
                  <a:gd name="connsiteX14" fmla="*/ 142875 w 2411167"/>
                  <a:gd name="connsiteY14" fmla="*/ 303571 h 446446"/>
                  <a:gd name="connsiteX15" fmla="*/ 142875 w 2411167"/>
                  <a:gd name="connsiteY15" fmla="*/ 142875 h 446446"/>
                  <a:gd name="connsiteX16" fmla="*/ 1602791 w 2411167"/>
                  <a:gd name="connsiteY16" fmla="*/ 142875 h 446446"/>
                  <a:gd name="connsiteX17" fmla="*/ 1602791 w 2411167"/>
                  <a:gd name="connsiteY17" fmla="*/ 303571 h 446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11167" h="446446">
                    <a:moveTo>
                      <a:pt x="2339731" y="446446"/>
                    </a:moveTo>
                    <a:cubicBezTo>
                      <a:pt x="2379183" y="446446"/>
                      <a:pt x="2411168" y="414461"/>
                      <a:pt x="2411168" y="375009"/>
                    </a:cubicBezTo>
                    <a:lnTo>
                      <a:pt x="2411168" y="71438"/>
                    </a:lnTo>
                    <a:cubicBezTo>
                      <a:pt x="2411168" y="31985"/>
                      <a:pt x="2379183" y="0"/>
                      <a:pt x="2339731" y="0"/>
                    </a:cubicBezTo>
                    <a:lnTo>
                      <a:pt x="1674228" y="0"/>
                    </a:lnTo>
                    <a:lnTo>
                      <a:pt x="71437" y="0"/>
                    </a:lnTo>
                    <a:cubicBezTo>
                      <a:pt x="31985" y="0"/>
                      <a:pt x="0" y="31985"/>
                      <a:pt x="0" y="71438"/>
                    </a:cubicBezTo>
                    <a:lnTo>
                      <a:pt x="0" y="375009"/>
                    </a:lnTo>
                    <a:cubicBezTo>
                      <a:pt x="0" y="414461"/>
                      <a:pt x="31985" y="446446"/>
                      <a:pt x="71437" y="446446"/>
                    </a:cubicBezTo>
                    <a:lnTo>
                      <a:pt x="1674228" y="446446"/>
                    </a:lnTo>
                    <a:close/>
                    <a:moveTo>
                      <a:pt x="2268293" y="303571"/>
                    </a:moveTo>
                    <a:lnTo>
                      <a:pt x="1745666" y="303571"/>
                    </a:lnTo>
                    <a:lnTo>
                      <a:pt x="1745666" y="142875"/>
                    </a:lnTo>
                    <a:lnTo>
                      <a:pt x="2268293" y="142875"/>
                    </a:lnTo>
                    <a:close/>
                    <a:moveTo>
                      <a:pt x="142875" y="303571"/>
                    </a:moveTo>
                    <a:lnTo>
                      <a:pt x="142875" y="142875"/>
                    </a:lnTo>
                    <a:lnTo>
                      <a:pt x="1602791" y="142875"/>
                    </a:lnTo>
                    <a:lnTo>
                      <a:pt x="1602791" y="303571"/>
                    </a:lnTo>
                    <a:close/>
                  </a:path>
                </a:pathLst>
              </a:custGeom>
              <a:solidFill>
                <a:srgbClr val="000000"/>
              </a:solidFill>
              <a:ln w="9525" cap="flat">
                <a:noFill/>
                <a:prstDash val="solid"/>
                <a:miter/>
              </a:ln>
            </p:spPr>
            <p:txBody>
              <a:bodyPr rtlCol="0" anchor="ctr"/>
              <a:lstStyle/>
              <a:p>
                <a:endParaRPr lang="en-US">
                  <a:latin typeface="Verdana (Body)"/>
                </a:endParaRPr>
              </a:p>
            </p:txBody>
          </p:sp>
          <p:sp>
            <p:nvSpPr>
              <p:cNvPr id="197" name="Freeform: Shape 196">
                <a:extLst>
                  <a:ext uri="{FF2B5EF4-FFF2-40B4-BE49-F238E27FC236}">
                    <a16:creationId xmlns:a16="http://schemas.microsoft.com/office/drawing/2014/main" id="{8CEB0281-0642-4D33-BBE0-1B14DCE4A3A9}"/>
                  </a:ext>
                </a:extLst>
              </p:cNvPr>
              <p:cNvSpPr/>
              <p:nvPr/>
            </p:nvSpPr>
            <p:spPr>
              <a:xfrm>
                <a:off x="10373799" y="10570314"/>
                <a:ext cx="528494" cy="142875"/>
              </a:xfrm>
              <a:custGeom>
                <a:avLst/>
                <a:gdLst>
                  <a:gd name="connsiteX0" fmla="*/ 457057 w 528494"/>
                  <a:gd name="connsiteY0" fmla="*/ 0 h 142875"/>
                  <a:gd name="connsiteX1" fmla="*/ 71438 w 528494"/>
                  <a:gd name="connsiteY1" fmla="*/ 0 h 142875"/>
                  <a:gd name="connsiteX2" fmla="*/ 0 w 528494"/>
                  <a:gd name="connsiteY2" fmla="*/ 71438 h 142875"/>
                  <a:gd name="connsiteX3" fmla="*/ 71438 w 528494"/>
                  <a:gd name="connsiteY3" fmla="*/ 142875 h 142875"/>
                  <a:gd name="connsiteX4" fmla="*/ 457057 w 528494"/>
                  <a:gd name="connsiteY4" fmla="*/ 142875 h 142875"/>
                  <a:gd name="connsiteX5" fmla="*/ 528495 w 528494"/>
                  <a:gd name="connsiteY5" fmla="*/ 71438 h 142875"/>
                  <a:gd name="connsiteX6" fmla="*/ 457057 w 528494"/>
                  <a:gd name="connsiteY6" fmla="*/ 0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8494" h="142875">
                    <a:moveTo>
                      <a:pt x="457057" y="0"/>
                    </a:moveTo>
                    <a:lnTo>
                      <a:pt x="71438" y="0"/>
                    </a:lnTo>
                    <a:cubicBezTo>
                      <a:pt x="31985" y="0"/>
                      <a:pt x="0" y="31985"/>
                      <a:pt x="0" y="71438"/>
                    </a:cubicBezTo>
                    <a:cubicBezTo>
                      <a:pt x="0" y="110890"/>
                      <a:pt x="31985" y="142875"/>
                      <a:pt x="71438" y="142875"/>
                    </a:cubicBezTo>
                    <a:lnTo>
                      <a:pt x="457057" y="142875"/>
                    </a:lnTo>
                    <a:cubicBezTo>
                      <a:pt x="496510" y="142875"/>
                      <a:pt x="528495" y="110890"/>
                      <a:pt x="528495" y="71438"/>
                    </a:cubicBezTo>
                    <a:cubicBezTo>
                      <a:pt x="528495" y="31985"/>
                      <a:pt x="496510" y="0"/>
                      <a:pt x="457057" y="0"/>
                    </a:cubicBezTo>
                    <a:close/>
                  </a:path>
                </a:pathLst>
              </a:custGeom>
              <a:solidFill>
                <a:srgbClr val="000000"/>
              </a:solidFill>
              <a:ln w="9525" cap="flat">
                <a:noFill/>
                <a:prstDash val="solid"/>
                <a:miter/>
              </a:ln>
            </p:spPr>
            <p:txBody>
              <a:bodyPr rtlCol="0" anchor="ctr"/>
              <a:lstStyle/>
              <a:p>
                <a:endParaRPr lang="en-US">
                  <a:latin typeface="Verdana (Body)"/>
                </a:endParaRPr>
              </a:p>
            </p:txBody>
          </p:sp>
          <p:sp>
            <p:nvSpPr>
              <p:cNvPr id="198" name="Freeform: Shape 197">
                <a:extLst>
                  <a:ext uri="{FF2B5EF4-FFF2-40B4-BE49-F238E27FC236}">
                    <a16:creationId xmlns:a16="http://schemas.microsoft.com/office/drawing/2014/main" id="{AF857FF3-4F4F-47F4-8F01-C1536EEA621A}"/>
                  </a:ext>
                </a:extLst>
              </p:cNvPr>
              <p:cNvSpPr/>
              <p:nvPr/>
            </p:nvSpPr>
            <p:spPr>
              <a:xfrm>
                <a:off x="12347107" y="10179892"/>
                <a:ext cx="866542" cy="866552"/>
              </a:xfrm>
              <a:custGeom>
                <a:avLst/>
                <a:gdLst>
                  <a:gd name="connsiteX0" fmla="*/ 866189 w 866542"/>
                  <a:gd name="connsiteY0" fmla="*/ 64380 h 866552"/>
                  <a:gd name="connsiteX1" fmla="*/ 795104 w 866542"/>
                  <a:gd name="connsiteY1" fmla="*/ 1 h 866552"/>
                  <a:gd name="connsiteX2" fmla="*/ 71442 w 866542"/>
                  <a:gd name="connsiteY2" fmla="*/ 1 h 866552"/>
                  <a:gd name="connsiteX3" fmla="*/ 5 w 866542"/>
                  <a:gd name="connsiteY3" fmla="*/ 71438 h 866552"/>
                  <a:gd name="connsiteX4" fmla="*/ 5 w 866542"/>
                  <a:gd name="connsiteY4" fmla="*/ 795081 h 866552"/>
                  <a:gd name="connsiteX5" fmla="*/ 71442 w 866542"/>
                  <a:gd name="connsiteY5" fmla="*/ 866548 h 866552"/>
                  <a:gd name="connsiteX6" fmla="*/ 795104 w 866542"/>
                  <a:gd name="connsiteY6" fmla="*/ 866548 h 866552"/>
                  <a:gd name="connsiteX7" fmla="*/ 866542 w 866542"/>
                  <a:gd name="connsiteY7" fmla="*/ 795110 h 866552"/>
                  <a:gd name="connsiteX8" fmla="*/ 866542 w 866542"/>
                  <a:gd name="connsiteY8" fmla="*/ 71467 h 866552"/>
                  <a:gd name="connsiteX9" fmla="*/ 866189 w 866542"/>
                  <a:gd name="connsiteY9" fmla="*/ 64380 h 866552"/>
                  <a:gd name="connsiteX10" fmla="*/ 622645 w 866542"/>
                  <a:gd name="connsiteY10" fmla="*/ 142876 h 866552"/>
                  <a:gd name="connsiteX11" fmla="*/ 142889 w 866542"/>
                  <a:gd name="connsiteY11" fmla="*/ 622641 h 866552"/>
                  <a:gd name="connsiteX12" fmla="*/ 142889 w 866542"/>
                  <a:gd name="connsiteY12" fmla="*/ 142876 h 866552"/>
                  <a:gd name="connsiteX13" fmla="*/ 243912 w 866542"/>
                  <a:gd name="connsiteY13" fmla="*/ 723663 h 866552"/>
                  <a:gd name="connsiteX14" fmla="*/ 723667 w 866542"/>
                  <a:gd name="connsiteY14" fmla="*/ 243898 h 866552"/>
                  <a:gd name="connsiteX15" fmla="*/ 723667 w 866542"/>
                  <a:gd name="connsiteY15" fmla="*/ 723663 h 866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66542" h="866552">
                    <a:moveTo>
                      <a:pt x="866189" y="64380"/>
                    </a:moveTo>
                    <a:cubicBezTo>
                      <a:pt x="863475" y="32738"/>
                      <a:pt x="835176" y="-209"/>
                      <a:pt x="795104" y="1"/>
                    </a:cubicBezTo>
                    <a:lnTo>
                      <a:pt x="71442" y="1"/>
                    </a:lnTo>
                    <a:cubicBezTo>
                      <a:pt x="31990" y="1"/>
                      <a:pt x="5" y="31986"/>
                      <a:pt x="5" y="71438"/>
                    </a:cubicBezTo>
                    <a:lnTo>
                      <a:pt x="5" y="795081"/>
                    </a:lnTo>
                    <a:cubicBezTo>
                      <a:pt x="-433" y="828962"/>
                      <a:pt x="28351" y="867062"/>
                      <a:pt x="71442" y="866548"/>
                    </a:cubicBezTo>
                    <a:lnTo>
                      <a:pt x="795104" y="866548"/>
                    </a:lnTo>
                    <a:cubicBezTo>
                      <a:pt x="834557" y="866548"/>
                      <a:pt x="866542" y="834563"/>
                      <a:pt x="866542" y="795110"/>
                    </a:cubicBezTo>
                    <a:lnTo>
                      <a:pt x="866542" y="71467"/>
                    </a:lnTo>
                    <a:cubicBezTo>
                      <a:pt x="866551" y="69095"/>
                      <a:pt x="866427" y="66733"/>
                      <a:pt x="866189" y="64380"/>
                    </a:cubicBezTo>
                    <a:close/>
                    <a:moveTo>
                      <a:pt x="622645" y="142876"/>
                    </a:moveTo>
                    <a:lnTo>
                      <a:pt x="142889" y="622641"/>
                    </a:lnTo>
                    <a:lnTo>
                      <a:pt x="142889" y="142876"/>
                    </a:lnTo>
                    <a:close/>
                    <a:moveTo>
                      <a:pt x="243912" y="723663"/>
                    </a:moveTo>
                    <a:lnTo>
                      <a:pt x="723667" y="243898"/>
                    </a:lnTo>
                    <a:lnTo>
                      <a:pt x="723667" y="723663"/>
                    </a:lnTo>
                    <a:close/>
                  </a:path>
                </a:pathLst>
              </a:custGeom>
              <a:solidFill>
                <a:srgbClr val="000000"/>
              </a:solidFill>
              <a:ln w="9525" cap="flat">
                <a:noFill/>
                <a:prstDash val="solid"/>
                <a:miter/>
              </a:ln>
            </p:spPr>
            <p:txBody>
              <a:bodyPr rtlCol="0" anchor="ctr"/>
              <a:lstStyle/>
              <a:p>
                <a:endParaRPr lang="en-US">
                  <a:latin typeface="Verdana (Body)"/>
                </a:endParaRPr>
              </a:p>
            </p:txBody>
          </p:sp>
          <p:sp>
            <p:nvSpPr>
              <p:cNvPr id="199" name="Freeform: Shape 198">
                <a:extLst>
                  <a:ext uri="{FF2B5EF4-FFF2-40B4-BE49-F238E27FC236}">
                    <a16:creationId xmlns:a16="http://schemas.microsoft.com/office/drawing/2014/main" id="{C0061F8D-AF97-4BC2-925A-B6BF22316E6F}"/>
                  </a:ext>
                </a:extLst>
              </p:cNvPr>
              <p:cNvSpPr/>
              <p:nvPr/>
            </p:nvSpPr>
            <p:spPr>
              <a:xfrm>
                <a:off x="11511150" y="8454830"/>
                <a:ext cx="595950" cy="595950"/>
              </a:xfrm>
              <a:custGeom>
                <a:avLst/>
                <a:gdLst>
                  <a:gd name="connsiteX0" fmla="*/ 595951 w 595950"/>
                  <a:gd name="connsiteY0" fmla="*/ 297980 h 595950"/>
                  <a:gd name="connsiteX1" fmla="*/ 297980 w 595950"/>
                  <a:gd name="connsiteY1" fmla="*/ 0 h 595950"/>
                  <a:gd name="connsiteX2" fmla="*/ 0 w 595950"/>
                  <a:gd name="connsiteY2" fmla="*/ 297980 h 595950"/>
                  <a:gd name="connsiteX3" fmla="*/ 297980 w 595950"/>
                  <a:gd name="connsiteY3" fmla="*/ 595951 h 595950"/>
                  <a:gd name="connsiteX4" fmla="*/ 595951 w 595950"/>
                  <a:gd name="connsiteY4" fmla="*/ 297980 h 595950"/>
                  <a:gd name="connsiteX5" fmla="*/ 142875 w 595950"/>
                  <a:gd name="connsiteY5" fmla="*/ 297980 h 595950"/>
                  <a:gd name="connsiteX6" fmla="*/ 297980 w 595950"/>
                  <a:gd name="connsiteY6" fmla="*/ 142875 h 595950"/>
                  <a:gd name="connsiteX7" fmla="*/ 453076 w 595950"/>
                  <a:gd name="connsiteY7" fmla="*/ 297980 h 595950"/>
                  <a:gd name="connsiteX8" fmla="*/ 297980 w 595950"/>
                  <a:gd name="connsiteY8" fmla="*/ 453076 h 595950"/>
                  <a:gd name="connsiteX9" fmla="*/ 142875 w 595950"/>
                  <a:gd name="connsiteY9" fmla="*/ 297980 h 595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5950" h="595950">
                    <a:moveTo>
                      <a:pt x="595951" y="297980"/>
                    </a:moveTo>
                    <a:cubicBezTo>
                      <a:pt x="595951" y="133674"/>
                      <a:pt x="462277" y="0"/>
                      <a:pt x="297980" y="0"/>
                    </a:cubicBezTo>
                    <a:cubicBezTo>
                      <a:pt x="133674" y="0"/>
                      <a:pt x="0" y="133674"/>
                      <a:pt x="0" y="297980"/>
                    </a:cubicBezTo>
                    <a:cubicBezTo>
                      <a:pt x="0" y="462286"/>
                      <a:pt x="133674" y="595951"/>
                      <a:pt x="297980" y="595951"/>
                    </a:cubicBezTo>
                    <a:cubicBezTo>
                      <a:pt x="462277" y="595951"/>
                      <a:pt x="595951" y="462286"/>
                      <a:pt x="595951" y="297980"/>
                    </a:cubicBezTo>
                    <a:close/>
                    <a:moveTo>
                      <a:pt x="142875" y="297980"/>
                    </a:moveTo>
                    <a:cubicBezTo>
                      <a:pt x="142875" y="212455"/>
                      <a:pt x="212455" y="142875"/>
                      <a:pt x="297980" y="142875"/>
                    </a:cubicBezTo>
                    <a:cubicBezTo>
                      <a:pt x="383505" y="142875"/>
                      <a:pt x="453076" y="212455"/>
                      <a:pt x="453076" y="297980"/>
                    </a:cubicBezTo>
                    <a:cubicBezTo>
                      <a:pt x="453076" y="383505"/>
                      <a:pt x="383496" y="453076"/>
                      <a:pt x="297980" y="453076"/>
                    </a:cubicBezTo>
                    <a:cubicBezTo>
                      <a:pt x="212455" y="453076"/>
                      <a:pt x="142875" y="383505"/>
                      <a:pt x="142875" y="297980"/>
                    </a:cubicBezTo>
                    <a:close/>
                  </a:path>
                </a:pathLst>
              </a:custGeom>
              <a:solidFill>
                <a:srgbClr val="000000"/>
              </a:solidFill>
              <a:ln w="9525" cap="flat">
                <a:noFill/>
                <a:prstDash val="solid"/>
                <a:miter/>
              </a:ln>
            </p:spPr>
            <p:txBody>
              <a:bodyPr rtlCol="0" anchor="ctr"/>
              <a:lstStyle/>
              <a:p>
                <a:endParaRPr lang="en-US">
                  <a:latin typeface="Verdana (Body)"/>
                </a:endParaRPr>
              </a:p>
            </p:txBody>
          </p:sp>
          <p:sp>
            <p:nvSpPr>
              <p:cNvPr id="200" name="Freeform: Shape 199">
                <a:extLst>
                  <a:ext uri="{FF2B5EF4-FFF2-40B4-BE49-F238E27FC236}">
                    <a16:creationId xmlns:a16="http://schemas.microsoft.com/office/drawing/2014/main" id="{24B559AA-FE40-466E-8CDE-6B7DAB3E682B}"/>
                  </a:ext>
                </a:extLst>
              </p:cNvPr>
              <p:cNvSpPr/>
              <p:nvPr/>
            </p:nvSpPr>
            <p:spPr>
              <a:xfrm>
                <a:off x="12385012" y="8454830"/>
                <a:ext cx="595960" cy="595950"/>
              </a:xfrm>
              <a:custGeom>
                <a:avLst/>
                <a:gdLst>
                  <a:gd name="connsiteX0" fmla="*/ 297980 w 595960"/>
                  <a:gd name="connsiteY0" fmla="*/ 0 h 595950"/>
                  <a:gd name="connsiteX1" fmla="*/ 0 w 595960"/>
                  <a:gd name="connsiteY1" fmla="*/ 297980 h 595950"/>
                  <a:gd name="connsiteX2" fmla="*/ 297980 w 595960"/>
                  <a:gd name="connsiteY2" fmla="*/ 595951 h 595950"/>
                  <a:gd name="connsiteX3" fmla="*/ 595960 w 595960"/>
                  <a:gd name="connsiteY3" fmla="*/ 297980 h 595950"/>
                  <a:gd name="connsiteX4" fmla="*/ 297980 w 595960"/>
                  <a:gd name="connsiteY4" fmla="*/ 0 h 595950"/>
                  <a:gd name="connsiteX5" fmla="*/ 297980 w 595960"/>
                  <a:gd name="connsiteY5" fmla="*/ 453076 h 595950"/>
                  <a:gd name="connsiteX6" fmla="*/ 142875 w 595960"/>
                  <a:gd name="connsiteY6" fmla="*/ 297980 h 595950"/>
                  <a:gd name="connsiteX7" fmla="*/ 297980 w 595960"/>
                  <a:gd name="connsiteY7" fmla="*/ 142875 h 595950"/>
                  <a:gd name="connsiteX8" fmla="*/ 453085 w 595960"/>
                  <a:gd name="connsiteY8" fmla="*/ 297980 h 595950"/>
                  <a:gd name="connsiteX9" fmla="*/ 297980 w 595960"/>
                  <a:gd name="connsiteY9" fmla="*/ 453076 h 595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5960" h="595950">
                    <a:moveTo>
                      <a:pt x="297980" y="0"/>
                    </a:moveTo>
                    <a:cubicBezTo>
                      <a:pt x="133674" y="0"/>
                      <a:pt x="0" y="133674"/>
                      <a:pt x="0" y="297980"/>
                    </a:cubicBezTo>
                    <a:cubicBezTo>
                      <a:pt x="0" y="462286"/>
                      <a:pt x="133674" y="595951"/>
                      <a:pt x="297980" y="595951"/>
                    </a:cubicBezTo>
                    <a:cubicBezTo>
                      <a:pt x="462287" y="595951"/>
                      <a:pt x="595960" y="462277"/>
                      <a:pt x="595960" y="297980"/>
                    </a:cubicBezTo>
                    <a:cubicBezTo>
                      <a:pt x="595951" y="133674"/>
                      <a:pt x="462287" y="0"/>
                      <a:pt x="297980" y="0"/>
                    </a:cubicBezTo>
                    <a:close/>
                    <a:moveTo>
                      <a:pt x="297980" y="453076"/>
                    </a:moveTo>
                    <a:cubicBezTo>
                      <a:pt x="212455" y="453076"/>
                      <a:pt x="142875" y="383496"/>
                      <a:pt x="142875" y="297980"/>
                    </a:cubicBezTo>
                    <a:cubicBezTo>
                      <a:pt x="142875" y="212455"/>
                      <a:pt x="212455" y="142875"/>
                      <a:pt x="297980" y="142875"/>
                    </a:cubicBezTo>
                    <a:cubicBezTo>
                      <a:pt x="383505" y="142875"/>
                      <a:pt x="453085" y="212455"/>
                      <a:pt x="453085" y="297980"/>
                    </a:cubicBezTo>
                    <a:cubicBezTo>
                      <a:pt x="453076" y="383505"/>
                      <a:pt x="383505" y="453076"/>
                      <a:pt x="297980" y="453076"/>
                    </a:cubicBezTo>
                    <a:close/>
                  </a:path>
                </a:pathLst>
              </a:custGeom>
              <a:solidFill>
                <a:srgbClr val="000000"/>
              </a:solidFill>
              <a:ln w="9525" cap="flat">
                <a:noFill/>
                <a:prstDash val="solid"/>
                <a:miter/>
              </a:ln>
            </p:spPr>
            <p:txBody>
              <a:bodyPr rtlCol="0" anchor="ctr"/>
              <a:lstStyle/>
              <a:p>
                <a:endParaRPr lang="en-US">
                  <a:latin typeface="Verdana (Body)"/>
                </a:endParaRPr>
              </a:p>
            </p:txBody>
          </p:sp>
          <p:sp>
            <p:nvSpPr>
              <p:cNvPr id="201" name="Freeform: Shape 200">
                <a:extLst>
                  <a:ext uri="{FF2B5EF4-FFF2-40B4-BE49-F238E27FC236}">
                    <a16:creationId xmlns:a16="http://schemas.microsoft.com/office/drawing/2014/main" id="{CF05D186-63C6-4B41-AD58-498164DF104E}"/>
                  </a:ext>
                </a:extLst>
              </p:cNvPr>
              <p:cNvSpPr/>
              <p:nvPr/>
            </p:nvSpPr>
            <p:spPr>
              <a:xfrm>
                <a:off x="11627574" y="9155918"/>
                <a:ext cx="1236964" cy="394582"/>
              </a:xfrm>
              <a:custGeom>
                <a:avLst/>
                <a:gdLst>
                  <a:gd name="connsiteX0" fmla="*/ 1039673 w 1236964"/>
                  <a:gd name="connsiteY0" fmla="*/ 0 h 394582"/>
                  <a:gd name="connsiteX1" fmla="*/ 197291 w 1236964"/>
                  <a:gd name="connsiteY1" fmla="*/ 0 h 394582"/>
                  <a:gd name="connsiteX2" fmla="*/ 0 w 1236964"/>
                  <a:gd name="connsiteY2" fmla="*/ 197291 h 394582"/>
                  <a:gd name="connsiteX3" fmla="*/ 197291 w 1236964"/>
                  <a:gd name="connsiteY3" fmla="*/ 394583 h 394582"/>
                  <a:gd name="connsiteX4" fmla="*/ 1039673 w 1236964"/>
                  <a:gd name="connsiteY4" fmla="*/ 394583 h 394582"/>
                  <a:gd name="connsiteX5" fmla="*/ 1236964 w 1236964"/>
                  <a:gd name="connsiteY5" fmla="*/ 197291 h 394582"/>
                  <a:gd name="connsiteX6" fmla="*/ 1039673 w 1236964"/>
                  <a:gd name="connsiteY6" fmla="*/ 0 h 394582"/>
                  <a:gd name="connsiteX7" fmla="*/ 689924 w 1236964"/>
                  <a:gd name="connsiteY7" fmla="*/ 142875 h 394582"/>
                  <a:gd name="connsiteX8" fmla="*/ 798757 w 1236964"/>
                  <a:gd name="connsiteY8" fmla="*/ 142875 h 394582"/>
                  <a:gd name="connsiteX9" fmla="*/ 798757 w 1236964"/>
                  <a:gd name="connsiteY9" fmla="*/ 251708 h 394582"/>
                  <a:gd name="connsiteX10" fmla="*/ 689924 w 1236964"/>
                  <a:gd name="connsiteY10" fmla="*/ 251708 h 394582"/>
                  <a:gd name="connsiteX11" fmla="*/ 547049 w 1236964"/>
                  <a:gd name="connsiteY11" fmla="*/ 251717 h 394582"/>
                  <a:gd name="connsiteX12" fmla="*/ 438217 w 1236964"/>
                  <a:gd name="connsiteY12" fmla="*/ 251717 h 394582"/>
                  <a:gd name="connsiteX13" fmla="*/ 438217 w 1236964"/>
                  <a:gd name="connsiteY13" fmla="*/ 142884 h 394582"/>
                  <a:gd name="connsiteX14" fmla="*/ 547049 w 1236964"/>
                  <a:gd name="connsiteY14" fmla="*/ 142884 h 394582"/>
                  <a:gd name="connsiteX15" fmla="*/ 142875 w 1236964"/>
                  <a:gd name="connsiteY15" fmla="*/ 197291 h 394582"/>
                  <a:gd name="connsiteX16" fmla="*/ 197291 w 1236964"/>
                  <a:gd name="connsiteY16" fmla="*/ 142875 h 394582"/>
                  <a:gd name="connsiteX17" fmla="*/ 295332 w 1236964"/>
                  <a:gd name="connsiteY17" fmla="*/ 142875 h 394582"/>
                  <a:gd name="connsiteX18" fmla="*/ 295332 w 1236964"/>
                  <a:gd name="connsiteY18" fmla="*/ 251708 h 394582"/>
                  <a:gd name="connsiteX19" fmla="*/ 197291 w 1236964"/>
                  <a:gd name="connsiteY19" fmla="*/ 251708 h 394582"/>
                  <a:gd name="connsiteX20" fmla="*/ 142875 w 1236964"/>
                  <a:gd name="connsiteY20" fmla="*/ 197291 h 394582"/>
                  <a:gd name="connsiteX21" fmla="*/ 1039673 w 1236964"/>
                  <a:gd name="connsiteY21" fmla="*/ 251717 h 394582"/>
                  <a:gd name="connsiteX22" fmla="*/ 941632 w 1236964"/>
                  <a:gd name="connsiteY22" fmla="*/ 251717 h 394582"/>
                  <a:gd name="connsiteX23" fmla="*/ 941632 w 1236964"/>
                  <a:gd name="connsiteY23" fmla="*/ 142884 h 394582"/>
                  <a:gd name="connsiteX24" fmla="*/ 1039673 w 1236964"/>
                  <a:gd name="connsiteY24" fmla="*/ 142884 h 394582"/>
                  <a:gd name="connsiteX25" fmla="*/ 1094089 w 1236964"/>
                  <a:gd name="connsiteY25" fmla="*/ 197301 h 394582"/>
                  <a:gd name="connsiteX26" fmla="*/ 1039673 w 1236964"/>
                  <a:gd name="connsiteY26" fmla="*/ 251717 h 39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36964" h="394582">
                    <a:moveTo>
                      <a:pt x="1039673" y="0"/>
                    </a:moveTo>
                    <a:lnTo>
                      <a:pt x="197291" y="0"/>
                    </a:lnTo>
                    <a:cubicBezTo>
                      <a:pt x="88507" y="0"/>
                      <a:pt x="0" y="88506"/>
                      <a:pt x="0" y="197291"/>
                    </a:cubicBezTo>
                    <a:cubicBezTo>
                      <a:pt x="0" y="306076"/>
                      <a:pt x="88507" y="394583"/>
                      <a:pt x="197291" y="394583"/>
                    </a:cubicBezTo>
                    <a:lnTo>
                      <a:pt x="1039673" y="394583"/>
                    </a:lnTo>
                    <a:cubicBezTo>
                      <a:pt x="1148458" y="394583"/>
                      <a:pt x="1236964" y="306076"/>
                      <a:pt x="1236964" y="197291"/>
                    </a:cubicBezTo>
                    <a:cubicBezTo>
                      <a:pt x="1236964" y="88506"/>
                      <a:pt x="1148458" y="0"/>
                      <a:pt x="1039673" y="0"/>
                    </a:cubicBezTo>
                    <a:close/>
                    <a:moveTo>
                      <a:pt x="689924" y="142875"/>
                    </a:moveTo>
                    <a:lnTo>
                      <a:pt x="798757" y="142875"/>
                    </a:lnTo>
                    <a:lnTo>
                      <a:pt x="798757" y="251708"/>
                    </a:lnTo>
                    <a:lnTo>
                      <a:pt x="689924" y="251708"/>
                    </a:lnTo>
                    <a:close/>
                    <a:moveTo>
                      <a:pt x="547049" y="251717"/>
                    </a:moveTo>
                    <a:lnTo>
                      <a:pt x="438217" y="251717"/>
                    </a:lnTo>
                    <a:lnTo>
                      <a:pt x="438217" y="142884"/>
                    </a:lnTo>
                    <a:lnTo>
                      <a:pt x="547049" y="142884"/>
                    </a:lnTo>
                    <a:close/>
                    <a:moveTo>
                      <a:pt x="142875" y="197291"/>
                    </a:moveTo>
                    <a:cubicBezTo>
                      <a:pt x="142875" y="167288"/>
                      <a:pt x="167288" y="142875"/>
                      <a:pt x="197291" y="142875"/>
                    </a:cubicBezTo>
                    <a:lnTo>
                      <a:pt x="295332" y="142875"/>
                    </a:lnTo>
                    <a:lnTo>
                      <a:pt x="295332" y="251708"/>
                    </a:lnTo>
                    <a:lnTo>
                      <a:pt x="197291" y="251708"/>
                    </a:lnTo>
                    <a:cubicBezTo>
                      <a:pt x="167288" y="251717"/>
                      <a:pt x="142875" y="227305"/>
                      <a:pt x="142875" y="197291"/>
                    </a:cubicBezTo>
                    <a:close/>
                    <a:moveTo>
                      <a:pt x="1039673" y="251717"/>
                    </a:moveTo>
                    <a:lnTo>
                      <a:pt x="941632" y="251717"/>
                    </a:lnTo>
                    <a:lnTo>
                      <a:pt x="941632" y="142884"/>
                    </a:lnTo>
                    <a:lnTo>
                      <a:pt x="1039673" y="142884"/>
                    </a:lnTo>
                    <a:cubicBezTo>
                      <a:pt x="1069677" y="142884"/>
                      <a:pt x="1094089" y="167297"/>
                      <a:pt x="1094089" y="197301"/>
                    </a:cubicBezTo>
                    <a:cubicBezTo>
                      <a:pt x="1094089" y="227305"/>
                      <a:pt x="1069677" y="251717"/>
                      <a:pt x="1039673" y="251717"/>
                    </a:cubicBezTo>
                    <a:close/>
                  </a:path>
                </a:pathLst>
              </a:custGeom>
              <a:solidFill>
                <a:srgbClr val="000000"/>
              </a:solidFill>
              <a:ln w="9525" cap="flat">
                <a:noFill/>
                <a:prstDash val="solid"/>
                <a:miter/>
              </a:ln>
            </p:spPr>
            <p:txBody>
              <a:bodyPr rtlCol="0" anchor="ctr"/>
              <a:lstStyle/>
              <a:p>
                <a:endParaRPr lang="en-US">
                  <a:latin typeface="Verdana (Body)"/>
                </a:endParaRPr>
              </a:p>
            </p:txBody>
          </p:sp>
          <p:sp>
            <p:nvSpPr>
              <p:cNvPr id="202" name="Freeform: Shape 201">
                <a:extLst>
                  <a:ext uri="{FF2B5EF4-FFF2-40B4-BE49-F238E27FC236}">
                    <a16:creationId xmlns:a16="http://schemas.microsoft.com/office/drawing/2014/main" id="{0D6161AC-D4F2-4229-82E5-636BDD49F984}"/>
                  </a:ext>
                </a:extLst>
              </p:cNvPr>
              <p:cNvSpPr/>
              <p:nvPr/>
            </p:nvSpPr>
            <p:spPr>
              <a:xfrm>
                <a:off x="8836188" y="7946043"/>
                <a:ext cx="4880505" cy="4687290"/>
              </a:xfrm>
              <a:custGeom>
                <a:avLst/>
                <a:gdLst>
                  <a:gd name="connsiteX0" fmla="*/ 4880505 w 4880505"/>
                  <a:gd name="connsiteY0" fmla="*/ 974636 h 4687290"/>
                  <a:gd name="connsiteX1" fmla="*/ 4740450 w 4880505"/>
                  <a:gd name="connsiteY1" fmla="*/ 625974 h 4687290"/>
                  <a:gd name="connsiteX2" fmla="*/ 4639447 w 4880505"/>
                  <a:gd name="connsiteY2" fmla="*/ 623811 h 4687290"/>
                  <a:gd name="connsiteX3" fmla="*/ 4637285 w 4880505"/>
                  <a:gd name="connsiteY3" fmla="*/ 724814 h 4687290"/>
                  <a:gd name="connsiteX4" fmla="*/ 4737631 w 4880505"/>
                  <a:gd name="connsiteY4" fmla="*/ 974646 h 4687290"/>
                  <a:gd name="connsiteX5" fmla="*/ 4447870 w 4880505"/>
                  <a:gd name="connsiteY5" fmla="*/ 1328623 h 4687290"/>
                  <a:gd name="connsiteX6" fmla="*/ 4447870 w 4880505"/>
                  <a:gd name="connsiteY6" fmla="*/ 323145 h 4687290"/>
                  <a:gd name="connsiteX7" fmla="*/ 4124725 w 4880505"/>
                  <a:gd name="connsiteY7" fmla="*/ 0 h 4687290"/>
                  <a:gd name="connsiteX8" fmla="*/ 2695013 w 4880505"/>
                  <a:gd name="connsiteY8" fmla="*/ 0 h 4687290"/>
                  <a:gd name="connsiteX9" fmla="*/ 2371868 w 4880505"/>
                  <a:gd name="connsiteY9" fmla="*/ 323145 h 4687290"/>
                  <a:gd name="connsiteX10" fmla="*/ 2371868 w 4880505"/>
                  <a:gd name="connsiteY10" fmla="*/ 475717 h 4687290"/>
                  <a:gd name="connsiteX11" fmla="*/ 1939233 w 4880505"/>
                  <a:gd name="connsiteY11" fmla="*/ 974636 h 4687290"/>
                  <a:gd name="connsiteX12" fmla="*/ 1997602 w 4880505"/>
                  <a:gd name="connsiteY12" fmla="*/ 1209685 h 4687290"/>
                  <a:gd name="connsiteX13" fmla="*/ 226600 w 4880505"/>
                  <a:gd name="connsiteY13" fmla="*/ 1209685 h 4687290"/>
                  <a:gd name="connsiteX14" fmla="*/ 0 w 4880505"/>
                  <a:gd name="connsiteY14" fmla="*/ 1436189 h 4687290"/>
                  <a:gd name="connsiteX15" fmla="*/ 0 w 4880505"/>
                  <a:gd name="connsiteY15" fmla="*/ 3681803 h 4687290"/>
                  <a:gd name="connsiteX16" fmla="*/ 226600 w 4880505"/>
                  <a:gd name="connsiteY16" fmla="*/ 3908308 h 4687290"/>
                  <a:gd name="connsiteX17" fmla="*/ 1664189 w 4880505"/>
                  <a:gd name="connsiteY17" fmla="*/ 3908308 h 4687290"/>
                  <a:gd name="connsiteX18" fmla="*/ 1588180 w 4880505"/>
                  <a:gd name="connsiteY18" fmla="*/ 4241826 h 4687290"/>
                  <a:gd name="connsiteX19" fmla="*/ 1193216 w 4880505"/>
                  <a:gd name="connsiteY19" fmla="*/ 4241826 h 4687290"/>
                  <a:gd name="connsiteX20" fmla="*/ 1121778 w 4880505"/>
                  <a:gd name="connsiteY20" fmla="*/ 4313263 h 4687290"/>
                  <a:gd name="connsiteX21" fmla="*/ 1121778 w 4880505"/>
                  <a:gd name="connsiteY21" fmla="*/ 4615853 h 4687290"/>
                  <a:gd name="connsiteX22" fmla="*/ 1193216 w 4880505"/>
                  <a:gd name="connsiteY22" fmla="*/ 4687291 h 4687290"/>
                  <a:gd name="connsiteX23" fmla="*/ 3503905 w 4880505"/>
                  <a:gd name="connsiteY23" fmla="*/ 4687291 h 4687290"/>
                  <a:gd name="connsiteX24" fmla="*/ 3575342 w 4880505"/>
                  <a:gd name="connsiteY24" fmla="*/ 4615853 h 4687290"/>
                  <a:gd name="connsiteX25" fmla="*/ 3575342 w 4880505"/>
                  <a:gd name="connsiteY25" fmla="*/ 4313263 h 4687290"/>
                  <a:gd name="connsiteX26" fmla="*/ 3503905 w 4880505"/>
                  <a:gd name="connsiteY26" fmla="*/ 4241826 h 4687290"/>
                  <a:gd name="connsiteX27" fmla="*/ 3108979 w 4880505"/>
                  <a:gd name="connsiteY27" fmla="*/ 4241826 h 4687290"/>
                  <a:gd name="connsiteX28" fmla="*/ 3032970 w 4880505"/>
                  <a:gd name="connsiteY28" fmla="*/ 3908308 h 4687290"/>
                  <a:gd name="connsiteX29" fmla="*/ 3348161 w 4880505"/>
                  <a:gd name="connsiteY29" fmla="*/ 3908308 h 4687290"/>
                  <a:gd name="connsiteX30" fmla="*/ 3419599 w 4880505"/>
                  <a:gd name="connsiteY30" fmla="*/ 3836870 h 4687290"/>
                  <a:gd name="connsiteX31" fmla="*/ 3348161 w 4880505"/>
                  <a:gd name="connsiteY31" fmla="*/ 3765433 h 4687290"/>
                  <a:gd name="connsiteX32" fmla="*/ 226600 w 4880505"/>
                  <a:gd name="connsiteY32" fmla="*/ 3765433 h 4687290"/>
                  <a:gd name="connsiteX33" fmla="*/ 142875 w 4880505"/>
                  <a:gd name="connsiteY33" fmla="*/ 3681803 h 4687290"/>
                  <a:gd name="connsiteX34" fmla="*/ 142875 w 4880505"/>
                  <a:gd name="connsiteY34" fmla="*/ 3400911 h 4687290"/>
                  <a:gd name="connsiteX35" fmla="*/ 4520375 w 4880505"/>
                  <a:gd name="connsiteY35" fmla="*/ 3400911 h 4687290"/>
                  <a:gd name="connsiteX36" fmla="*/ 4520375 w 4880505"/>
                  <a:gd name="connsiteY36" fmla="*/ 3681803 h 4687290"/>
                  <a:gd name="connsiteX37" fmla="*/ 4436650 w 4880505"/>
                  <a:gd name="connsiteY37" fmla="*/ 3765433 h 4687290"/>
                  <a:gd name="connsiteX38" fmla="*/ 3688652 w 4880505"/>
                  <a:gd name="connsiteY38" fmla="*/ 3765433 h 4687290"/>
                  <a:gd name="connsiteX39" fmla="*/ 3617214 w 4880505"/>
                  <a:gd name="connsiteY39" fmla="*/ 3836870 h 4687290"/>
                  <a:gd name="connsiteX40" fmla="*/ 3688652 w 4880505"/>
                  <a:gd name="connsiteY40" fmla="*/ 3908308 h 4687290"/>
                  <a:gd name="connsiteX41" fmla="*/ 4436650 w 4880505"/>
                  <a:gd name="connsiteY41" fmla="*/ 3908308 h 4687290"/>
                  <a:gd name="connsiteX42" fmla="*/ 4663250 w 4880505"/>
                  <a:gd name="connsiteY42" fmla="*/ 3681803 h 4687290"/>
                  <a:gd name="connsiteX43" fmla="*/ 4663250 w 4880505"/>
                  <a:gd name="connsiteY43" fmla="*/ 1436189 h 4687290"/>
                  <a:gd name="connsiteX44" fmla="*/ 4659097 w 4880505"/>
                  <a:gd name="connsiteY44" fmla="*/ 1392974 h 4687290"/>
                  <a:gd name="connsiteX45" fmla="*/ 4658849 w 4880505"/>
                  <a:gd name="connsiteY45" fmla="*/ 1391869 h 4687290"/>
                  <a:gd name="connsiteX46" fmla="*/ 4880505 w 4880505"/>
                  <a:gd name="connsiteY46" fmla="*/ 974636 h 4687290"/>
                  <a:gd name="connsiteX47" fmla="*/ 3432467 w 4880505"/>
                  <a:gd name="connsiteY47" fmla="*/ 4544406 h 4687290"/>
                  <a:gd name="connsiteX48" fmla="*/ 1264653 w 4880505"/>
                  <a:gd name="connsiteY48" fmla="*/ 4544406 h 4687290"/>
                  <a:gd name="connsiteX49" fmla="*/ 1264653 w 4880505"/>
                  <a:gd name="connsiteY49" fmla="*/ 4384691 h 4687290"/>
                  <a:gd name="connsiteX50" fmla="*/ 3432467 w 4880505"/>
                  <a:gd name="connsiteY50" fmla="*/ 4384691 h 4687290"/>
                  <a:gd name="connsiteX51" fmla="*/ 2962437 w 4880505"/>
                  <a:gd name="connsiteY51" fmla="*/ 4241816 h 4687290"/>
                  <a:gd name="connsiteX52" fmla="*/ 1734722 w 4880505"/>
                  <a:gd name="connsiteY52" fmla="*/ 4241816 h 4687290"/>
                  <a:gd name="connsiteX53" fmla="*/ 1810731 w 4880505"/>
                  <a:gd name="connsiteY53" fmla="*/ 3908298 h 4687290"/>
                  <a:gd name="connsiteX54" fmla="*/ 2886427 w 4880505"/>
                  <a:gd name="connsiteY54" fmla="*/ 3908298 h 4687290"/>
                  <a:gd name="connsiteX55" fmla="*/ 2658408 w 4880505"/>
                  <a:gd name="connsiteY55" fmla="*/ 1750209 h 4687290"/>
                  <a:gd name="connsiteX56" fmla="*/ 2514752 w 4880505"/>
                  <a:gd name="connsiteY56" fmla="*/ 1592990 h 4687290"/>
                  <a:gd name="connsiteX57" fmla="*/ 2514752 w 4880505"/>
                  <a:gd name="connsiteY57" fmla="*/ 1407166 h 4687290"/>
                  <a:gd name="connsiteX58" fmla="*/ 2514752 w 4880505"/>
                  <a:gd name="connsiteY58" fmla="*/ 542001 h 4687290"/>
                  <a:gd name="connsiteX59" fmla="*/ 2514752 w 4880505"/>
                  <a:gd name="connsiteY59" fmla="*/ 394583 h 4687290"/>
                  <a:gd name="connsiteX60" fmla="*/ 4304995 w 4880505"/>
                  <a:gd name="connsiteY60" fmla="*/ 394583 h 4687290"/>
                  <a:gd name="connsiteX61" fmla="*/ 4304995 w 4880505"/>
                  <a:gd name="connsiteY61" fmla="*/ 1606553 h 4687290"/>
                  <a:gd name="connsiteX62" fmla="*/ 4161339 w 4880505"/>
                  <a:gd name="connsiteY62" fmla="*/ 1750209 h 4687290"/>
                  <a:gd name="connsiteX63" fmla="*/ 2695013 w 4880505"/>
                  <a:gd name="connsiteY63" fmla="*/ 142875 h 4687290"/>
                  <a:gd name="connsiteX64" fmla="*/ 4124725 w 4880505"/>
                  <a:gd name="connsiteY64" fmla="*/ 142875 h 4687290"/>
                  <a:gd name="connsiteX65" fmla="*/ 4290165 w 4880505"/>
                  <a:gd name="connsiteY65" fmla="*/ 251708 h 4687290"/>
                  <a:gd name="connsiteX66" fmla="*/ 2529583 w 4880505"/>
                  <a:gd name="connsiteY66" fmla="*/ 251708 h 4687290"/>
                  <a:gd name="connsiteX67" fmla="*/ 2695013 w 4880505"/>
                  <a:gd name="connsiteY67" fmla="*/ 142875 h 4687290"/>
                  <a:gd name="connsiteX68" fmla="*/ 2371878 w 4880505"/>
                  <a:gd name="connsiteY68" fmla="*/ 620525 h 4687290"/>
                  <a:gd name="connsiteX69" fmla="*/ 2371878 w 4880505"/>
                  <a:gd name="connsiteY69" fmla="*/ 1328633 h 4687290"/>
                  <a:gd name="connsiteX70" fmla="*/ 2082117 w 4880505"/>
                  <a:gd name="connsiteY70" fmla="*/ 974627 h 4687290"/>
                  <a:gd name="connsiteX71" fmla="*/ 2371878 w 4880505"/>
                  <a:gd name="connsiteY71" fmla="*/ 620525 h 4687290"/>
                  <a:gd name="connsiteX72" fmla="*/ 142875 w 4880505"/>
                  <a:gd name="connsiteY72" fmla="*/ 3258026 h 4687290"/>
                  <a:gd name="connsiteX73" fmla="*/ 142875 w 4880505"/>
                  <a:gd name="connsiteY73" fmla="*/ 1436180 h 4687290"/>
                  <a:gd name="connsiteX74" fmla="*/ 226600 w 4880505"/>
                  <a:gd name="connsiteY74" fmla="*/ 1352550 h 4687290"/>
                  <a:gd name="connsiteX75" fmla="*/ 2110359 w 4880505"/>
                  <a:gd name="connsiteY75" fmla="*/ 1352550 h 4687290"/>
                  <a:gd name="connsiteX76" fmla="*/ 2371878 w 4880505"/>
                  <a:gd name="connsiteY76" fmla="*/ 1473451 h 4687290"/>
                  <a:gd name="connsiteX77" fmla="*/ 2371878 w 4880505"/>
                  <a:gd name="connsiteY77" fmla="*/ 1522381 h 4687290"/>
                  <a:gd name="connsiteX78" fmla="*/ 375571 w 4880505"/>
                  <a:gd name="connsiteY78" fmla="*/ 1522381 h 4687290"/>
                  <a:gd name="connsiteX79" fmla="*/ 304133 w 4880505"/>
                  <a:gd name="connsiteY79" fmla="*/ 1593818 h 4687290"/>
                  <a:gd name="connsiteX80" fmla="*/ 304133 w 4880505"/>
                  <a:gd name="connsiteY80" fmla="*/ 3035903 h 4687290"/>
                  <a:gd name="connsiteX81" fmla="*/ 375571 w 4880505"/>
                  <a:gd name="connsiteY81" fmla="*/ 3107341 h 4687290"/>
                  <a:gd name="connsiteX82" fmla="*/ 557432 w 4880505"/>
                  <a:gd name="connsiteY82" fmla="*/ 3107341 h 4687290"/>
                  <a:gd name="connsiteX83" fmla="*/ 628869 w 4880505"/>
                  <a:gd name="connsiteY83" fmla="*/ 3035903 h 4687290"/>
                  <a:gd name="connsiteX84" fmla="*/ 557432 w 4880505"/>
                  <a:gd name="connsiteY84" fmla="*/ 2964466 h 4687290"/>
                  <a:gd name="connsiteX85" fmla="*/ 447008 w 4880505"/>
                  <a:gd name="connsiteY85" fmla="*/ 2964466 h 4687290"/>
                  <a:gd name="connsiteX86" fmla="*/ 447008 w 4880505"/>
                  <a:gd name="connsiteY86" fmla="*/ 1665256 h 4687290"/>
                  <a:gd name="connsiteX87" fmla="*/ 2377945 w 4880505"/>
                  <a:gd name="connsiteY87" fmla="*/ 1665256 h 4687290"/>
                  <a:gd name="connsiteX88" fmla="*/ 2658408 w 4880505"/>
                  <a:gd name="connsiteY88" fmla="*/ 1893084 h 4687290"/>
                  <a:gd name="connsiteX89" fmla="*/ 3227070 w 4880505"/>
                  <a:gd name="connsiteY89" fmla="*/ 1893084 h 4687290"/>
                  <a:gd name="connsiteX90" fmla="*/ 3227070 w 4880505"/>
                  <a:gd name="connsiteY90" fmla="*/ 2964466 h 4687290"/>
                  <a:gd name="connsiteX91" fmla="*/ 894017 w 4880505"/>
                  <a:gd name="connsiteY91" fmla="*/ 2964466 h 4687290"/>
                  <a:gd name="connsiteX92" fmla="*/ 822579 w 4880505"/>
                  <a:gd name="connsiteY92" fmla="*/ 3035903 h 4687290"/>
                  <a:gd name="connsiteX93" fmla="*/ 894017 w 4880505"/>
                  <a:gd name="connsiteY93" fmla="*/ 3107341 h 4687290"/>
                  <a:gd name="connsiteX94" fmla="*/ 3298508 w 4880505"/>
                  <a:gd name="connsiteY94" fmla="*/ 3107341 h 4687290"/>
                  <a:gd name="connsiteX95" fmla="*/ 3369945 w 4880505"/>
                  <a:gd name="connsiteY95" fmla="*/ 3035903 h 4687290"/>
                  <a:gd name="connsiteX96" fmla="*/ 3369945 w 4880505"/>
                  <a:gd name="connsiteY96" fmla="*/ 1893084 h 4687290"/>
                  <a:gd name="connsiteX97" fmla="*/ 4161330 w 4880505"/>
                  <a:gd name="connsiteY97" fmla="*/ 1893084 h 4687290"/>
                  <a:gd name="connsiteX98" fmla="*/ 4447861 w 4880505"/>
                  <a:gd name="connsiteY98" fmla="*/ 1606553 h 4687290"/>
                  <a:gd name="connsiteX99" fmla="*/ 4447861 w 4880505"/>
                  <a:gd name="connsiteY99" fmla="*/ 1473451 h 4687290"/>
                  <a:gd name="connsiteX100" fmla="*/ 4520365 w 4880505"/>
                  <a:gd name="connsiteY100" fmla="*/ 1457554 h 4687290"/>
                  <a:gd name="connsiteX101" fmla="*/ 4520365 w 4880505"/>
                  <a:gd name="connsiteY101" fmla="*/ 3258026 h 4687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4880505" h="4687290">
                    <a:moveTo>
                      <a:pt x="4880505" y="974636"/>
                    </a:moveTo>
                    <a:cubicBezTo>
                      <a:pt x="4880505" y="844058"/>
                      <a:pt x="4830766" y="720233"/>
                      <a:pt x="4740450" y="625974"/>
                    </a:cubicBezTo>
                    <a:cubicBezTo>
                      <a:pt x="4713151" y="597484"/>
                      <a:pt x="4667927" y="596513"/>
                      <a:pt x="4639447" y="623811"/>
                    </a:cubicBezTo>
                    <a:cubicBezTo>
                      <a:pt x="4610957" y="651110"/>
                      <a:pt x="4609986" y="696325"/>
                      <a:pt x="4637285" y="724814"/>
                    </a:cubicBezTo>
                    <a:cubicBezTo>
                      <a:pt x="4701998" y="792356"/>
                      <a:pt x="4737631" y="881082"/>
                      <a:pt x="4737631" y="974646"/>
                    </a:cubicBezTo>
                    <a:cubicBezTo>
                      <a:pt x="4737631" y="1149306"/>
                      <a:pt x="4612929" y="1295381"/>
                      <a:pt x="4447870" y="1328623"/>
                    </a:cubicBezTo>
                    <a:lnTo>
                      <a:pt x="4447870" y="323145"/>
                    </a:lnTo>
                    <a:cubicBezTo>
                      <a:pt x="4447870" y="144961"/>
                      <a:pt x="4302909" y="0"/>
                      <a:pt x="4124725" y="0"/>
                    </a:cubicBezTo>
                    <a:lnTo>
                      <a:pt x="2695013" y="0"/>
                    </a:lnTo>
                    <a:cubicBezTo>
                      <a:pt x="2516829" y="0"/>
                      <a:pt x="2371868" y="144961"/>
                      <a:pt x="2371868" y="323145"/>
                    </a:cubicBezTo>
                    <a:lnTo>
                      <a:pt x="2371868" y="475717"/>
                    </a:lnTo>
                    <a:cubicBezTo>
                      <a:pt x="2127637" y="510530"/>
                      <a:pt x="1939233" y="720947"/>
                      <a:pt x="1939233" y="974636"/>
                    </a:cubicBezTo>
                    <a:cubicBezTo>
                      <a:pt x="1939233" y="1059485"/>
                      <a:pt x="1960407" y="1139457"/>
                      <a:pt x="1997602" y="1209685"/>
                    </a:cubicBezTo>
                    <a:lnTo>
                      <a:pt x="226600" y="1209685"/>
                    </a:lnTo>
                    <a:cubicBezTo>
                      <a:pt x="101651" y="1209685"/>
                      <a:pt x="0" y="1311288"/>
                      <a:pt x="0" y="1436189"/>
                    </a:cubicBezTo>
                    <a:lnTo>
                      <a:pt x="0" y="3681803"/>
                    </a:lnTo>
                    <a:cubicBezTo>
                      <a:pt x="0" y="3806695"/>
                      <a:pt x="101651" y="3908308"/>
                      <a:pt x="226600" y="3908308"/>
                    </a:cubicBezTo>
                    <a:lnTo>
                      <a:pt x="1664189" y="3908308"/>
                    </a:lnTo>
                    <a:lnTo>
                      <a:pt x="1588180" y="4241826"/>
                    </a:lnTo>
                    <a:lnTo>
                      <a:pt x="1193216" y="4241826"/>
                    </a:lnTo>
                    <a:cubicBezTo>
                      <a:pt x="1153763" y="4241826"/>
                      <a:pt x="1121778" y="4273811"/>
                      <a:pt x="1121778" y="4313263"/>
                    </a:cubicBezTo>
                    <a:lnTo>
                      <a:pt x="1121778" y="4615853"/>
                    </a:lnTo>
                    <a:cubicBezTo>
                      <a:pt x="1121778" y="4655306"/>
                      <a:pt x="1153763" y="4687291"/>
                      <a:pt x="1193216" y="4687291"/>
                    </a:cubicBezTo>
                    <a:lnTo>
                      <a:pt x="3503905" y="4687291"/>
                    </a:lnTo>
                    <a:cubicBezTo>
                      <a:pt x="3543357" y="4687291"/>
                      <a:pt x="3575342" y="4655306"/>
                      <a:pt x="3575342" y="4615853"/>
                    </a:cubicBezTo>
                    <a:lnTo>
                      <a:pt x="3575342" y="4313263"/>
                    </a:lnTo>
                    <a:cubicBezTo>
                      <a:pt x="3575342" y="4273811"/>
                      <a:pt x="3543357" y="4241826"/>
                      <a:pt x="3503905" y="4241826"/>
                    </a:cubicBezTo>
                    <a:lnTo>
                      <a:pt x="3108979" y="4241826"/>
                    </a:lnTo>
                    <a:lnTo>
                      <a:pt x="3032970" y="3908308"/>
                    </a:lnTo>
                    <a:lnTo>
                      <a:pt x="3348161" y="3908308"/>
                    </a:lnTo>
                    <a:cubicBezTo>
                      <a:pt x="3387614" y="3908308"/>
                      <a:pt x="3419599" y="3876323"/>
                      <a:pt x="3419599" y="3836870"/>
                    </a:cubicBezTo>
                    <a:cubicBezTo>
                      <a:pt x="3419599" y="3797418"/>
                      <a:pt x="3387614" y="3765433"/>
                      <a:pt x="3348161" y="3765433"/>
                    </a:cubicBezTo>
                    <a:lnTo>
                      <a:pt x="226600" y="3765433"/>
                    </a:lnTo>
                    <a:cubicBezTo>
                      <a:pt x="180432" y="3765433"/>
                      <a:pt x="142875" y="3727923"/>
                      <a:pt x="142875" y="3681803"/>
                    </a:cubicBezTo>
                    <a:lnTo>
                      <a:pt x="142875" y="3400911"/>
                    </a:lnTo>
                    <a:lnTo>
                      <a:pt x="4520375" y="3400911"/>
                    </a:lnTo>
                    <a:lnTo>
                      <a:pt x="4520375" y="3681803"/>
                    </a:lnTo>
                    <a:cubicBezTo>
                      <a:pt x="4520375" y="3727914"/>
                      <a:pt x="4482818" y="3765433"/>
                      <a:pt x="4436650" y="3765433"/>
                    </a:cubicBezTo>
                    <a:lnTo>
                      <a:pt x="3688652" y="3765433"/>
                    </a:lnTo>
                    <a:cubicBezTo>
                      <a:pt x="3649199" y="3765433"/>
                      <a:pt x="3617214" y="3797418"/>
                      <a:pt x="3617214" y="3836870"/>
                    </a:cubicBezTo>
                    <a:cubicBezTo>
                      <a:pt x="3617214" y="3876323"/>
                      <a:pt x="3649199" y="3908308"/>
                      <a:pt x="3688652" y="3908308"/>
                    </a:cubicBezTo>
                    <a:lnTo>
                      <a:pt x="4436650" y="3908308"/>
                    </a:lnTo>
                    <a:cubicBezTo>
                      <a:pt x="4561599" y="3908308"/>
                      <a:pt x="4663250" y="3806704"/>
                      <a:pt x="4663250" y="3681803"/>
                    </a:cubicBezTo>
                    <a:lnTo>
                      <a:pt x="4663250" y="1436189"/>
                    </a:lnTo>
                    <a:cubicBezTo>
                      <a:pt x="4663250" y="1421635"/>
                      <a:pt x="4661850" y="1407157"/>
                      <a:pt x="4659097" y="1392974"/>
                    </a:cubicBezTo>
                    <a:cubicBezTo>
                      <a:pt x="4659021" y="1392603"/>
                      <a:pt x="4658916" y="1392241"/>
                      <a:pt x="4658849" y="1391869"/>
                    </a:cubicBezTo>
                    <a:cubicBezTo>
                      <a:pt x="4792514" y="1301134"/>
                      <a:pt x="4880505" y="1147972"/>
                      <a:pt x="4880505" y="974636"/>
                    </a:cubicBezTo>
                    <a:close/>
                    <a:moveTo>
                      <a:pt x="3432467" y="4544406"/>
                    </a:moveTo>
                    <a:lnTo>
                      <a:pt x="1264653" y="4544406"/>
                    </a:lnTo>
                    <a:lnTo>
                      <a:pt x="1264653" y="4384691"/>
                    </a:lnTo>
                    <a:lnTo>
                      <a:pt x="3432467" y="4384691"/>
                    </a:lnTo>
                    <a:close/>
                    <a:moveTo>
                      <a:pt x="2962437" y="4241816"/>
                    </a:moveTo>
                    <a:lnTo>
                      <a:pt x="1734722" y="4241816"/>
                    </a:lnTo>
                    <a:lnTo>
                      <a:pt x="1810731" y="3908298"/>
                    </a:lnTo>
                    <a:lnTo>
                      <a:pt x="2886427" y="3908298"/>
                    </a:lnTo>
                    <a:close/>
                    <a:moveTo>
                      <a:pt x="2658408" y="1750209"/>
                    </a:moveTo>
                    <a:cubicBezTo>
                      <a:pt x="2569026" y="1750209"/>
                      <a:pt x="2515791" y="1675876"/>
                      <a:pt x="2514752" y="1592990"/>
                    </a:cubicBezTo>
                    <a:lnTo>
                      <a:pt x="2514752" y="1407166"/>
                    </a:lnTo>
                    <a:lnTo>
                      <a:pt x="2514752" y="542001"/>
                    </a:lnTo>
                    <a:lnTo>
                      <a:pt x="2514752" y="394583"/>
                    </a:lnTo>
                    <a:lnTo>
                      <a:pt x="4304995" y="394583"/>
                    </a:lnTo>
                    <a:lnTo>
                      <a:pt x="4304995" y="1606553"/>
                    </a:lnTo>
                    <a:cubicBezTo>
                      <a:pt x="4304995" y="1685763"/>
                      <a:pt x="4240549" y="1750209"/>
                      <a:pt x="4161339" y="1750209"/>
                    </a:cubicBezTo>
                    <a:close/>
                    <a:moveTo>
                      <a:pt x="2695013" y="142875"/>
                    </a:moveTo>
                    <a:lnTo>
                      <a:pt x="4124725" y="142875"/>
                    </a:lnTo>
                    <a:cubicBezTo>
                      <a:pt x="4198744" y="142875"/>
                      <a:pt x="4262438" y="187757"/>
                      <a:pt x="4290165" y="251708"/>
                    </a:cubicBezTo>
                    <a:lnTo>
                      <a:pt x="2529583" y="251708"/>
                    </a:lnTo>
                    <a:cubicBezTo>
                      <a:pt x="2557310" y="187757"/>
                      <a:pt x="2620995" y="142875"/>
                      <a:pt x="2695013" y="142875"/>
                    </a:cubicBezTo>
                    <a:close/>
                    <a:moveTo>
                      <a:pt x="2371878" y="620525"/>
                    </a:moveTo>
                    <a:lnTo>
                      <a:pt x="2371878" y="1328633"/>
                    </a:lnTo>
                    <a:cubicBezTo>
                      <a:pt x="2206800" y="1295400"/>
                      <a:pt x="2082117" y="1149296"/>
                      <a:pt x="2082117" y="974627"/>
                    </a:cubicBezTo>
                    <a:cubicBezTo>
                      <a:pt x="2082108" y="799910"/>
                      <a:pt x="2206800" y="653777"/>
                      <a:pt x="2371878" y="620525"/>
                    </a:cubicBezTo>
                    <a:close/>
                    <a:moveTo>
                      <a:pt x="142875" y="3258026"/>
                    </a:moveTo>
                    <a:lnTo>
                      <a:pt x="142875" y="1436180"/>
                    </a:lnTo>
                    <a:cubicBezTo>
                      <a:pt x="142875" y="1390069"/>
                      <a:pt x="180432" y="1352550"/>
                      <a:pt x="226600" y="1352550"/>
                    </a:cubicBezTo>
                    <a:lnTo>
                      <a:pt x="2110359" y="1352550"/>
                    </a:lnTo>
                    <a:cubicBezTo>
                      <a:pt x="2182330" y="1416006"/>
                      <a:pt x="2272446" y="1459278"/>
                      <a:pt x="2371878" y="1473451"/>
                    </a:cubicBezTo>
                    <a:lnTo>
                      <a:pt x="2371878" y="1522381"/>
                    </a:lnTo>
                    <a:lnTo>
                      <a:pt x="375571" y="1522381"/>
                    </a:lnTo>
                    <a:cubicBezTo>
                      <a:pt x="336118" y="1522381"/>
                      <a:pt x="304133" y="1554366"/>
                      <a:pt x="304133" y="1593818"/>
                    </a:cubicBezTo>
                    <a:lnTo>
                      <a:pt x="304133" y="3035903"/>
                    </a:lnTo>
                    <a:cubicBezTo>
                      <a:pt x="304133" y="3075356"/>
                      <a:pt x="336118" y="3107341"/>
                      <a:pt x="375571" y="3107341"/>
                    </a:cubicBezTo>
                    <a:lnTo>
                      <a:pt x="557432" y="3107341"/>
                    </a:lnTo>
                    <a:cubicBezTo>
                      <a:pt x="596884" y="3107341"/>
                      <a:pt x="628869" y="3075356"/>
                      <a:pt x="628869" y="3035903"/>
                    </a:cubicBezTo>
                    <a:cubicBezTo>
                      <a:pt x="628869" y="2996451"/>
                      <a:pt x="596884" y="2964466"/>
                      <a:pt x="557432" y="2964466"/>
                    </a:cubicBezTo>
                    <a:lnTo>
                      <a:pt x="447008" y="2964466"/>
                    </a:lnTo>
                    <a:lnTo>
                      <a:pt x="447008" y="1665256"/>
                    </a:lnTo>
                    <a:lnTo>
                      <a:pt x="2377945" y="1665256"/>
                    </a:lnTo>
                    <a:cubicBezTo>
                      <a:pt x="2405110" y="1795186"/>
                      <a:pt x="2520525" y="1893084"/>
                      <a:pt x="2658408" y="1893084"/>
                    </a:cubicBezTo>
                    <a:lnTo>
                      <a:pt x="3227070" y="1893084"/>
                    </a:lnTo>
                    <a:lnTo>
                      <a:pt x="3227070" y="2964466"/>
                    </a:lnTo>
                    <a:lnTo>
                      <a:pt x="894017" y="2964466"/>
                    </a:lnTo>
                    <a:cubicBezTo>
                      <a:pt x="854564" y="2964466"/>
                      <a:pt x="822579" y="2996451"/>
                      <a:pt x="822579" y="3035903"/>
                    </a:cubicBezTo>
                    <a:cubicBezTo>
                      <a:pt x="822579" y="3075356"/>
                      <a:pt x="854564" y="3107341"/>
                      <a:pt x="894017" y="3107341"/>
                    </a:cubicBezTo>
                    <a:lnTo>
                      <a:pt x="3298508" y="3107341"/>
                    </a:lnTo>
                    <a:cubicBezTo>
                      <a:pt x="3337960" y="3107341"/>
                      <a:pt x="3369945" y="3075356"/>
                      <a:pt x="3369945" y="3035903"/>
                    </a:cubicBezTo>
                    <a:lnTo>
                      <a:pt x="3369945" y="1893084"/>
                    </a:lnTo>
                    <a:lnTo>
                      <a:pt x="4161330" y="1893084"/>
                    </a:lnTo>
                    <a:cubicBezTo>
                      <a:pt x="4319321" y="1893084"/>
                      <a:pt x="4447861" y="1764544"/>
                      <a:pt x="4447861" y="1606553"/>
                    </a:cubicBezTo>
                    <a:lnTo>
                      <a:pt x="4447861" y="1473451"/>
                    </a:lnTo>
                    <a:cubicBezTo>
                      <a:pt x="4472655" y="1469917"/>
                      <a:pt x="4496867" y="1464574"/>
                      <a:pt x="4520365" y="1457554"/>
                    </a:cubicBezTo>
                    <a:lnTo>
                      <a:pt x="4520365" y="3258026"/>
                    </a:lnTo>
                    <a:close/>
                  </a:path>
                </a:pathLst>
              </a:custGeom>
              <a:solidFill>
                <a:srgbClr val="000000"/>
              </a:solidFill>
              <a:ln w="9525" cap="flat">
                <a:noFill/>
                <a:prstDash val="solid"/>
                <a:miter/>
              </a:ln>
            </p:spPr>
            <p:txBody>
              <a:bodyPr rtlCol="0" anchor="ctr"/>
              <a:lstStyle/>
              <a:p>
                <a:endParaRPr lang="en-US">
                  <a:latin typeface="Verdana (Body)"/>
                </a:endParaRPr>
              </a:p>
            </p:txBody>
          </p:sp>
        </p:grpSp>
      </p:grpSp>
      <p:sp>
        <p:nvSpPr>
          <p:cNvPr id="208" name="TextBox 207">
            <a:extLst>
              <a:ext uri="{FF2B5EF4-FFF2-40B4-BE49-F238E27FC236}">
                <a16:creationId xmlns:a16="http://schemas.microsoft.com/office/drawing/2014/main" id="{237A5781-02AB-4EB7-AC4A-31EDF2FCAC56}"/>
              </a:ext>
            </a:extLst>
          </p:cNvPr>
          <p:cNvSpPr txBox="1"/>
          <p:nvPr/>
        </p:nvSpPr>
        <p:spPr>
          <a:xfrm>
            <a:off x="462344" y="1757567"/>
            <a:ext cx="460512" cy="138499"/>
          </a:xfrm>
          <a:prstGeom prst="rect">
            <a:avLst/>
          </a:prstGeom>
          <a:noFill/>
        </p:spPr>
        <p:txBody>
          <a:bodyPr wrap="square" lIns="0" tIns="0" rIns="0" bIns="0" rtlCol="0">
            <a:spAutoFit/>
          </a:bodyPr>
          <a:lstStyle/>
          <a:p>
            <a:pPr marL="0" marR="0" lvl="0" indent="0" algn="r" defTabSz="959653" rtl="0" eaLnBrk="1" fontAlgn="base" latinLnBrk="0" hangingPunct="1">
              <a:lnSpc>
                <a:spcPct val="100000"/>
              </a:lnSpc>
              <a:spcBef>
                <a:spcPts val="630"/>
              </a:spcBef>
              <a:spcAft>
                <a:spcPct val="0"/>
              </a:spcAft>
              <a:buClrTx/>
              <a:buSzTx/>
              <a:buFontTx/>
              <a:buNone/>
              <a:tabLst/>
              <a:defRPr/>
            </a:pPr>
            <a:r>
              <a:rPr kumimoji="0" lang="en-US" sz="900" b="1" i="0" u="none" strike="noStrike" kern="1200" cap="small" spc="0" normalizeH="0" baseline="0" noProof="0">
                <a:ln>
                  <a:noFill/>
                </a:ln>
                <a:solidFill>
                  <a:prstClr val="black"/>
                </a:solidFill>
                <a:effectLst/>
                <a:uLnTx/>
                <a:uFillTx/>
                <a:latin typeface="Verdana (Body)"/>
                <a:ea typeface="Open Sans" panose="020B0606030504020204" pitchFamily="34" charset="0"/>
                <a:cs typeface="Open Sans" panose="020B0606030504020204" pitchFamily="34" charset="0"/>
              </a:rPr>
              <a:t>START</a:t>
            </a:r>
          </a:p>
        </p:txBody>
      </p:sp>
      <p:sp>
        <p:nvSpPr>
          <p:cNvPr id="210" name="Oval 209">
            <a:extLst>
              <a:ext uri="{FF2B5EF4-FFF2-40B4-BE49-F238E27FC236}">
                <a16:creationId xmlns:a16="http://schemas.microsoft.com/office/drawing/2014/main" id="{7E6E2DBC-0559-4C29-A7D6-D387AD333FD9}"/>
              </a:ext>
            </a:extLst>
          </p:cNvPr>
          <p:cNvSpPr>
            <a:spLocks/>
          </p:cNvSpPr>
          <p:nvPr/>
        </p:nvSpPr>
        <p:spPr>
          <a:xfrm>
            <a:off x="1646026" y="1710666"/>
            <a:ext cx="237744" cy="237744"/>
          </a:xfrm>
          <a:prstGeom prst="ellipse">
            <a:avLst/>
          </a:prstGeom>
          <a:solidFill>
            <a:srgbClr val="54565B"/>
          </a:solidFill>
          <a:ln w="25400" cap="flat" cmpd="sng" algn="ctr">
            <a:solidFill>
              <a:sysClr val="window" lastClr="FFFFFF"/>
            </a:solidFill>
            <a:prstDash val="solid"/>
          </a:ln>
          <a:effectLst/>
        </p:spPr>
        <p:txBody>
          <a:bodyPr lIns="0" tIns="0" rIns="0" bIns="0" rtlCol="0" anchor="ctr"/>
          <a:lstStyle/>
          <a:p>
            <a:pPr algn="ctr" defTabSz="806867"/>
            <a:r>
              <a:rPr lang="en-US" sz="800" b="1" kern="0">
                <a:solidFill>
                  <a:schemeClr val="bg1"/>
                </a:solidFill>
                <a:latin typeface="Verdana (Body)"/>
                <a:cs typeface="Open Sans" panose="020B0606030504020204" pitchFamily="34" charset="0"/>
              </a:rPr>
              <a:t>1</a:t>
            </a:r>
          </a:p>
        </p:txBody>
      </p:sp>
      <p:grpSp>
        <p:nvGrpSpPr>
          <p:cNvPr id="211" name="Graphic 4">
            <a:extLst>
              <a:ext uri="{FF2B5EF4-FFF2-40B4-BE49-F238E27FC236}">
                <a16:creationId xmlns:a16="http://schemas.microsoft.com/office/drawing/2014/main" id="{59076AE9-5D5A-47DB-8859-806E4B813E3A}"/>
              </a:ext>
            </a:extLst>
          </p:cNvPr>
          <p:cNvGrpSpPr/>
          <p:nvPr/>
        </p:nvGrpSpPr>
        <p:grpSpPr>
          <a:xfrm>
            <a:off x="7780522" y="2494611"/>
            <a:ext cx="361674" cy="361333"/>
            <a:chOff x="4661459" y="918179"/>
            <a:chExt cx="361674" cy="361333"/>
          </a:xfrm>
          <a:solidFill>
            <a:srgbClr val="00A3E0"/>
          </a:solidFill>
        </p:grpSpPr>
        <p:sp>
          <p:nvSpPr>
            <p:cNvPr id="212" name="Graphic 4">
              <a:extLst>
                <a:ext uri="{FF2B5EF4-FFF2-40B4-BE49-F238E27FC236}">
                  <a16:creationId xmlns:a16="http://schemas.microsoft.com/office/drawing/2014/main" id="{4DA6CA69-2F4E-4D6C-BE34-545EFE569C3D}"/>
                </a:ext>
              </a:extLst>
            </p:cNvPr>
            <p:cNvSpPr/>
            <p:nvPr/>
          </p:nvSpPr>
          <p:spPr>
            <a:xfrm>
              <a:off x="4661459" y="918179"/>
              <a:ext cx="361674" cy="361333"/>
            </a:xfrm>
            <a:custGeom>
              <a:avLst/>
              <a:gdLst>
                <a:gd name="connsiteX0" fmla="*/ 180835 w 361674"/>
                <a:gd name="connsiteY0" fmla="*/ 0 h 361333"/>
                <a:gd name="connsiteX1" fmla="*/ 0 w 361674"/>
                <a:gd name="connsiteY1" fmla="*/ 180667 h 361333"/>
                <a:gd name="connsiteX2" fmla="*/ 180835 w 361674"/>
                <a:gd name="connsiteY2" fmla="*/ 361333 h 361333"/>
                <a:gd name="connsiteX3" fmla="*/ 361670 w 361674"/>
                <a:gd name="connsiteY3" fmla="*/ 180667 h 361333"/>
                <a:gd name="connsiteX4" fmla="*/ 180835 w 361674"/>
                <a:gd name="connsiteY4" fmla="*/ 0 h 361333"/>
                <a:gd name="connsiteX5" fmla="*/ 180835 w 361674"/>
                <a:gd name="connsiteY5" fmla="*/ 349204 h 361333"/>
                <a:gd name="connsiteX6" fmla="*/ 12780 w 361674"/>
                <a:gd name="connsiteY6" fmla="*/ 181305 h 361333"/>
                <a:gd name="connsiteX7" fmla="*/ 180835 w 361674"/>
                <a:gd name="connsiteY7" fmla="*/ 13406 h 361333"/>
                <a:gd name="connsiteX8" fmla="*/ 348890 w 361674"/>
                <a:gd name="connsiteY8" fmla="*/ 181305 h 361333"/>
                <a:gd name="connsiteX9" fmla="*/ 180835 w 361674"/>
                <a:gd name="connsiteY9" fmla="*/ 349204 h 361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1674" h="361333">
                  <a:moveTo>
                    <a:pt x="180835" y="0"/>
                  </a:moveTo>
                  <a:cubicBezTo>
                    <a:pt x="80513" y="0"/>
                    <a:pt x="0" y="81077"/>
                    <a:pt x="0" y="180667"/>
                  </a:cubicBezTo>
                  <a:cubicBezTo>
                    <a:pt x="0" y="280895"/>
                    <a:pt x="81152" y="361333"/>
                    <a:pt x="180835" y="361333"/>
                  </a:cubicBezTo>
                  <a:cubicBezTo>
                    <a:pt x="281157" y="361333"/>
                    <a:pt x="361670" y="280257"/>
                    <a:pt x="361670" y="180667"/>
                  </a:cubicBezTo>
                  <a:cubicBezTo>
                    <a:pt x="362310" y="81077"/>
                    <a:pt x="281157" y="0"/>
                    <a:pt x="180835" y="0"/>
                  </a:cubicBezTo>
                  <a:close/>
                  <a:moveTo>
                    <a:pt x="180835" y="349204"/>
                  </a:moveTo>
                  <a:cubicBezTo>
                    <a:pt x="88181" y="349204"/>
                    <a:pt x="12780" y="273873"/>
                    <a:pt x="12780" y="181305"/>
                  </a:cubicBezTo>
                  <a:cubicBezTo>
                    <a:pt x="12780" y="88737"/>
                    <a:pt x="88181" y="13406"/>
                    <a:pt x="180835" y="13406"/>
                  </a:cubicBezTo>
                  <a:cubicBezTo>
                    <a:pt x="273489" y="13406"/>
                    <a:pt x="348890" y="88737"/>
                    <a:pt x="348890" y="181305"/>
                  </a:cubicBezTo>
                  <a:cubicBezTo>
                    <a:pt x="348890" y="273873"/>
                    <a:pt x="273489" y="349204"/>
                    <a:pt x="180835" y="349204"/>
                  </a:cubicBezTo>
                  <a:close/>
                </a:path>
              </a:pathLst>
            </a:custGeom>
            <a:grpFill/>
            <a:ln w="6390" cap="flat">
              <a:noFill/>
              <a:prstDash val="solid"/>
              <a:miter/>
            </a:ln>
          </p:spPr>
          <p:txBody>
            <a:bodyPr rtlCol="0" anchor="ctr"/>
            <a:lstStyle/>
            <a:p>
              <a:endParaRPr lang="en-US">
                <a:latin typeface="Verdana (Body)"/>
              </a:endParaRPr>
            </a:p>
          </p:txBody>
        </p:sp>
        <p:sp>
          <p:nvSpPr>
            <p:cNvPr id="213" name="Graphic 4">
              <a:extLst>
                <a:ext uri="{FF2B5EF4-FFF2-40B4-BE49-F238E27FC236}">
                  <a16:creationId xmlns:a16="http://schemas.microsoft.com/office/drawing/2014/main" id="{C8B251C1-0D01-4D82-A162-B8B97D302571}"/>
                </a:ext>
              </a:extLst>
            </p:cNvPr>
            <p:cNvSpPr/>
            <p:nvPr/>
          </p:nvSpPr>
          <p:spPr>
            <a:xfrm>
              <a:off x="4746445" y="988403"/>
              <a:ext cx="58787" cy="220885"/>
            </a:xfrm>
            <a:custGeom>
              <a:avLst/>
              <a:gdLst>
                <a:gd name="connsiteX0" fmla="*/ 35784 w 58787"/>
                <a:gd name="connsiteY0" fmla="*/ 29366 h 220885"/>
                <a:gd name="connsiteX1" fmla="*/ 35784 w 58787"/>
                <a:gd name="connsiteY1" fmla="*/ 6384 h 220885"/>
                <a:gd name="connsiteX2" fmla="*/ 29394 w 58787"/>
                <a:gd name="connsiteY2" fmla="*/ 0 h 220885"/>
                <a:gd name="connsiteX3" fmla="*/ 23004 w 58787"/>
                <a:gd name="connsiteY3" fmla="*/ 6384 h 220885"/>
                <a:gd name="connsiteX4" fmla="*/ 23004 w 58787"/>
                <a:gd name="connsiteY4" fmla="*/ 29366 h 220885"/>
                <a:gd name="connsiteX5" fmla="*/ 0 w 58787"/>
                <a:gd name="connsiteY5" fmla="*/ 58094 h 220885"/>
                <a:gd name="connsiteX6" fmla="*/ 23004 w 58787"/>
                <a:gd name="connsiteY6" fmla="*/ 86822 h 220885"/>
                <a:gd name="connsiteX7" fmla="*/ 23004 w 58787"/>
                <a:gd name="connsiteY7" fmla="*/ 214502 h 220885"/>
                <a:gd name="connsiteX8" fmla="*/ 29394 w 58787"/>
                <a:gd name="connsiteY8" fmla="*/ 220886 h 220885"/>
                <a:gd name="connsiteX9" fmla="*/ 35784 w 58787"/>
                <a:gd name="connsiteY9" fmla="*/ 214502 h 220885"/>
                <a:gd name="connsiteX10" fmla="*/ 35784 w 58787"/>
                <a:gd name="connsiteY10" fmla="*/ 86822 h 220885"/>
                <a:gd name="connsiteX11" fmla="*/ 58788 w 58787"/>
                <a:gd name="connsiteY11" fmla="*/ 58094 h 220885"/>
                <a:gd name="connsiteX12" fmla="*/ 35784 w 58787"/>
                <a:gd name="connsiteY12" fmla="*/ 29366 h 220885"/>
                <a:gd name="connsiteX13" fmla="*/ 29394 w 58787"/>
                <a:gd name="connsiteY13" fmla="*/ 74693 h 220885"/>
                <a:gd name="connsiteX14" fmla="*/ 12780 w 58787"/>
                <a:gd name="connsiteY14" fmla="*/ 58094 h 220885"/>
                <a:gd name="connsiteX15" fmla="*/ 29394 w 58787"/>
                <a:gd name="connsiteY15" fmla="*/ 41496 h 220885"/>
                <a:gd name="connsiteX16" fmla="*/ 46008 w 58787"/>
                <a:gd name="connsiteY16" fmla="*/ 58094 h 220885"/>
                <a:gd name="connsiteX17" fmla="*/ 29394 w 58787"/>
                <a:gd name="connsiteY17" fmla="*/ 74693 h 22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787" h="220885">
                  <a:moveTo>
                    <a:pt x="35784" y="29366"/>
                  </a:moveTo>
                  <a:lnTo>
                    <a:pt x="35784" y="6384"/>
                  </a:lnTo>
                  <a:cubicBezTo>
                    <a:pt x="35784" y="2554"/>
                    <a:pt x="33228" y="0"/>
                    <a:pt x="29394" y="0"/>
                  </a:cubicBezTo>
                  <a:cubicBezTo>
                    <a:pt x="25560" y="0"/>
                    <a:pt x="23004" y="2554"/>
                    <a:pt x="23004" y="6384"/>
                  </a:cubicBezTo>
                  <a:lnTo>
                    <a:pt x="23004" y="29366"/>
                  </a:lnTo>
                  <a:cubicBezTo>
                    <a:pt x="9585" y="32558"/>
                    <a:pt x="0" y="44050"/>
                    <a:pt x="0" y="58094"/>
                  </a:cubicBezTo>
                  <a:cubicBezTo>
                    <a:pt x="0" y="72139"/>
                    <a:pt x="10224" y="84269"/>
                    <a:pt x="23004" y="86822"/>
                  </a:cubicBezTo>
                  <a:lnTo>
                    <a:pt x="23004" y="214502"/>
                  </a:lnTo>
                  <a:cubicBezTo>
                    <a:pt x="23004" y="218332"/>
                    <a:pt x="25560" y="220886"/>
                    <a:pt x="29394" y="220886"/>
                  </a:cubicBezTo>
                  <a:cubicBezTo>
                    <a:pt x="33228" y="220886"/>
                    <a:pt x="35784" y="218332"/>
                    <a:pt x="35784" y="214502"/>
                  </a:cubicBezTo>
                  <a:lnTo>
                    <a:pt x="35784" y="86822"/>
                  </a:lnTo>
                  <a:cubicBezTo>
                    <a:pt x="49203" y="83630"/>
                    <a:pt x="58788" y="72139"/>
                    <a:pt x="58788" y="58094"/>
                  </a:cubicBezTo>
                  <a:cubicBezTo>
                    <a:pt x="58788" y="44050"/>
                    <a:pt x="49203" y="32558"/>
                    <a:pt x="35784" y="29366"/>
                  </a:cubicBezTo>
                  <a:close/>
                  <a:moveTo>
                    <a:pt x="29394" y="74693"/>
                  </a:moveTo>
                  <a:cubicBezTo>
                    <a:pt x="20448" y="74693"/>
                    <a:pt x="12780" y="67032"/>
                    <a:pt x="12780" y="58094"/>
                  </a:cubicBezTo>
                  <a:cubicBezTo>
                    <a:pt x="12780" y="49157"/>
                    <a:pt x="20448" y="41496"/>
                    <a:pt x="29394" y="41496"/>
                  </a:cubicBezTo>
                  <a:cubicBezTo>
                    <a:pt x="38340" y="41496"/>
                    <a:pt x="46008" y="49157"/>
                    <a:pt x="46008" y="58094"/>
                  </a:cubicBezTo>
                  <a:cubicBezTo>
                    <a:pt x="46008" y="67032"/>
                    <a:pt x="38340" y="74693"/>
                    <a:pt x="29394" y="74693"/>
                  </a:cubicBezTo>
                  <a:close/>
                </a:path>
              </a:pathLst>
            </a:custGeom>
            <a:grpFill/>
            <a:ln w="6390" cap="flat">
              <a:noFill/>
              <a:prstDash val="solid"/>
              <a:miter/>
            </a:ln>
          </p:spPr>
          <p:txBody>
            <a:bodyPr rtlCol="0" anchor="ctr"/>
            <a:lstStyle/>
            <a:p>
              <a:endParaRPr lang="en-US">
                <a:latin typeface="Verdana (Body)"/>
              </a:endParaRPr>
            </a:p>
          </p:txBody>
        </p:sp>
        <p:sp>
          <p:nvSpPr>
            <p:cNvPr id="214" name="Graphic 4">
              <a:extLst>
                <a:ext uri="{FF2B5EF4-FFF2-40B4-BE49-F238E27FC236}">
                  <a16:creationId xmlns:a16="http://schemas.microsoft.com/office/drawing/2014/main" id="{E5583629-C79F-45C1-874D-342ADDE68ED2}"/>
                </a:ext>
              </a:extLst>
            </p:cNvPr>
            <p:cNvSpPr/>
            <p:nvPr/>
          </p:nvSpPr>
          <p:spPr>
            <a:xfrm>
              <a:off x="4879355" y="988403"/>
              <a:ext cx="58787" cy="220885"/>
            </a:xfrm>
            <a:custGeom>
              <a:avLst/>
              <a:gdLst>
                <a:gd name="connsiteX0" fmla="*/ 35784 w 58787"/>
                <a:gd name="connsiteY0" fmla="*/ 66393 h 220885"/>
                <a:gd name="connsiteX1" fmla="*/ 35784 w 58787"/>
                <a:gd name="connsiteY1" fmla="*/ 6384 h 220885"/>
                <a:gd name="connsiteX2" fmla="*/ 29394 w 58787"/>
                <a:gd name="connsiteY2" fmla="*/ 0 h 220885"/>
                <a:gd name="connsiteX3" fmla="*/ 23004 w 58787"/>
                <a:gd name="connsiteY3" fmla="*/ 6384 h 220885"/>
                <a:gd name="connsiteX4" fmla="*/ 23004 w 58787"/>
                <a:gd name="connsiteY4" fmla="*/ 66393 h 220885"/>
                <a:gd name="connsiteX5" fmla="*/ 0 w 58787"/>
                <a:gd name="connsiteY5" fmla="*/ 95121 h 220885"/>
                <a:gd name="connsiteX6" fmla="*/ 23004 w 58787"/>
                <a:gd name="connsiteY6" fmla="*/ 123849 h 220885"/>
                <a:gd name="connsiteX7" fmla="*/ 23004 w 58787"/>
                <a:gd name="connsiteY7" fmla="*/ 214502 h 220885"/>
                <a:gd name="connsiteX8" fmla="*/ 29394 w 58787"/>
                <a:gd name="connsiteY8" fmla="*/ 220886 h 220885"/>
                <a:gd name="connsiteX9" fmla="*/ 35784 w 58787"/>
                <a:gd name="connsiteY9" fmla="*/ 214502 h 220885"/>
                <a:gd name="connsiteX10" fmla="*/ 35784 w 58787"/>
                <a:gd name="connsiteY10" fmla="*/ 123849 h 220885"/>
                <a:gd name="connsiteX11" fmla="*/ 58788 w 58787"/>
                <a:gd name="connsiteY11" fmla="*/ 95121 h 220885"/>
                <a:gd name="connsiteX12" fmla="*/ 35784 w 58787"/>
                <a:gd name="connsiteY12" fmla="*/ 66393 h 220885"/>
                <a:gd name="connsiteX13" fmla="*/ 29394 w 58787"/>
                <a:gd name="connsiteY13" fmla="*/ 111720 h 220885"/>
                <a:gd name="connsiteX14" fmla="*/ 12780 w 58787"/>
                <a:gd name="connsiteY14" fmla="*/ 95121 h 220885"/>
                <a:gd name="connsiteX15" fmla="*/ 29394 w 58787"/>
                <a:gd name="connsiteY15" fmla="*/ 78523 h 220885"/>
                <a:gd name="connsiteX16" fmla="*/ 46008 w 58787"/>
                <a:gd name="connsiteY16" fmla="*/ 95121 h 220885"/>
                <a:gd name="connsiteX17" fmla="*/ 29394 w 58787"/>
                <a:gd name="connsiteY17" fmla="*/ 111720 h 22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787" h="220885">
                  <a:moveTo>
                    <a:pt x="35784" y="66393"/>
                  </a:moveTo>
                  <a:lnTo>
                    <a:pt x="35784" y="6384"/>
                  </a:lnTo>
                  <a:cubicBezTo>
                    <a:pt x="35784" y="2554"/>
                    <a:pt x="33228" y="0"/>
                    <a:pt x="29394" y="0"/>
                  </a:cubicBezTo>
                  <a:cubicBezTo>
                    <a:pt x="25560" y="0"/>
                    <a:pt x="23004" y="2554"/>
                    <a:pt x="23004" y="6384"/>
                  </a:cubicBezTo>
                  <a:lnTo>
                    <a:pt x="23004" y="66393"/>
                  </a:lnTo>
                  <a:cubicBezTo>
                    <a:pt x="9585" y="69585"/>
                    <a:pt x="0" y="81077"/>
                    <a:pt x="0" y="95121"/>
                  </a:cubicBezTo>
                  <a:cubicBezTo>
                    <a:pt x="0" y="109166"/>
                    <a:pt x="10224" y="121296"/>
                    <a:pt x="23004" y="123849"/>
                  </a:cubicBezTo>
                  <a:lnTo>
                    <a:pt x="23004" y="214502"/>
                  </a:lnTo>
                  <a:cubicBezTo>
                    <a:pt x="23004" y="218332"/>
                    <a:pt x="25560" y="220886"/>
                    <a:pt x="29394" y="220886"/>
                  </a:cubicBezTo>
                  <a:cubicBezTo>
                    <a:pt x="33228" y="220886"/>
                    <a:pt x="35784" y="218332"/>
                    <a:pt x="35784" y="214502"/>
                  </a:cubicBezTo>
                  <a:lnTo>
                    <a:pt x="35784" y="123849"/>
                  </a:lnTo>
                  <a:cubicBezTo>
                    <a:pt x="49203" y="120657"/>
                    <a:pt x="58788" y="109166"/>
                    <a:pt x="58788" y="95121"/>
                  </a:cubicBezTo>
                  <a:cubicBezTo>
                    <a:pt x="58788" y="81077"/>
                    <a:pt x="49203" y="69585"/>
                    <a:pt x="35784" y="66393"/>
                  </a:cubicBezTo>
                  <a:close/>
                  <a:moveTo>
                    <a:pt x="29394" y="111720"/>
                  </a:moveTo>
                  <a:cubicBezTo>
                    <a:pt x="20448" y="111720"/>
                    <a:pt x="12780" y="104059"/>
                    <a:pt x="12780" y="95121"/>
                  </a:cubicBezTo>
                  <a:cubicBezTo>
                    <a:pt x="12780" y="86184"/>
                    <a:pt x="20448" y="78523"/>
                    <a:pt x="29394" y="78523"/>
                  </a:cubicBezTo>
                  <a:cubicBezTo>
                    <a:pt x="38340" y="78523"/>
                    <a:pt x="46008" y="86184"/>
                    <a:pt x="46008" y="95121"/>
                  </a:cubicBezTo>
                  <a:cubicBezTo>
                    <a:pt x="46647" y="104697"/>
                    <a:pt x="38979" y="111720"/>
                    <a:pt x="29394" y="111720"/>
                  </a:cubicBezTo>
                  <a:close/>
                </a:path>
              </a:pathLst>
            </a:custGeom>
            <a:grpFill/>
            <a:ln w="6390" cap="flat">
              <a:noFill/>
              <a:prstDash val="solid"/>
              <a:miter/>
            </a:ln>
          </p:spPr>
          <p:txBody>
            <a:bodyPr rtlCol="0" anchor="ctr"/>
            <a:lstStyle/>
            <a:p>
              <a:endParaRPr lang="en-US">
                <a:latin typeface="Verdana (Body)"/>
              </a:endParaRPr>
            </a:p>
          </p:txBody>
        </p:sp>
        <p:sp>
          <p:nvSpPr>
            <p:cNvPr id="215" name="Graphic 4">
              <a:extLst>
                <a:ext uri="{FF2B5EF4-FFF2-40B4-BE49-F238E27FC236}">
                  <a16:creationId xmlns:a16="http://schemas.microsoft.com/office/drawing/2014/main" id="{24FB107F-5003-448C-B56F-32600AA8366D}"/>
                </a:ext>
              </a:extLst>
            </p:cNvPr>
            <p:cNvSpPr/>
            <p:nvPr/>
          </p:nvSpPr>
          <p:spPr>
            <a:xfrm>
              <a:off x="4812900" y="988403"/>
              <a:ext cx="58787" cy="220885"/>
            </a:xfrm>
            <a:custGeom>
              <a:avLst/>
              <a:gdLst>
                <a:gd name="connsiteX0" fmla="*/ 35783 w 58787"/>
                <a:gd name="connsiteY0" fmla="*/ 132787 h 220885"/>
                <a:gd name="connsiteX1" fmla="*/ 35783 w 58787"/>
                <a:gd name="connsiteY1" fmla="*/ 6384 h 220885"/>
                <a:gd name="connsiteX2" fmla="*/ 29394 w 58787"/>
                <a:gd name="connsiteY2" fmla="*/ 0 h 220885"/>
                <a:gd name="connsiteX3" fmla="*/ 23004 w 58787"/>
                <a:gd name="connsiteY3" fmla="*/ 6384 h 220885"/>
                <a:gd name="connsiteX4" fmla="*/ 23004 w 58787"/>
                <a:gd name="connsiteY4" fmla="*/ 132787 h 220885"/>
                <a:gd name="connsiteX5" fmla="*/ 0 w 58787"/>
                <a:gd name="connsiteY5" fmla="*/ 161515 h 220885"/>
                <a:gd name="connsiteX6" fmla="*/ 23004 w 58787"/>
                <a:gd name="connsiteY6" fmla="*/ 190243 h 220885"/>
                <a:gd name="connsiteX7" fmla="*/ 23004 w 58787"/>
                <a:gd name="connsiteY7" fmla="*/ 214502 h 220885"/>
                <a:gd name="connsiteX8" fmla="*/ 29394 w 58787"/>
                <a:gd name="connsiteY8" fmla="*/ 220886 h 220885"/>
                <a:gd name="connsiteX9" fmla="*/ 35783 w 58787"/>
                <a:gd name="connsiteY9" fmla="*/ 214502 h 220885"/>
                <a:gd name="connsiteX10" fmla="*/ 35783 w 58787"/>
                <a:gd name="connsiteY10" fmla="*/ 190243 h 220885"/>
                <a:gd name="connsiteX11" fmla="*/ 58788 w 58787"/>
                <a:gd name="connsiteY11" fmla="*/ 161515 h 220885"/>
                <a:gd name="connsiteX12" fmla="*/ 35783 w 58787"/>
                <a:gd name="connsiteY12" fmla="*/ 132787 h 220885"/>
                <a:gd name="connsiteX13" fmla="*/ 29394 w 58787"/>
                <a:gd name="connsiteY13" fmla="*/ 178752 h 220885"/>
                <a:gd name="connsiteX14" fmla="*/ 12780 w 58787"/>
                <a:gd name="connsiteY14" fmla="*/ 162153 h 220885"/>
                <a:gd name="connsiteX15" fmla="*/ 29394 w 58787"/>
                <a:gd name="connsiteY15" fmla="*/ 145555 h 220885"/>
                <a:gd name="connsiteX16" fmla="*/ 46008 w 58787"/>
                <a:gd name="connsiteY16" fmla="*/ 162153 h 220885"/>
                <a:gd name="connsiteX17" fmla="*/ 29394 w 58787"/>
                <a:gd name="connsiteY17" fmla="*/ 178752 h 220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787" h="220885">
                  <a:moveTo>
                    <a:pt x="35783" y="132787"/>
                  </a:moveTo>
                  <a:lnTo>
                    <a:pt x="35783" y="6384"/>
                  </a:lnTo>
                  <a:cubicBezTo>
                    <a:pt x="35783" y="2554"/>
                    <a:pt x="33228" y="0"/>
                    <a:pt x="29394" y="0"/>
                  </a:cubicBezTo>
                  <a:cubicBezTo>
                    <a:pt x="25560" y="0"/>
                    <a:pt x="23004" y="2554"/>
                    <a:pt x="23004" y="6384"/>
                  </a:cubicBezTo>
                  <a:lnTo>
                    <a:pt x="23004" y="132787"/>
                  </a:lnTo>
                  <a:cubicBezTo>
                    <a:pt x="9585" y="135979"/>
                    <a:pt x="0" y="147470"/>
                    <a:pt x="0" y="161515"/>
                  </a:cubicBezTo>
                  <a:cubicBezTo>
                    <a:pt x="0" y="175560"/>
                    <a:pt x="10224" y="187689"/>
                    <a:pt x="23004" y="190243"/>
                  </a:cubicBezTo>
                  <a:lnTo>
                    <a:pt x="23004" y="214502"/>
                  </a:lnTo>
                  <a:cubicBezTo>
                    <a:pt x="23004" y="218332"/>
                    <a:pt x="25560" y="220886"/>
                    <a:pt x="29394" y="220886"/>
                  </a:cubicBezTo>
                  <a:cubicBezTo>
                    <a:pt x="33228" y="220886"/>
                    <a:pt x="35783" y="218332"/>
                    <a:pt x="35783" y="214502"/>
                  </a:cubicBezTo>
                  <a:lnTo>
                    <a:pt x="35783" y="190243"/>
                  </a:lnTo>
                  <a:cubicBezTo>
                    <a:pt x="49203" y="187051"/>
                    <a:pt x="58788" y="175560"/>
                    <a:pt x="58788" y="161515"/>
                  </a:cubicBezTo>
                  <a:cubicBezTo>
                    <a:pt x="58788" y="147470"/>
                    <a:pt x="49203" y="135979"/>
                    <a:pt x="35783" y="132787"/>
                  </a:cubicBezTo>
                  <a:close/>
                  <a:moveTo>
                    <a:pt x="29394" y="178752"/>
                  </a:moveTo>
                  <a:cubicBezTo>
                    <a:pt x="20448" y="178752"/>
                    <a:pt x="12780" y="171091"/>
                    <a:pt x="12780" y="162153"/>
                  </a:cubicBezTo>
                  <a:cubicBezTo>
                    <a:pt x="12780" y="153216"/>
                    <a:pt x="20448" y="145555"/>
                    <a:pt x="29394" y="145555"/>
                  </a:cubicBezTo>
                  <a:cubicBezTo>
                    <a:pt x="38340" y="145555"/>
                    <a:pt x="46008" y="153216"/>
                    <a:pt x="46008" y="162153"/>
                  </a:cubicBezTo>
                  <a:cubicBezTo>
                    <a:pt x="46008" y="171091"/>
                    <a:pt x="38340" y="178752"/>
                    <a:pt x="29394" y="178752"/>
                  </a:cubicBezTo>
                  <a:close/>
                </a:path>
              </a:pathLst>
            </a:custGeom>
            <a:grpFill/>
            <a:ln w="6390" cap="flat">
              <a:noFill/>
              <a:prstDash val="solid"/>
              <a:miter/>
            </a:ln>
          </p:spPr>
          <p:txBody>
            <a:bodyPr rtlCol="0" anchor="ctr"/>
            <a:lstStyle/>
            <a:p>
              <a:endParaRPr lang="en-US">
                <a:latin typeface="Verdana (Body)"/>
              </a:endParaRPr>
            </a:p>
          </p:txBody>
        </p:sp>
      </p:grpSp>
      <p:grpSp>
        <p:nvGrpSpPr>
          <p:cNvPr id="219" name="Graphic 4">
            <a:extLst>
              <a:ext uri="{FF2B5EF4-FFF2-40B4-BE49-F238E27FC236}">
                <a16:creationId xmlns:a16="http://schemas.microsoft.com/office/drawing/2014/main" id="{E9C60774-DC74-4336-AEE2-E67A34CA0F83}"/>
              </a:ext>
            </a:extLst>
          </p:cNvPr>
          <p:cNvGrpSpPr/>
          <p:nvPr/>
        </p:nvGrpSpPr>
        <p:grpSpPr>
          <a:xfrm>
            <a:off x="7759703" y="4427567"/>
            <a:ext cx="361670" cy="361971"/>
            <a:chOff x="467743" y="4793256"/>
            <a:chExt cx="361670" cy="361971"/>
          </a:xfrm>
          <a:solidFill>
            <a:srgbClr val="00A3E0"/>
          </a:solidFill>
        </p:grpSpPr>
        <p:sp>
          <p:nvSpPr>
            <p:cNvPr id="220" name="Graphic 4">
              <a:extLst>
                <a:ext uri="{FF2B5EF4-FFF2-40B4-BE49-F238E27FC236}">
                  <a16:creationId xmlns:a16="http://schemas.microsoft.com/office/drawing/2014/main" id="{8F435846-F5B6-4108-B610-F46169C6E979}"/>
                </a:ext>
              </a:extLst>
            </p:cNvPr>
            <p:cNvSpPr/>
            <p:nvPr/>
          </p:nvSpPr>
          <p:spPr>
            <a:xfrm>
              <a:off x="467743" y="4793256"/>
              <a:ext cx="361670" cy="361971"/>
            </a:xfrm>
            <a:custGeom>
              <a:avLst/>
              <a:gdLst>
                <a:gd name="connsiteX0" fmla="*/ 180835 w 361670"/>
                <a:gd name="connsiteY0" fmla="*/ 0 h 361971"/>
                <a:gd name="connsiteX1" fmla="*/ 0 w 361670"/>
                <a:gd name="connsiteY1" fmla="*/ 180667 h 361971"/>
                <a:gd name="connsiteX2" fmla="*/ 180835 w 361670"/>
                <a:gd name="connsiteY2" fmla="*/ 361972 h 361971"/>
                <a:gd name="connsiteX3" fmla="*/ 361670 w 361670"/>
                <a:gd name="connsiteY3" fmla="*/ 180667 h 361971"/>
                <a:gd name="connsiteX4" fmla="*/ 361670 w 361670"/>
                <a:gd name="connsiteY4" fmla="*/ 180667 h 361971"/>
                <a:gd name="connsiteX5" fmla="*/ 180835 w 361670"/>
                <a:gd name="connsiteY5" fmla="*/ 0 h 361971"/>
                <a:gd name="connsiteX6" fmla="*/ 180835 w 361670"/>
                <a:gd name="connsiteY6" fmla="*/ 0 h 361971"/>
                <a:gd name="connsiteX7" fmla="*/ 180835 w 361670"/>
                <a:gd name="connsiteY7" fmla="*/ 348565 h 361971"/>
                <a:gd name="connsiteX8" fmla="*/ 12780 w 361670"/>
                <a:gd name="connsiteY8" fmla="*/ 180667 h 361971"/>
                <a:gd name="connsiteX9" fmla="*/ 180835 w 361670"/>
                <a:gd name="connsiteY9" fmla="*/ 12129 h 361971"/>
                <a:gd name="connsiteX10" fmla="*/ 348891 w 361670"/>
                <a:gd name="connsiteY10" fmla="*/ 180667 h 361971"/>
                <a:gd name="connsiteX11" fmla="*/ 348891 w 361670"/>
                <a:gd name="connsiteY11" fmla="*/ 180667 h 361971"/>
                <a:gd name="connsiteX12" fmla="*/ 180835 w 361670"/>
                <a:gd name="connsiteY12" fmla="*/ 348565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1670" h="361971">
                  <a:moveTo>
                    <a:pt x="180835" y="0"/>
                  </a:moveTo>
                  <a:cubicBezTo>
                    <a:pt x="80513" y="0"/>
                    <a:pt x="0" y="81077"/>
                    <a:pt x="0" y="180667"/>
                  </a:cubicBezTo>
                  <a:cubicBezTo>
                    <a:pt x="0" y="280895"/>
                    <a:pt x="81152" y="361972"/>
                    <a:pt x="180835" y="361972"/>
                  </a:cubicBezTo>
                  <a:cubicBezTo>
                    <a:pt x="280518" y="361972"/>
                    <a:pt x="361670" y="280895"/>
                    <a:pt x="361670" y="180667"/>
                  </a:cubicBezTo>
                  <a:cubicBezTo>
                    <a:pt x="361670" y="180667"/>
                    <a:pt x="361670" y="180667"/>
                    <a:pt x="361670" y="180667"/>
                  </a:cubicBezTo>
                  <a:cubicBezTo>
                    <a:pt x="361670" y="80438"/>
                    <a:pt x="281157" y="0"/>
                    <a:pt x="180835" y="0"/>
                  </a:cubicBezTo>
                  <a:cubicBezTo>
                    <a:pt x="180835" y="0"/>
                    <a:pt x="180835" y="0"/>
                    <a:pt x="180835" y="0"/>
                  </a:cubicBezTo>
                  <a:close/>
                  <a:moveTo>
                    <a:pt x="180835" y="348565"/>
                  </a:moveTo>
                  <a:cubicBezTo>
                    <a:pt x="87542" y="348565"/>
                    <a:pt x="12780" y="273234"/>
                    <a:pt x="12780" y="180667"/>
                  </a:cubicBezTo>
                  <a:cubicBezTo>
                    <a:pt x="12780" y="87461"/>
                    <a:pt x="88181" y="12129"/>
                    <a:pt x="180835" y="12129"/>
                  </a:cubicBezTo>
                  <a:cubicBezTo>
                    <a:pt x="273489" y="12129"/>
                    <a:pt x="348891" y="87461"/>
                    <a:pt x="348891" y="180667"/>
                  </a:cubicBezTo>
                  <a:lnTo>
                    <a:pt x="348891" y="180667"/>
                  </a:lnTo>
                  <a:cubicBezTo>
                    <a:pt x="348891" y="273234"/>
                    <a:pt x="273489" y="348565"/>
                    <a:pt x="180835" y="348565"/>
                  </a:cubicBezTo>
                  <a:close/>
                </a:path>
              </a:pathLst>
            </a:custGeom>
            <a:grpFill/>
            <a:ln w="6390" cap="flat">
              <a:noFill/>
              <a:prstDash val="solid"/>
              <a:miter/>
            </a:ln>
          </p:spPr>
          <p:txBody>
            <a:bodyPr rtlCol="0" anchor="ctr"/>
            <a:lstStyle/>
            <a:p>
              <a:endParaRPr lang="en-US">
                <a:latin typeface="Verdana (Body)"/>
              </a:endParaRPr>
            </a:p>
          </p:txBody>
        </p:sp>
        <p:sp>
          <p:nvSpPr>
            <p:cNvPr id="221" name="Graphic 4">
              <a:extLst>
                <a:ext uri="{FF2B5EF4-FFF2-40B4-BE49-F238E27FC236}">
                  <a16:creationId xmlns:a16="http://schemas.microsoft.com/office/drawing/2014/main" id="{99AD4F6E-1902-432B-8455-A690BFD20EE8}"/>
                </a:ext>
              </a:extLst>
            </p:cNvPr>
            <p:cNvSpPr/>
            <p:nvPr/>
          </p:nvSpPr>
          <p:spPr>
            <a:xfrm>
              <a:off x="642188" y="4858373"/>
              <a:ext cx="12779" cy="67670"/>
            </a:xfrm>
            <a:custGeom>
              <a:avLst/>
              <a:gdLst>
                <a:gd name="connsiteX0" fmla="*/ 6390 w 12779"/>
                <a:gd name="connsiteY0" fmla="*/ 0 h 67670"/>
                <a:gd name="connsiteX1" fmla="*/ 0 w 12779"/>
                <a:gd name="connsiteY1" fmla="*/ 6384 h 67670"/>
                <a:gd name="connsiteX2" fmla="*/ 0 w 12779"/>
                <a:gd name="connsiteY2" fmla="*/ 61286 h 67670"/>
                <a:gd name="connsiteX3" fmla="*/ 6390 w 12779"/>
                <a:gd name="connsiteY3" fmla="*/ 67670 h 67670"/>
                <a:gd name="connsiteX4" fmla="*/ 12780 w 12779"/>
                <a:gd name="connsiteY4" fmla="*/ 61286 h 67670"/>
                <a:gd name="connsiteX5" fmla="*/ 12780 w 12779"/>
                <a:gd name="connsiteY5" fmla="*/ 6384 h 67670"/>
                <a:gd name="connsiteX6" fmla="*/ 6390 w 12779"/>
                <a:gd name="connsiteY6" fmla="*/ 0 h 67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67670">
                  <a:moveTo>
                    <a:pt x="6390" y="0"/>
                  </a:moveTo>
                  <a:cubicBezTo>
                    <a:pt x="2556" y="0"/>
                    <a:pt x="0" y="2553"/>
                    <a:pt x="0" y="6384"/>
                  </a:cubicBezTo>
                  <a:lnTo>
                    <a:pt x="0" y="61286"/>
                  </a:lnTo>
                  <a:cubicBezTo>
                    <a:pt x="0" y="65116"/>
                    <a:pt x="2556" y="67670"/>
                    <a:pt x="6390" y="67670"/>
                  </a:cubicBezTo>
                  <a:cubicBezTo>
                    <a:pt x="10224" y="67670"/>
                    <a:pt x="12780" y="65116"/>
                    <a:pt x="12780" y="61286"/>
                  </a:cubicBezTo>
                  <a:lnTo>
                    <a:pt x="12780" y="6384"/>
                  </a:lnTo>
                  <a:cubicBezTo>
                    <a:pt x="12780" y="2553"/>
                    <a:pt x="9585" y="0"/>
                    <a:pt x="6390" y="0"/>
                  </a:cubicBezTo>
                  <a:close/>
                </a:path>
              </a:pathLst>
            </a:custGeom>
            <a:grpFill/>
            <a:ln w="6390" cap="flat">
              <a:noFill/>
              <a:prstDash val="solid"/>
              <a:miter/>
            </a:ln>
          </p:spPr>
          <p:txBody>
            <a:bodyPr rtlCol="0" anchor="ctr"/>
            <a:lstStyle/>
            <a:p>
              <a:endParaRPr lang="en-US">
                <a:latin typeface="Verdana (Body)"/>
              </a:endParaRPr>
            </a:p>
          </p:txBody>
        </p:sp>
        <p:sp>
          <p:nvSpPr>
            <p:cNvPr id="222" name="Graphic 4">
              <a:extLst>
                <a:ext uri="{FF2B5EF4-FFF2-40B4-BE49-F238E27FC236}">
                  <a16:creationId xmlns:a16="http://schemas.microsoft.com/office/drawing/2014/main" id="{64157C6C-A347-4AC6-87EA-C62D1DEF7B0F}"/>
                </a:ext>
              </a:extLst>
            </p:cNvPr>
            <p:cNvSpPr/>
            <p:nvPr/>
          </p:nvSpPr>
          <p:spPr>
            <a:xfrm>
              <a:off x="681167" y="4890133"/>
              <a:ext cx="51468" cy="51231"/>
            </a:xfrm>
            <a:custGeom>
              <a:avLst/>
              <a:gdLst>
                <a:gd name="connsiteX0" fmla="*/ 6390 w 51468"/>
                <a:gd name="connsiteY0" fmla="*/ 51232 h 51231"/>
                <a:gd name="connsiteX1" fmla="*/ 10863 w 51468"/>
                <a:gd name="connsiteY1" fmla="*/ 49316 h 51231"/>
                <a:gd name="connsiteX2" fmla="*/ 49842 w 51468"/>
                <a:gd name="connsiteY2" fmla="*/ 10374 h 51231"/>
                <a:gd name="connsiteX3" fmla="*/ 49203 w 51468"/>
                <a:gd name="connsiteY3" fmla="*/ 1436 h 51231"/>
                <a:gd name="connsiteX4" fmla="*/ 40896 w 51468"/>
                <a:gd name="connsiteY4" fmla="*/ 1436 h 51231"/>
                <a:gd name="connsiteX5" fmla="*/ 1917 w 51468"/>
                <a:gd name="connsiteY5" fmla="*/ 40379 h 51231"/>
                <a:gd name="connsiteX6" fmla="*/ 1917 w 51468"/>
                <a:gd name="connsiteY6" fmla="*/ 49316 h 51231"/>
                <a:gd name="connsiteX7" fmla="*/ 1917 w 51468"/>
                <a:gd name="connsiteY7" fmla="*/ 49316 h 51231"/>
                <a:gd name="connsiteX8" fmla="*/ 6390 w 51468"/>
                <a:gd name="connsiteY8" fmla="*/ 51232 h 51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468" h="51231">
                  <a:moveTo>
                    <a:pt x="6390" y="51232"/>
                  </a:moveTo>
                  <a:cubicBezTo>
                    <a:pt x="8307" y="51232"/>
                    <a:pt x="9585" y="50593"/>
                    <a:pt x="10863" y="49316"/>
                  </a:cubicBezTo>
                  <a:lnTo>
                    <a:pt x="49842" y="10374"/>
                  </a:lnTo>
                  <a:cubicBezTo>
                    <a:pt x="52398" y="7820"/>
                    <a:pt x="51758" y="3352"/>
                    <a:pt x="49203" y="1436"/>
                  </a:cubicBezTo>
                  <a:cubicBezTo>
                    <a:pt x="46647" y="-479"/>
                    <a:pt x="43452" y="-479"/>
                    <a:pt x="40896" y="1436"/>
                  </a:cubicBezTo>
                  <a:lnTo>
                    <a:pt x="1917" y="40379"/>
                  </a:lnTo>
                  <a:cubicBezTo>
                    <a:pt x="-639" y="42932"/>
                    <a:pt x="-639" y="46763"/>
                    <a:pt x="1917" y="49316"/>
                  </a:cubicBezTo>
                  <a:cubicBezTo>
                    <a:pt x="1917" y="49316"/>
                    <a:pt x="1917" y="49316"/>
                    <a:pt x="1917" y="49316"/>
                  </a:cubicBezTo>
                  <a:cubicBezTo>
                    <a:pt x="3195" y="50593"/>
                    <a:pt x="4473" y="51232"/>
                    <a:pt x="6390" y="51232"/>
                  </a:cubicBezTo>
                  <a:close/>
                </a:path>
              </a:pathLst>
            </a:custGeom>
            <a:grpFill/>
            <a:ln w="6390" cap="flat">
              <a:noFill/>
              <a:prstDash val="solid"/>
              <a:miter/>
            </a:ln>
          </p:spPr>
          <p:txBody>
            <a:bodyPr rtlCol="0" anchor="ctr"/>
            <a:lstStyle/>
            <a:p>
              <a:endParaRPr lang="en-US">
                <a:latin typeface="Verdana (Body)"/>
              </a:endParaRPr>
            </a:p>
          </p:txBody>
        </p:sp>
        <p:sp>
          <p:nvSpPr>
            <p:cNvPr id="223" name="Graphic 4">
              <a:extLst>
                <a:ext uri="{FF2B5EF4-FFF2-40B4-BE49-F238E27FC236}">
                  <a16:creationId xmlns:a16="http://schemas.microsoft.com/office/drawing/2014/main" id="{50634EBA-38BA-4CB9-A6D3-52959126C4C7}"/>
                </a:ext>
              </a:extLst>
            </p:cNvPr>
            <p:cNvSpPr/>
            <p:nvPr/>
          </p:nvSpPr>
          <p:spPr>
            <a:xfrm>
              <a:off x="696503" y="4967539"/>
              <a:ext cx="67733" cy="12767"/>
            </a:xfrm>
            <a:custGeom>
              <a:avLst/>
              <a:gdLst>
                <a:gd name="connsiteX0" fmla="*/ 61343 w 67733"/>
                <a:gd name="connsiteY0" fmla="*/ 0 h 12767"/>
                <a:gd name="connsiteX1" fmla="*/ 6390 w 67733"/>
                <a:gd name="connsiteY1" fmla="*/ 0 h 12767"/>
                <a:gd name="connsiteX2" fmla="*/ 0 w 67733"/>
                <a:gd name="connsiteY2" fmla="*/ 6384 h 12767"/>
                <a:gd name="connsiteX3" fmla="*/ 6390 w 67733"/>
                <a:gd name="connsiteY3" fmla="*/ 12768 h 12767"/>
                <a:gd name="connsiteX4" fmla="*/ 61343 w 67733"/>
                <a:gd name="connsiteY4" fmla="*/ 12768 h 12767"/>
                <a:gd name="connsiteX5" fmla="*/ 67733 w 67733"/>
                <a:gd name="connsiteY5" fmla="*/ 6384 h 12767"/>
                <a:gd name="connsiteX6" fmla="*/ 61343 w 67733"/>
                <a:gd name="connsiteY6" fmla="*/ 0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33" h="12767">
                  <a:moveTo>
                    <a:pt x="61343" y="0"/>
                  </a:moveTo>
                  <a:lnTo>
                    <a:pt x="6390" y="0"/>
                  </a:lnTo>
                  <a:cubicBezTo>
                    <a:pt x="2556" y="0"/>
                    <a:pt x="0" y="2554"/>
                    <a:pt x="0" y="6384"/>
                  </a:cubicBezTo>
                  <a:cubicBezTo>
                    <a:pt x="0" y="10214"/>
                    <a:pt x="2556" y="12768"/>
                    <a:pt x="6390" y="12768"/>
                  </a:cubicBezTo>
                  <a:lnTo>
                    <a:pt x="61343" y="12768"/>
                  </a:lnTo>
                  <a:cubicBezTo>
                    <a:pt x="65177" y="12768"/>
                    <a:pt x="67733" y="10214"/>
                    <a:pt x="67733" y="6384"/>
                  </a:cubicBezTo>
                  <a:cubicBezTo>
                    <a:pt x="67733" y="2554"/>
                    <a:pt x="65177" y="0"/>
                    <a:pt x="61343" y="0"/>
                  </a:cubicBezTo>
                  <a:close/>
                </a:path>
              </a:pathLst>
            </a:custGeom>
            <a:grpFill/>
            <a:ln w="6390" cap="flat">
              <a:noFill/>
              <a:prstDash val="solid"/>
              <a:miter/>
            </a:ln>
          </p:spPr>
          <p:txBody>
            <a:bodyPr rtlCol="0" anchor="ctr"/>
            <a:lstStyle/>
            <a:p>
              <a:endParaRPr lang="en-US">
                <a:latin typeface="Verdana (Body)"/>
              </a:endParaRPr>
            </a:p>
          </p:txBody>
        </p:sp>
        <p:sp>
          <p:nvSpPr>
            <p:cNvPr id="224" name="Graphic 4">
              <a:extLst>
                <a:ext uri="{FF2B5EF4-FFF2-40B4-BE49-F238E27FC236}">
                  <a16:creationId xmlns:a16="http://schemas.microsoft.com/office/drawing/2014/main" id="{5C9AF528-FFE0-4F21-A7F2-09EC9C3B61EA}"/>
                </a:ext>
              </a:extLst>
            </p:cNvPr>
            <p:cNvSpPr/>
            <p:nvPr/>
          </p:nvSpPr>
          <p:spPr>
            <a:xfrm>
              <a:off x="681167" y="5006481"/>
              <a:ext cx="51758" cy="51710"/>
            </a:xfrm>
            <a:custGeom>
              <a:avLst/>
              <a:gdLst>
                <a:gd name="connsiteX0" fmla="*/ 10863 w 51758"/>
                <a:gd name="connsiteY0" fmla="*/ 1915 h 51710"/>
                <a:gd name="connsiteX1" fmla="*/ 1917 w 51758"/>
                <a:gd name="connsiteY1" fmla="*/ 1915 h 51710"/>
                <a:gd name="connsiteX2" fmla="*/ 1917 w 51758"/>
                <a:gd name="connsiteY2" fmla="*/ 10853 h 51710"/>
                <a:gd name="connsiteX3" fmla="*/ 1917 w 51758"/>
                <a:gd name="connsiteY3" fmla="*/ 10853 h 51710"/>
                <a:gd name="connsiteX4" fmla="*/ 40896 w 51758"/>
                <a:gd name="connsiteY4" fmla="*/ 49795 h 51710"/>
                <a:gd name="connsiteX5" fmla="*/ 45369 w 51758"/>
                <a:gd name="connsiteY5" fmla="*/ 51710 h 51710"/>
                <a:gd name="connsiteX6" fmla="*/ 49842 w 51758"/>
                <a:gd name="connsiteY6" fmla="*/ 49795 h 51710"/>
                <a:gd name="connsiteX7" fmla="*/ 49842 w 51758"/>
                <a:gd name="connsiteY7" fmla="*/ 40857 h 51710"/>
                <a:gd name="connsiteX8" fmla="*/ 10863 w 51758"/>
                <a:gd name="connsiteY8" fmla="*/ 1915 h 5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758" h="51710">
                  <a:moveTo>
                    <a:pt x="10863" y="1915"/>
                  </a:moveTo>
                  <a:cubicBezTo>
                    <a:pt x="8307" y="-638"/>
                    <a:pt x="4473" y="-638"/>
                    <a:pt x="1917" y="1915"/>
                  </a:cubicBezTo>
                  <a:cubicBezTo>
                    <a:pt x="-639" y="4469"/>
                    <a:pt x="-639" y="8299"/>
                    <a:pt x="1917" y="10853"/>
                  </a:cubicBezTo>
                  <a:cubicBezTo>
                    <a:pt x="1917" y="10853"/>
                    <a:pt x="1917" y="10853"/>
                    <a:pt x="1917" y="10853"/>
                  </a:cubicBezTo>
                  <a:lnTo>
                    <a:pt x="40896" y="49795"/>
                  </a:lnTo>
                  <a:cubicBezTo>
                    <a:pt x="42174" y="51072"/>
                    <a:pt x="43452" y="51710"/>
                    <a:pt x="45369" y="51710"/>
                  </a:cubicBezTo>
                  <a:cubicBezTo>
                    <a:pt x="47286" y="51710"/>
                    <a:pt x="48564" y="51072"/>
                    <a:pt x="49842" y="49795"/>
                  </a:cubicBezTo>
                  <a:cubicBezTo>
                    <a:pt x="52398" y="47241"/>
                    <a:pt x="52398" y="43411"/>
                    <a:pt x="49842" y="40857"/>
                  </a:cubicBezTo>
                  <a:lnTo>
                    <a:pt x="10863" y="1915"/>
                  </a:lnTo>
                  <a:close/>
                </a:path>
              </a:pathLst>
            </a:custGeom>
            <a:grpFill/>
            <a:ln w="6390" cap="flat">
              <a:noFill/>
              <a:prstDash val="solid"/>
              <a:miter/>
            </a:ln>
          </p:spPr>
          <p:txBody>
            <a:bodyPr rtlCol="0" anchor="ctr"/>
            <a:lstStyle/>
            <a:p>
              <a:endParaRPr lang="en-US">
                <a:latin typeface="Verdana (Body)"/>
              </a:endParaRPr>
            </a:p>
          </p:txBody>
        </p:sp>
        <p:sp>
          <p:nvSpPr>
            <p:cNvPr id="225" name="Graphic 4">
              <a:extLst>
                <a:ext uri="{FF2B5EF4-FFF2-40B4-BE49-F238E27FC236}">
                  <a16:creationId xmlns:a16="http://schemas.microsoft.com/office/drawing/2014/main" id="{69546257-C911-48A3-835B-86A075471359}"/>
                </a:ext>
              </a:extLst>
            </p:cNvPr>
            <p:cNvSpPr/>
            <p:nvPr/>
          </p:nvSpPr>
          <p:spPr>
            <a:xfrm>
              <a:off x="642188" y="5021803"/>
              <a:ext cx="12779" cy="67670"/>
            </a:xfrm>
            <a:custGeom>
              <a:avLst/>
              <a:gdLst>
                <a:gd name="connsiteX0" fmla="*/ 6390 w 12779"/>
                <a:gd name="connsiteY0" fmla="*/ 0 h 67670"/>
                <a:gd name="connsiteX1" fmla="*/ 0 w 12779"/>
                <a:gd name="connsiteY1" fmla="*/ 6384 h 67670"/>
                <a:gd name="connsiteX2" fmla="*/ 0 w 12779"/>
                <a:gd name="connsiteY2" fmla="*/ 61286 h 67670"/>
                <a:gd name="connsiteX3" fmla="*/ 6390 w 12779"/>
                <a:gd name="connsiteY3" fmla="*/ 67670 h 67670"/>
                <a:gd name="connsiteX4" fmla="*/ 12780 w 12779"/>
                <a:gd name="connsiteY4" fmla="*/ 61286 h 67670"/>
                <a:gd name="connsiteX5" fmla="*/ 12780 w 12779"/>
                <a:gd name="connsiteY5" fmla="*/ 6384 h 67670"/>
                <a:gd name="connsiteX6" fmla="*/ 6390 w 12779"/>
                <a:gd name="connsiteY6" fmla="*/ 0 h 67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79" h="67670">
                  <a:moveTo>
                    <a:pt x="6390" y="0"/>
                  </a:moveTo>
                  <a:cubicBezTo>
                    <a:pt x="2556" y="0"/>
                    <a:pt x="0" y="2554"/>
                    <a:pt x="0" y="6384"/>
                  </a:cubicBezTo>
                  <a:lnTo>
                    <a:pt x="0" y="61286"/>
                  </a:lnTo>
                  <a:cubicBezTo>
                    <a:pt x="0" y="65117"/>
                    <a:pt x="2556" y="67670"/>
                    <a:pt x="6390" y="67670"/>
                  </a:cubicBezTo>
                  <a:cubicBezTo>
                    <a:pt x="10224" y="67670"/>
                    <a:pt x="12780" y="65117"/>
                    <a:pt x="12780" y="61286"/>
                  </a:cubicBezTo>
                  <a:lnTo>
                    <a:pt x="12780" y="6384"/>
                  </a:lnTo>
                  <a:cubicBezTo>
                    <a:pt x="12780" y="3192"/>
                    <a:pt x="9585" y="0"/>
                    <a:pt x="6390" y="0"/>
                  </a:cubicBezTo>
                  <a:close/>
                </a:path>
              </a:pathLst>
            </a:custGeom>
            <a:grpFill/>
            <a:ln w="6390" cap="flat">
              <a:noFill/>
              <a:prstDash val="solid"/>
              <a:miter/>
            </a:ln>
          </p:spPr>
          <p:txBody>
            <a:bodyPr rtlCol="0" anchor="ctr"/>
            <a:lstStyle/>
            <a:p>
              <a:endParaRPr lang="en-US">
                <a:latin typeface="Verdana (Body)"/>
              </a:endParaRPr>
            </a:p>
          </p:txBody>
        </p:sp>
        <p:sp>
          <p:nvSpPr>
            <p:cNvPr id="226" name="Graphic 4">
              <a:extLst>
                <a:ext uri="{FF2B5EF4-FFF2-40B4-BE49-F238E27FC236}">
                  <a16:creationId xmlns:a16="http://schemas.microsoft.com/office/drawing/2014/main" id="{08EE0817-6B86-4C36-8CAC-A299509C59CF}"/>
                </a:ext>
              </a:extLst>
            </p:cNvPr>
            <p:cNvSpPr/>
            <p:nvPr/>
          </p:nvSpPr>
          <p:spPr>
            <a:xfrm>
              <a:off x="564231" y="5006481"/>
              <a:ext cx="51758" cy="51710"/>
            </a:xfrm>
            <a:custGeom>
              <a:avLst/>
              <a:gdLst>
                <a:gd name="connsiteX0" fmla="*/ 40896 w 51758"/>
                <a:gd name="connsiteY0" fmla="*/ 1915 h 51710"/>
                <a:gd name="connsiteX1" fmla="*/ 1917 w 51758"/>
                <a:gd name="connsiteY1" fmla="*/ 40857 h 51710"/>
                <a:gd name="connsiteX2" fmla="*/ 1917 w 51758"/>
                <a:gd name="connsiteY2" fmla="*/ 49795 h 51710"/>
                <a:gd name="connsiteX3" fmla="*/ 10863 w 51758"/>
                <a:gd name="connsiteY3" fmla="*/ 49795 h 51710"/>
                <a:gd name="connsiteX4" fmla="*/ 49842 w 51758"/>
                <a:gd name="connsiteY4" fmla="*/ 10853 h 51710"/>
                <a:gd name="connsiteX5" fmla="*/ 49842 w 51758"/>
                <a:gd name="connsiteY5" fmla="*/ 1915 h 51710"/>
                <a:gd name="connsiteX6" fmla="*/ 40896 w 51758"/>
                <a:gd name="connsiteY6" fmla="*/ 1915 h 51710"/>
                <a:gd name="connsiteX7" fmla="*/ 40896 w 51758"/>
                <a:gd name="connsiteY7" fmla="*/ 1915 h 51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58" h="51710">
                  <a:moveTo>
                    <a:pt x="40896" y="1915"/>
                  </a:moveTo>
                  <a:lnTo>
                    <a:pt x="1917" y="40857"/>
                  </a:lnTo>
                  <a:cubicBezTo>
                    <a:pt x="-639" y="43411"/>
                    <a:pt x="-639" y="47241"/>
                    <a:pt x="1917" y="49795"/>
                  </a:cubicBezTo>
                  <a:cubicBezTo>
                    <a:pt x="4473" y="52349"/>
                    <a:pt x="8307" y="52349"/>
                    <a:pt x="10863" y="49795"/>
                  </a:cubicBezTo>
                  <a:lnTo>
                    <a:pt x="49842" y="10853"/>
                  </a:lnTo>
                  <a:cubicBezTo>
                    <a:pt x="52398" y="8299"/>
                    <a:pt x="52398" y="4469"/>
                    <a:pt x="49842" y="1915"/>
                  </a:cubicBezTo>
                  <a:cubicBezTo>
                    <a:pt x="47286" y="-638"/>
                    <a:pt x="43452" y="-638"/>
                    <a:pt x="40896" y="1915"/>
                  </a:cubicBezTo>
                  <a:lnTo>
                    <a:pt x="40896" y="1915"/>
                  </a:lnTo>
                  <a:close/>
                </a:path>
              </a:pathLst>
            </a:custGeom>
            <a:grpFill/>
            <a:ln w="6390" cap="flat">
              <a:noFill/>
              <a:prstDash val="solid"/>
              <a:miter/>
            </a:ln>
          </p:spPr>
          <p:txBody>
            <a:bodyPr rtlCol="0" anchor="ctr"/>
            <a:lstStyle/>
            <a:p>
              <a:endParaRPr lang="en-US">
                <a:latin typeface="Verdana (Body)"/>
              </a:endParaRPr>
            </a:p>
          </p:txBody>
        </p:sp>
        <p:sp>
          <p:nvSpPr>
            <p:cNvPr id="227" name="Graphic 4">
              <a:extLst>
                <a:ext uri="{FF2B5EF4-FFF2-40B4-BE49-F238E27FC236}">
                  <a16:creationId xmlns:a16="http://schemas.microsoft.com/office/drawing/2014/main" id="{43C818B5-18BA-4402-AF18-AA5A8B36CA2B}"/>
                </a:ext>
              </a:extLst>
            </p:cNvPr>
            <p:cNvSpPr/>
            <p:nvPr/>
          </p:nvSpPr>
          <p:spPr>
            <a:xfrm>
              <a:off x="532281" y="4967539"/>
              <a:ext cx="67733" cy="12767"/>
            </a:xfrm>
            <a:custGeom>
              <a:avLst/>
              <a:gdLst>
                <a:gd name="connsiteX0" fmla="*/ 67733 w 67733"/>
                <a:gd name="connsiteY0" fmla="*/ 6384 h 12767"/>
                <a:gd name="connsiteX1" fmla="*/ 61343 w 67733"/>
                <a:gd name="connsiteY1" fmla="*/ 0 h 12767"/>
                <a:gd name="connsiteX2" fmla="*/ 6390 w 67733"/>
                <a:gd name="connsiteY2" fmla="*/ 0 h 12767"/>
                <a:gd name="connsiteX3" fmla="*/ 0 w 67733"/>
                <a:gd name="connsiteY3" fmla="*/ 6384 h 12767"/>
                <a:gd name="connsiteX4" fmla="*/ 6390 w 67733"/>
                <a:gd name="connsiteY4" fmla="*/ 12768 h 12767"/>
                <a:gd name="connsiteX5" fmla="*/ 61343 w 67733"/>
                <a:gd name="connsiteY5" fmla="*/ 12768 h 12767"/>
                <a:gd name="connsiteX6" fmla="*/ 67733 w 67733"/>
                <a:gd name="connsiteY6" fmla="*/ 6384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733" h="12767">
                  <a:moveTo>
                    <a:pt x="67733" y="6384"/>
                  </a:moveTo>
                  <a:cubicBezTo>
                    <a:pt x="67733" y="2554"/>
                    <a:pt x="65177" y="0"/>
                    <a:pt x="61343" y="0"/>
                  </a:cubicBezTo>
                  <a:lnTo>
                    <a:pt x="6390" y="0"/>
                  </a:lnTo>
                  <a:cubicBezTo>
                    <a:pt x="2556" y="0"/>
                    <a:pt x="0" y="2554"/>
                    <a:pt x="0" y="6384"/>
                  </a:cubicBezTo>
                  <a:cubicBezTo>
                    <a:pt x="0" y="10214"/>
                    <a:pt x="2556" y="12768"/>
                    <a:pt x="6390" y="12768"/>
                  </a:cubicBezTo>
                  <a:lnTo>
                    <a:pt x="61343" y="12768"/>
                  </a:lnTo>
                  <a:cubicBezTo>
                    <a:pt x="65177" y="12768"/>
                    <a:pt x="67733" y="9576"/>
                    <a:pt x="67733" y="6384"/>
                  </a:cubicBezTo>
                  <a:close/>
                </a:path>
              </a:pathLst>
            </a:custGeom>
            <a:grpFill/>
            <a:ln w="6390" cap="flat">
              <a:noFill/>
              <a:prstDash val="solid"/>
              <a:miter/>
            </a:ln>
          </p:spPr>
          <p:txBody>
            <a:bodyPr rtlCol="0" anchor="ctr"/>
            <a:lstStyle/>
            <a:p>
              <a:endParaRPr lang="en-US">
                <a:latin typeface="Verdana (Body)"/>
              </a:endParaRPr>
            </a:p>
          </p:txBody>
        </p:sp>
      </p:grpSp>
      <p:grpSp>
        <p:nvGrpSpPr>
          <p:cNvPr id="228" name="Graphic 1100">
            <a:extLst>
              <a:ext uri="{FF2B5EF4-FFF2-40B4-BE49-F238E27FC236}">
                <a16:creationId xmlns:a16="http://schemas.microsoft.com/office/drawing/2014/main" id="{37366F51-2541-4619-91D1-A1045CAF74C8}"/>
              </a:ext>
            </a:extLst>
          </p:cNvPr>
          <p:cNvGrpSpPr/>
          <p:nvPr/>
        </p:nvGrpSpPr>
        <p:grpSpPr>
          <a:xfrm>
            <a:off x="8133523" y="3459192"/>
            <a:ext cx="362313" cy="361971"/>
            <a:chOff x="4661459" y="3828162"/>
            <a:chExt cx="362313" cy="361971"/>
          </a:xfrm>
          <a:solidFill>
            <a:srgbClr val="00A3E0"/>
          </a:solidFill>
        </p:grpSpPr>
        <p:sp>
          <p:nvSpPr>
            <p:cNvPr id="229" name="Graphic 1100">
              <a:extLst>
                <a:ext uri="{FF2B5EF4-FFF2-40B4-BE49-F238E27FC236}">
                  <a16:creationId xmlns:a16="http://schemas.microsoft.com/office/drawing/2014/main" id="{C3444BEF-EF66-490B-BE2B-C5E09251B08C}"/>
                </a:ext>
              </a:extLst>
            </p:cNvPr>
            <p:cNvSpPr/>
            <p:nvPr/>
          </p:nvSpPr>
          <p:spPr>
            <a:xfrm>
              <a:off x="4661459" y="3828162"/>
              <a:ext cx="362313" cy="361971"/>
            </a:xfrm>
            <a:custGeom>
              <a:avLst/>
              <a:gdLst>
                <a:gd name="connsiteX0" fmla="*/ 181474 w 362313"/>
                <a:gd name="connsiteY0" fmla="*/ 0 h 361971"/>
                <a:gd name="connsiteX1" fmla="*/ 0 w 362313"/>
                <a:gd name="connsiteY1" fmla="*/ 180667 h 361971"/>
                <a:gd name="connsiteX2" fmla="*/ 180835 w 362313"/>
                <a:gd name="connsiteY2" fmla="*/ 361971 h 361971"/>
                <a:gd name="connsiteX3" fmla="*/ 362310 w 362313"/>
                <a:gd name="connsiteY3" fmla="*/ 181305 h 361971"/>
                <a:gd name="connsiteX4" fmla="*/ 362310 w 362313"/>
                <a:gd name="connsiteY4" fmla="*/ 181305 h 361971"/>
                <a:gd name="connsiteX5" fmla="*/ 181474 w 362313"/>
                <a:gd name="connsiteY5" fmla="*/ 0 h 361971"/>
                <a:gd name="connsiteX6" fmla="*/ 181474 w 362313"/>
                <a:gd name="connsiteY6" fmla="*/ 349204 h 361971"/>
                <a:gd name="connsiteX7" fmla="*/ 12780 w 362313"/>
                <a:gd name="connsiteY7" fmla="*/ 181305 h 361971"/>
                <a:gd name="connsiteX8" fmla="*/ 180835 w 362313"/>
                <a:gd name="connsiteY8" fmla="*/ 12768 h 361971"/>
                <a:gd name="connsiteX9" fmla="*/ 349530 w 362313"/>
                <a:gd name="connsiteY9" fmla="*/ 180667 h 361971"/>
                <a:gd name="connsiteX10" fmla="*/ 349530 w 362313"/>
                <a:gd name="connsiteY10" fmla="*/ 180667 h 361971"/>
                <a:gd name="connsiteX11" fmla="*/ 181474 w 362313"/>
                <a:gd name="connsiteY11" fmla="*/ 349204 h 361971"/>
                <a:gd name="connsiteX12" fmla="*/ 181474 w 362313"/>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13" h="361971">
                  <a:moveTo>
                    <a:pt x="181474" y="0"/>
                  </a:moveTo>
                  <a:cubicBezTo>
                    <a:pt x="81152" y="0"/>
                    <a:pt x="0" y="81076"/>
                    <a:pt x="0" y="180667"/>
                  </a:cubicBezTo>
                  <a:cubicBezTo>
                    <a:pt x="0" y="280257"/>
                    <a:pt x="81152" y="361971"/>
                    <a:pt x="180835" y="361971"/>
                  </a:cubicBezTo>
                  <a:cubicBezTo>
                    <a:pt x="280518" y="361971"/>
                    <a:pt x="362310" y="280895"/>
                    <a:pt x="362310" y="181305"/>
                  </a:cubicBezTo>
                  <a:lnTo>
                    <a:pt x="362310" y="181305"/>
                  </a:lnTo>
                  <a:cubicBezTo>
                    <a:pt x="362948" y="81076"/>
                    <a:pt x="281796" y="0"/>
                    <a:pt x="181474" y="0"/>
                  </a:cubicBezTo>
                  <a:close/>
                  <a:moveTo>
                    <a:pt x="181474" y="349204"/>
                  </a:moveTo>
                  <a:cubicBezTo>
                    <a:pt x="88181" y="349204"/>
                    <a:pt x="12780" y="273873"/>
                    <a:pt x="12780" y="181305"/>
                  </a:cubicBezTo>
                  <a:cubicBezTo>
                    <a:pt x="12780" y="88737"/>
                    <a:pt x="88181" y="12768"/>
                    <a:pt x="180835" y="12768"/>
                  </a:cubicBezTo>
                  <a:cubicBezTo>
                    <a:pt x="274128" y="12768"/>
                    <a:pt x="349530" y="88099"/>
                    <a:pt x="349530" y="180667"/>
                  </a:cubicBezTo>
                  <a:lnTo>
                    <a:pt x="349530" y="180667"/>
                  </a:lnTo>
                  <a:cubicBezTo>
                    <a:pt x="350168" y="273873"/>
                    <a:pt x="274767" y="349204"/>
                    <a:pt x="181474" y="349204"/>
                  </a:cubicBezTo>
                  <a:lnTo>
                    <a:pt x="181474" y="349204"/>
                  </a:lnTo>
                  <a:close/>
                </a:path>
              </a:pathLst>
            </a:custGeom>
            <a:grpFill/>
            <a:ln w="6390" cap="flat">
              <a:noFill/>
              <a:prstDash val="solid"/>
              <a:miter/>
            </a:ln>
          </p:spPr>
          <p:txBody>
            <a:bodyPr rtlCol="0" anchor="ctr"/>
            <a:lstStyle/>
            <a:p>
              <a:endParaRPr lang="en-US">
                <a:latin typeface="Verdana (Body)"/>
              </a:endParaRPr>
            </a:p>
          </p:txBody>
        </p:sp>
        <p:sp>
          <p:nvSpPr>
            <p:cNvPr id="230" name="Graphic 1100">
              <a:extLst>
                <a:ext uri="{FF2B5EF4-FFF2-40B4-BE49-F238E27FC236}">
                  <a16:creationId xmlns:a16="http://schemas.microsoft.com/office/drawing/2014/main" id="{20BC735D-D7BF-4CFE-983D-50EBE60A6874}"/>
                </a:ext>
              </a:extLst>
            </p:cNvPr>
            <p:cNvSpPr/>
            <p:nvPr/>
          </p:nvSpPr>
          <p:spPr>
            <a:xfrm>
              <a:off x="4766795" y="3899662"/>
              <a:ext cx="160485" cy="218970"/>
            </a:xfrm>
            <a:custGeom>
              <a:avLst/>
              <a:gdLst>
                <a:gd name="connsiteX0" fmla="*/ 158568 w 160485"/>
                <a:gd name="connsiteY0" fmla="*/ 45327 h 218970"/>
                <a:gd name="connsiteX1" fmla="*/ 115117 w 160485"/>
                <a:gd name="connsiteY1" fmla="*/ 1916 h 218970"/>
                <a:gd name="connsiteX2" fmla="*/ 113200 w 160485"/>
                <a:gd name="connsiteY2" fmla="*/ 639 h 218970"/>
                <a:gd name="connsiteX3" fmla="*/ 111283 w 160485"/>
                <a:gd name="connsiteY3" fmla="*/ 0 h 218970"/>
                <a:gd name="connsiteX4" fmla="*/ 6488 w 160485"/>
                <a:gd name="connsiteY4" fmla="*/ 0 h 218970"/>
                <a:gd name="connsiteX5" fmla="*/ 98 w 160485"/>
                <a:gd name="connsiteY5" fmla="*/ 6384 h 218970"/>
                <a:gd name="connsiteX6" fmla="*/ 98 w 160485"/>
                <a:gd name="connsiteY6" fmla="*/ 140448 h 218970"/>
                <a:gd name="connsiteX7" fmla="*/ 6488 w 160485"/>
                <a:gd name="connsiteY7" fmla="*/ 146832 h 218970"/>
                <a:gd name="connsiteX8" fmla="*/ 12878 w 160485"/>
                <a:gd name="connsiteY8" fmla="*/ 140448 h 218970"/>
                <a:gd name="connsiteX9" fmla="*/ 12878 w 160485"/>
                <a:gd name="connsiteY9" fmla="*/ 12768 h 218970"/>
                <a:gd name="connsiteX10" fmla="*/ 104893 w 160485"/>
                <a:gd name="connsiteY10" fmla="*/ 12768 h 218970"/>
                <a:gd name="connsiteX11" fmla="*/ 104893 w 160485"/>
                <a:gd name="connsiteY11" fmla="*/ 49795 h 218970"/>
                <a:gd name="connsiteX12" fmla="*/ 111283 w 160485"/>
                <a:gd name="connsiteY12" fmla="*/ 56179 h 218970"/>
                <a:gd name="connsiteX13" fmla="*/ 148344 w 160485"/>
                <a:gd name="connsiteY13" fmla="*/ 56179 h 218970"/>
                <a:gd name="connsiteX14" fmla="*/ 148344 w 160485"/>
                <a:gd name="connsiteY14" fmla="*/ 206203 h 218970"/>
                <a:gd name="connsiteX15" fmla="*/ 12878 w 160485"/>
                <a:gd name="connsiteY15" fmla="*/ 206203 h 218970"/>
                <a:gd name="connsiteX16" fmla="*/ 5849 w 160485"/>
                <a:gd name="connsiteY16" fmla="*/ 200457 h 218970"/>
                <a:gd name="connsiteX17" fmla="*/ 98 w 160485"/>
                <a:gd name="connsiteY17" fmla="*/ 207479 h 218970"/>
                <a:gd name="connsiteX18" fmla="*/ 98 w 160485"/>
                <a:gd name="connsiteY18" fmla="*/ 212587 h 218970"/>
                <a:gd name="connsiteX19" fmla="*/ 6488 w 160485"/>
                <a:gd name="connsiteY19" fmla="*/ 218971 h 218970"/>
                <a:gd name="connsiteX20" fmla="*/ 154095 w 160485"/>
                <a:gd name="connsiteY20" fmla="*/ 218971 h 218970"/>
                <a:gd name="connsiteX21" fmla="*/ 160485 w 160485"/>
                <a:gd name="connsiteY21" fmla="*/ 212587 h 218970"/>
                <a:gd name="connsiteX22" fmla="*/ 160485 w 160485"/>
                <a:gd name="connsiteY22" fmla="*/ 49795 h 218970"/>
                <a:gd name="connsiteX23" fmla="*/ 159846 w 160485"/>
                <a:gd name="connsiteY23" fmla="*/ 47242 h 218970"/>
                <a:gd name="connsiteX24" fmla="*/ 158568 w 160485"/>
                <a:gd name="connsiteY24" fmla="*/ 45327 h 218970"/>
                <a:gd name="connsiteX25" fmla="*/ 117034 w 160485"/>
                <a:gd name="connsiteY25" fmla="*/ 21706 h 218970"/>
                <a:gd name="connsiteX26" fmla="*/ 138760 w 160485"/>
                <a:gd name="connsiteY26" fmla="*/ 43411 h 218970"/>
                <a:gd name="connsiteX27" fmla="*/ 117034 w 160485"/>
                <a:gd name="connsiteY27" fmla="*/ 43411 h 218970"/>
                <a:gd name="connsiteX28" fmla="*/ 117034 w 160485"/>
                <a:gd name="connsiteY28" fmla="*/ 21706 h 218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60485" h="218970">
                  <a:moveTo>
                    <a:pt x="158568" y="45327"/>
                  </a:moveTo>
                  <a:lnTo>
                    <a:pt x="115117" y="1916"/>
                  </a:lnTo>
                  <a:cubicBezTo>
                    <a:pt x="114478" y="1277"/>
                    <a:pt x="113839" y="639"/>
                    <a:pt x="113200" y="639"/>
                  </a:cubicBezTo>
                  <a:cubicBezTo>
                    <a:pt x="112561" y="639"/>
                    <a:pt x="111922" y="0"/>
                    <a:pt x="111283" y="0"/>
                  </a:cubicBezTo>
                  <a:lnTo>
                    <a:pt x="6488" y="0"/>
                  </a:lnTo>
                  <a:cubicBezTo>
                    <a:pt x="2654" y="0"/>
                    <a:pt x="98" y="2554"/>
                    <a:pt x="98" y="6384"/>
                  </a:cubicBezTo>
                  <a:lnTo>
                    <a:pt x="98" y="140448"/>
                  </a:lnTo>
                  <a:cubicBezTo>
                    <a:pt x="98" y="144278"/>
                    <a:pt x="2654" y="146832"/>
                    <a:pt x="6488" y="146832"/>
                  </a:cubicBezTo>
                  <a:cubicBezTo>
                    <a:pt x="10322" y="146832"/>
                    <a:pt x="12878" y="144278"/>
                    <a:pt x="12878" y="140448"/>
                  </a:cubicBezTo>
                  <a:lnTo>
                    <a:pt x="12878" y="12768"/>
                  </a:lnTo>
                  <a:lnTo>
                    <a:pt x="104893" y="12768"/>
                  </a:lnTo>
                  <a:lnTo>
                    <a:pt x="104893" y="49795"/>
                  </a:lnTo>
                  <a:cubicBezTo>
                    <a:pt x="104893" y="53626"/>
                    <a:pt x="107449" y="56179"/>
                    <a:pt x="111283" y="56179"/>
                  </a:cubicBezTo>
                  <a:lnTo>
                    <a:pt x="148344" y="56179"/>
                  </a:lnTo>
                  <a:lnTo>
                    <a:pt x="148344" y="206203"/>
                  </a:lnTo>
                  <a:lnTo>
                    <a:pt x="12878" y="206203"/>
                  </a:lnTo>
                  <a:cubicBezTo>
                    <a:pt x="12878" y="202372"/>
                    <a:pt x="9683" y="199819"/>
                    <a:pt x="5849" y="200457"/>
                  </a:cubicBezTo>
                  <a:cubicBezTo>
                    <a:pt x="2015" y="200457"/>
                    <a:pt x="-541" y="203649"/>
                    <a:pt x="98" y="207479"/>
                  </a:cubicBezTo>
                  <a:lnTo>
                    <a:pt x="98" y="212587"/>
                  </a:lnTo>
                  <a:cubicBezTo>
                    <a:pt x="98" y="216417"/>
                    <a:pt x="2654" y="218971"/>
                    <a:pt x="6488" y="218971"/>
                  </a:cubicBezTo>
                  <a:lnTo>
                    <a:pt x="154095" y="218971"/>
                  </a:lnTo>
                  <a:cubicBezTo>
                    <a:pt x="157929" y="218971"/>
                    <a:pt x="160485" y="216417"/>
                    <a:pt x="160485" y="212587"/>
                  </a:cubicBezTo>
                  <a:lnTo>
                    <a:pt x="160485" y="49795"/>
                  </a:lnTo>
                  <a:cubicBezTo>
                    <a:pt x="160485" y="49157"/>
                    <a:pt x="159846" y="47880"/>
                    <a:pt x="159846" y="47242"/>
                  </a:cubicBezTo>
                  <a:cubicBezTo>
                    <a:pt x="159846" y="46603"/>
                    <a:pt x="159207" y="45965"/>
                    <a:pt x="158568" y="45327"/>
                  </a:cubicBezTo>
                  <a:close/>
                  <a:moveTo>
                    <a:pt x="117034" y="21706"/>
                  </a:moveTo>
                  <a:lnTo>
                    <a:pt x="138760" y="43411"/>
                  </a:lnTo>
                  <a:lnTo>
                    <a:pt x="117034" y="43411"/>
                  </a:lnTo>
                  <a:lnTo>
                    <a:pt x="117034" y="21706"/>
                  </a:lnTo>
                  <a:close/>
                </a:path>
              </a:pathLst>
            </a:custGeom>
            <a:grpFill/>
            <a:ln w="6390" cap="flat">
              <a:noFill/>
              <a:prstDash val="solid"/>
              <a:miter/>
            </a:ln>
          </p:spPr>
          <p:txBody>
            <a:bodyPr rtlCol="0" anchor="ctr"/>
            <a:lstStyle/>
            <a:p>
              <a:endParaRPr lang="en-US">
                <a:latin typeface="Verdana (Body)"/>
              </a:endParaRPr>
            </a:p>
          </p:txBody>
        </p:sp>
        <p:sp>
          <p:nvSpPr>
            <p:cNvPr id="231" name="Graphic 1100">
              <a:extLst>
                <a:ext uri="{FF2B5EF4-FFF2-40B4-BE49-F238E27FC236}">
                  <a16:creationId xmlns:a16="http://schemas.microsoft.com/office/drawing/2014/main" id="{F5EE8457-6235-4ED2-AC4C-DC639FB10320}"/>
                </a:ext>
              </a:extLst>
            </p:cNvPr>
            <p:cNvSpPr/>
            <p:nvPr/>
          </p:nvSpPr>
          <p:spPr>
            <a:xfrm>
              <a:off x="4760503" y="3971163"/>
              <a:ext cx="120391" cy="121295"/>
            </a:xfrm>
            <a:custGeom>
              <a:avLst/>
              <a:gdLst>
                <a:gd name="connsiteX0" fmla="*/ 15975 w 120391"/>
                <a:gd name="connsiteY0" fmla="*/ 121296 h 121295"/>
                <a:gd name="connsiteX1" fmla="*/ 20448 w 120391"/>
                <a:gd name="connsiteY1" fmla="*/ 119380 h 121295"/>
                <a:gd name="connsiteX2" fmla="*/ 49202 w 120391"/>
                <a:gd name="connsiteY2" fmla="*/ 90653 h 121295"/>
                <a:gd name="connsiteX3" fmla="*/ 49202 w 120391"/>
                <a:gd name="connsiteY3" fmla="*/ 81715 h 121295"/>
                <a:gd name="connsiteX4" fmla="*/ 48563 w 120391"/>
                <a:gd name="connsiteY4" fmla="*/ 81077 h 121295"/>
                <a:gd name="connsiteX5" fmla="*/ 58148 w 120391"/>
                <a:gd name="connsiteY5" fmla="*/ 71501 h 121295"/>
                <a:gd name="connsiteX6" fmla="*/ 113102 w 120391"/>
                <a:gd name="connsiteY6" fmla="*/ 61925 h 121295"/>
                <a:gd name="connsiteX7" fmla="*/ 109268 w 120391"/>
                <a:gd name="connsiteY7" fmla="*/ 11491 h 121295"/>
                <a:gd name="connsiteX8" fmla="*/ 53676 w 120391"/>
                <a:gd name="connsiteY8" fmla="*/ 11491 h 121295"/>
                <a:gd name="connsiteX9" fmla="*/ 42173 w 120391"/>
                <a:gd name="connsiteY9" fmla="*/ 39581 h 121295"/>
                <a:gd name="connsiteX10" fmla="*/ 49841 w 120391"/>
                <a:gd name="connsiteY10" fmla="*/ 62563 h 121295"/>
                <a:gd name="connsiteX11" fmla="*/ 40256 w 120391"/>
                <a:gd name="connsiteY11" fmla="*/ 72139 h 121295"/>
                <a:gd name="connsiteX12" fmla="*/ 39618 w 120391"/>
                <a:gd name="connsiteY12" fmla="*/ 71501 h 121295"/>
                <a:gd name="connsiteX13" fmla="*/ 35145 w 120391"/>
                <a:gd name="connsiteY13" fmla="*/ 69585 h 121295"/>
                <a:gd name="connsiteX14" fmla="*/ 30672 w 120391"/>
                <a:gd name="connsiteY14" fmla="*/ 71501 h 121295"/>
                <a:gd name="connsiteX15" fmla="*/ 1917 w 120391"/>
                <a:gd name="connsiteY15" fmla="*/ 100229 h 121295"/>
                <a:gd name="connsiteX16" fmla="*/ 1917 w 120391"/>
                <a:gd name="connsiteY16" fmla="*/ 109166 h 121295"/>
                <a:gd name="connsiteX17" fmla="*/ 12780 w 120391"/>
                <a:gd name="connsiteY17" fmla="*/ 120019 h 121295"/>
                <a:gd name="connsiteX18" fmla="*/ 15975 w 120391"/>
                <a:gd name="connsiteY18" fmla="*/ 121296 h 121295"/>
                <a:gd name="connsiteX19" fmla="*/ 61343 w 120391"/>
                <a:gd name="connsiteY19" fmla="*/ 21067 h 121295"/>
                <a:gd name="connsiteX20" fmla="*/ 99044 w 120391"/>
                <a:gd name="connsiteY20" fmla="*/ 21067 h 121295"/>
                <a:gd name="connsiteX21" fmla="*/ 99044 w 120391"/>
                <a:gd name="connsiteY21" fmla="*/ 58733 h 121295"/>
                <a:gd name="connsiteX22" fmla="*/ 61343 w 120391"/>
                <a:gd name="connsiteY22" fmla="*/ 58733 h 121295"/>
                <a:gd name="connsiteX23" fmla="*/ 53676 w 120391"/>
                <a:gd name="connsiteY23" fmla="*/ 39581 h 121295"/>
                <a:gd name="connsiteX24" fmla="*/ 61343 w 120391"/>
                <a:gd name="connsiteY24" fmla="*/ 21067 h 121295"/>
                <a:gd name="connsiteX25" fmla="*/ 33228 w 120391"/>
                <a:gd name="connsiteY25" fmla="*/ 84907 h 121295"/>
                <a:gd name="connsiteX26" fmla="*/ 33866 w 120391"/>
                <a:gd name="connsiteY26" fmla="*/ 85545 h 121295"/>
                <a:gd name="connsiteX27" fmla="*/ 33866 w 120391"/>
                <a:gd name="connsiteY27" fmla="*/ 85545 h 121295"/>
                <a:gd name="connsiteX28" fmla="*/ 34506 w 120391"/>
                <a:gd name="connsiteY28" fmla="*/ 86184 h 121295"/>
                <a:gd name="connsiteX29" fmla="*/ 15336 w 120391"/>
                <a:gd name="connsiteY29" fmla="*/ 105336 h 121295"/>
                <a:gd name="connsiteX30" fmla="*/ 13419 w 120391"/>
                <a:gd name="connsiteY30" fmla="*/ 103420 h 121295"/>
                <a:gd name="connsiteX31" fmla="*/ 33228 w 120391"/>
                <a:gd name="connsiteY31" fmla="*/ 84907 h 12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20391" h="121295">
                  <a:moveTo>
                    <a:pt x="15975" y="121296"/>
                  </a:moveTo>
                  <a:cubicBezTo>
                    <a:pt x="17892" y="121296"/>
                    <a:pt x="19170" y="120657"/>
                    <a:pt x="20448" y="119380"/>
                  </a:cubicBezTo>
                  <a:lnTo>
                    <a:pt x="49202" y="90653"/>
                  </a:lnTo>
                  <a:cubicBezTo>
                    <a:pt x="51758" y="88099"/>
                    <a:pt x="51758" y="84269"/>
                    <a:pt x="49202" y="81715"/>
                  </a:cubicBezTo>
                  <a:lnTo>
                    <a:pt x="48563" y="81077"/>
                  </a:lnTo>
                  <a:lnTo>
                    <a:pt x="58148" y="71501"/>
                  </a:lnTo>
                  <a:cubicBezTo>
                    <a:pt x="76040" y="84269"/>
                    <a:pt x="100322" y="79800"/>
                    <a:pt x="113102" y="61925"/>
                  </a:cubicBezTo>
                  <a:cubicBezTo>
                    <a:pt x="123965" y="46603"/>
                    <a:pt x="122687" y="24898"/>
                    <a:pt x="109268" y="11491"/>
                  </a:cubicBezTo>
                  <a:cubicBezTo>
                    <a:pt x="93932" y="-3830"/>
                    <a:pt x="69011" y="-3830"/>
                    <a:pt x="53676" y="11491"/>
                  </a:cubicBezTo>
                  <a:cubicBezTo>
                    <a:pt x="46008" y="19152"/>
                    <a:pt x="42173" y="28728"/>
                    <a:pt x="42173" y="39581"/>
                  </a:cubicBezTo>
                  <a:cubicBezTo>
                    <a:pt x="42173" y="47880"/>
                    <a:pt x="44729" y="55541"/>
                    <a:pt x="49841" y="62563"/>
                  </a:cubicBezTo>
                  <a:lnTo>
                    <a:pt x="40256" y="72139"/>
                  </a:lnTo>
                  <a:lnTo>
                    <a:pt x="39618" y="71501"/>
                  </a:lnTo>
                  <a:cubicBezTo>
                    <a:pt x="38340" y="70224"/>
                    <a:pt x="37061" y="69585"/>
                    <a:pt x="35145" y="69585"/>
                  </a:cubicBezTo>
                  <a:cubicBezTo>
                    <a:pt x="33228" y="69585"/>
                    <a:pt x="31950" y="70224"/>
                    <a:pt x="30672" y="71501"/>
                  </a:cubicBezTo>
                  <a:lnTo>
                    <a:pt x="1917" y="100229"/>
                  </a:lnTo>
                  <a:cubicBezTo>
                    <a:pt x="-639" y="102782"/>
                    <a:pt x="-639" y="106612"/>
                    <a:pt x="1917" y="109166"/>
                  </a:cubicBezTo>
                  <a:lnTo>
                    <a:pt x="12780" y="120019"/>
                  </a:lnTo>
                  <a:cubicBezTo>
                    <a:pt x="12141" y="120657"/>
                    <a:pt x="14058" y="121296"/>
                    <a:pt x="15975" y="121296"/>
                  </a:cubicBezTo>
                  <a:close/>
                  <a:moveTo>
                    <a:pt x="61343" y="21067"/>
                  </a:moveTo>
                  <a:cubicBezTo>
                    <a:pt x="71567" y="10853"/>
                    <a:pt x="88820" y="10215"/>
                    <a:pt x="99044" y="21067"/>
                  </a:cubicBezTo>
                  <a:cubicBezTo>
                    <a:pt x="109268" y="31282"/>
                    <a:pt x="109907" y="48518"/>
                    <a:pt x="99044" y="58733"/>
                  </a:cubicBezTo>
                  <a:cubicBezTo>
                    <a:pt x="88820" y="68947"/>
                    <a:pt x="71567" y="69585"/>
                    <a:pt x="61343" y="58733"/>
                  </a:cubicBezTo>
                  <a:cubicBezTo>
                    <a:pt x="56231" y="53626"/>
                    <a:pt x="53676" y="46603"/>
                    <a:pt x="53676" y="39581"/>
                  </a:cubicBezTo>
                  <a:cubicBezTo>
                    <a:pt x="53676" y="32558"/>
                    <a:pt x="56231" y="26174"/>
                    <a:pt x="61343" y="21067"/>
                  </a:cubicBezTo>
                  <a:close/>
                  <a:moveTo>
                    <a:pt x="33228" y="84907"/>
                  </a:moveTo>
                  <a:lnTo>
                    <a:pt x="33866" y="85545"/>
                  </a:lnTo>
                  <a:lnTo>
                    <a:pt x="33866" y="85545"/>
                  </a:lnTo>
                  <a:lnTo>
                    <a:pt x="34506" y="86184"/>
                  </a:lnTo>
                  <a:lnTo>
                    <a:pt x="15336" y="105336"/>
                  </a:lnTo>
                  <a:lnTo>
                    <a:pt x="13419" y="103420"/>
                  </a:lnTo>
                  <a:lnTo>
                    <a:pt x="33228" y="84907"/>
                  </a:lnTo>
                  <a:close/>
                </a:path>
              </a:pathLst>
            </a:custGeom>
            <a:grpFill/>
            <a:ln w="6390" cap="flat">
              <a:noFill/>
              <a:prstDash val="solid"/>
              <a:miter/>
            </a:ln>
          </p:spPr>
          <p:txBody>
            <a:bodyPr rtlCol="0" anchor="ctr"/>
            <a:lstStyle/>
            <a:p>
              <a:endParaRPr lang="en-US">
                <a:latin typeface="Verdana (Body)"/>
              </a:endParaRPr>
            </a:p>
          </p:txBody>
        </p:sp>
      </p:grpSp>
      <p:grpSp>
        <p:nvGrpSpPr>
          <p:cNvPr id="232" name="Graphic 4">
            <a:extLst>
              <a:ext uri="{FF2B5EF4-FFF2-40B4-BE49-F238E27FC236}">
                <a16:creationId xmlns:a16="http://schemas.microsoft.com/office/drawing/2014/main" id="{8F6F364B-EFDA-45C2-9B27-DD367A2EF470}"/>
              </a:ext>
            </a:extLst>
          </p:cNvPr>
          <p:cNvGrpSpPr/>
          <p:nvPr/>
        </p:nvGrpSpPr>
        <p:grpSpPr>
          <a:xfrm>
            <a:off x="6885941" y="5026421"/>
            <a:ext cx="362312" cy="361971"/>
            <a:chOff x="4660820" y="918179"/>
            <a:chExt cx="362312" cy="361971"/>
          </a:xfrm>
          <a:solidFill>
            <a:srgbClr val="00A3E0"/>
          </a:solidFill>
        </p:grpSpPr>
        <p:sp>
          <p:nvSpPr>
            <p:cNvPr id="233" name="Graphic 4">
              <a:extLst>
                <a:ext uri="{FF2B5EF4-FFF2-40B4-BE49-F238E27FC236}">
                  <a16:creationId xmlns:a16="http://schemas.microsoft.com/office/drawing/2014/main" id="{E4962ADF-F123-4FEB-A66C-FAA1B4F3D74F}"/>
                </a:ext>
              </a:extLst>
            </p:cNvPr>
            <p:cNvSpPr/>
            <p:nvPr/>
          </p:nvSpPr>
          <p:spPr>
            <a:xfrm>
              <a:off x="4660820" y="918179"/>
              <a:ext cx="362312" cy="361971"/>
            </a:xfrm>
            <a:custGeom>
              <a:avLst/>
              <a:gdLst>
                <a:gd name="connsiteX0" fmla="*/ 181474 w 362312"/>
                <a:gd name="connsiteY0" fmla="*/ 0 h 361971"/>
                <a:gd name="connsiteX1" fmla="*/ 0 w 362312"/>
                <a:gd name="connsiteY1" fmla="*/ 180667 h 361971"/>
                <a:gd name="connsiteX2" fmla="*/ 180835 w 362312"/>
                <a:gd name="connsiteY2" fmla="*/ 361972 h 361971"/>
                <a:gd name="connsiteX3" fmla="*/ 362309 w 362312"/>
                <a:gd name="connsiteY3" fmla="*/ 181305 h 361971"/>
                <a:gd name="connsiteX4" fmla="*/ 362309 w 362312"/>
                <a:gd name="connsiteY4" fmla="*/ 181305 h 361971"/>
                <a:gd name="connsiteX5" fmla="*/ 181474 w 362312"/>
                <a:gd name="connsiteY5" fmla="*/ 0 h 361971"/>
                <a:gd name="connsiteX6" fmla="*/ 181474 w 362312"/>
                <a:gd name="connsiteY6" fmla="*/ 349204 h 361971"/>
                <a:gd name="connsiteX7" fmla="*/ 12780 w 362312"/>
                <a:gd name="connsiteY7" fmla="*/ 181305 h 361971"/>
                <a:gd name="connsiteX8" fmla="*/ 180835 w 362312"/>
                <a:gd name="connsiteY8" fmla="*/ 12768 h 361971"/>
                <a:gd name="connsiteX9" fmla="*/ 349529 w 362312"/>
                <a:gd name="connsiteY9" fmla="*/ 180667 h 361971"/>
                <a:gd name="connsiteX10" fmla="*/ 349529 w 362312"/>
                <a:gd name="connsiteY10" fmla="*/ 180667 h 361971"/>
                <a:gd name="connsiteX11" fmla="*/ 181474 w 362312"/>
                <a:gd name="connsiteY11"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2312" h="361971">
                  <a:moveTo>
                    <a:pt x="181474" y="0"/>
                  </a:moveTo>
                  <a:cubicBezTo>
                    <a:pt x="81152" y="0"/>
                    <a:pt x="0" y="81077"/>
                    <a:pt x="0" y="180667"/>
                  </a:cubicBezTo>
                  <a:cubicBezTo>
                    <a:pt x="0" y="280257"/>
                    <a:pt x="81152" y="361972"/>
                    <a:pt x="180835" y="361972"/>
                  </a:cubicBezTo>
                  <a:cubicBezTo>
                    <a:pt x="280518" y="361972"/>
                    <a:pt x="362309" y="280895"/>
                    <a:pt x="362309" y="181305"/>
                  </a:cubicBezTo>
                  <a:cubicBezTo>
                    <a:pt x="362309" y="181305"/>
                    <a:pt x="362309" y="181305"/>
                    <a:pt x="362309" y="181305"/>
                  </a:cubicBezTo>
                  <a:cubicBezTo>
                    <a:pt x="362948" y="81077"/>
                    <a:pt x="281796" y="0"/>
                    <a:pt x="181474" y="0"/>
                  </a:cubicBezTo>
                  <a:close/>
                  <a:moveTo>
                    <a:pt x="181474" y="349204"/>
                  </a:moveTo>
                  <a:cubicBezTo>
                    <a:pt x="88181" y="349204"/>
                    <a:pt x="12780" y="273873"/>
                    <a:pt x="12780" y="181305"/>
                  </a:cubicBezTo>
                  <a:cubicBezTo>
                    <a:pt x="12780" y="88737"/>
                    <a:pt x="88181" y="12768"/>
                    <a:pt x="180835" y="12768"/>
                  </a:cubicBezTo>
                  <a:cubicBezTo>
                    <a:pt x="274128" y="12768"/>
                    <a:pt x="349529" y="88099"/>
                    <a:pt x="349529" y="180667"/>
                  </a:cubicBezTo>
                  <a:cubicBezTo>
                    <a:pt x="349529" y="180667"/>
                    <a:pt x="349529" y="180667"/>
                    <a:pt x="349529" y="180667"/>
                  </a:cubicBezTo>
                  <a:cubicBezTo>
                    <a:pt x="349529" y="273873"/>
                    <a:pt x="274767" y="348565"/>
                    <a:pt x="181474" y="349204"/>
                  </a:cubicBezTo>
                  <a:close/>
                </a:path>
              </a:pathLst>
            </a:custGeom>
            <a:grpFill/>
            <a:ln w="6390" cap="flat">
              <a:noFill/>
              <a:prstDash val="solid"/>
              <a:miter/>
            </a:ln>
          </p:spPr>
          <p:txBody>
            <a:bodyPr rtlCol="0" anchor="ctr"/>
            <a:lstStyle/>
            <a:p>
              <a:endParaRPr lang="en-US">
                <a:latin typeface="Verdana (Body)"/>
              </a:endParaRPr>
            </a:p>
          </p:txBody>
        </p:sp>
        <p:sp>
          <p:nvSpPr>
            <p:cNvPr id="234" name="Graphic 4">
              <a:extLst>
                <a:ext uri="{FF2B5EF4-FFF2-40B4-BE49-F238E27FC236}">
                  <a16:creationId xmlns:a16="http://schemas.microsoft.com/office/drawing/2014/main" id="{084EC33E-1A66-4D64-AE2F-73F96CBA6CF0}"/>
                </a:ext>
              </a:extLst>
            </p:cNvPr>
            <p:cNvSpPr/>
            <p:nvPr/>
          </p:nvSpPr>
          <p:spPr>
            <a:xfrm>
              <a:off x="4734932" y="990805"/>
              <a:ext cx="216142" cy="217217"/>
            </a:xfrm>
            <a:custGeom>
              <a:avLst/>
              <a:gdLst>
                <a:gd name="connsiteX0" fmla="*/ 151452 w 216142"/>
                <a:gd name="connsiteY0" fmla="*/ 83781 h 217217"/>
                <a:gd name="connsiteX1" fmla="*/ 210879 w 216142"/>
                <a:gd name="connsiteY1" fmla="*/ 63991 h 217217"/>
                <a:gd name="connsiteX2" fmla="*/ 191070 w 216142"/>
                <a:gd name="connsiteY2" fmla="*/ 4620 h 217217"/>
                <a:gd name="connsiteX3" fmla="*/ 131643 w 216142"/>
                <a:gd name="connsiteY3" fmla="*/ 24410 h 217217"/>
                <a:gd name="connsiteX4" fmla="*/ 127171 w 216142"/>
                <a:gd name="connsiteY4" fmla="*/ 44201 h 217217"/>
                <a:gd name="connsiteX5" fmla="*/ 132283 w 216142"/>
                <a:gd name="connsiteY5" fmla="*/ 63991 h 217217"/>
                <a:gd name="connsiteX6" fmla="*/ 108640 w 216142"/>
                <a:gd name="connsiteY6" fmla="*/ 72290 h 217217"/>
                <a:gd name="connsiteX7" fmla="*/ 108640 w 216142"/>
                <a:gd name="connsiteY7" fmla="*/ 72290 h 217217"/>
                <a:gd name="connsiteX8" fmla="*/ 84358 w 216142"/>
                <a:gd name="connsiteY8" fmla="*/ 63353 h 217217"/>
                <a:gd name="connsiteX9" fmla="*/ 88831 w 216142"/>
                <a:gd name="connsiteY9" fmla="*/ 44201 h 217217"/>
                <a:gd name="connsiteX10" fmla="*/ 44740 w 216142"/>
                <a:gd name="connsiteY10" fmla="*/ 151 h 217217"/>
                <a:gd name="connsiteX11" fmla="*/ 650 w 216142"/>
                <a:gd name="connsiteY11" fmla="*/ 44201 h 217217"/>
                <a:gd name="connsiteX12" fmla="*/ 44740 w 216142"/>
                <a:gd name="connsiteY12" fmla="*/ 88250 h 217217"/>
                <a:gd name="connsiteX13" fmla="*/ 44740 w 216142"/>
                <a:gd name="connsiteY13" fmla="*/ 88250 h 217217"/>
                <a:gd name="connsiteX14" fmla="*/ 65188 w 216142"/>
                <a:gd name="connsiteY14" fmla="*/ 83143 h 217217"/>
                <a:gd name="connsiteX15" fmla="*/ 73495 w 216142"/>
                <a:gd name="connsiteY15" fmla="*/ 106764 h 217217"/>
                <a:gd name="connsiteX16" fmla="*/ 63910 w 216142"/>
                <a:gd name="connsiteY16" fmla="*/ 132300 h 217217"/>
                <a:gd name="connsiteX17" fmla="*/ 4484 w 216142"/>
                <a:gd name="connsiteY17" fmla="*/ 153367 h 217217"/>
                <a:gd name="connsiteX18" fmla="*/ 25571 w 216142"/>
                <a:gd name="connsiteY18" fmla="*/ 212738 h 217217"/>
                <a:gd name="connsiteX19" fmla="*/ 84997 w 216142"/>
                <a:gd name="connsiteY19" fmla="*/ 191671 h 217217"/>
                <a:gd name="connsiteX20" fmla="*/ 84358 w 216142"/>
                <a:gd name="connsiteY20" fmla="*/ 152729 h 217217"/>
                <a:gd name="connsiteX21" fmla="*/ 108640 w 216142"/>
                <a:gd name="connsiteY21" fmla="*/ 143791 h 217217"/>
                <a:gd name="connsiteX22" fmla="*/ 108640 w 216142"/>
                <a:gd name="connsiteY22" fmla="*/ 143791 h 217217"/>
                <a:gd name="connsiteX23" fmla="*/ 132283 w 216142"/>
                <a:gd name="connsiteY23" fmla="*/ 152090 h 217217"/>
                <a:gd name="connsiteX24" fmla="*/ 152091 w 216142"/>
                <a:gd name="connsiteY24" fmla="*/ 211461 h 217217"/>
                <a:gd name="connsiteX25" fmla="*/ 211518 w 216142"/>
                <a:gd name="connsiteY25" fmla="*/ 191671 h 217217"/>
                <a:gd name="connsiteX26" fmla="*/ 191709 w 216142"/>
                <a:gd name="connsiteY26" fmla="*/ 132300 h 217217"/>
                <a:gd name="connsiteX27" fmla="*/ 171900 w 216142"/>
                <a:gd name="connsiteY27" fmla="*/ 127831 h 217217"/>
                <a:gd name="connsiteX28" fmla="*/ 152731 w 216142"/>
                <a:gd name="connsiteY28" fmla="*/ 132300 h 217217"/>
                <a:gd name="connsiteX29" fmla="*/ 143784 w 216142"/>
                <a:gd name="connsiteY29" fmla="*/ 106764 h 217217"/>
                <a:gd name="connsiteX30" fmla="*/ 151452 w 216142"/>
                <a:gd name="connsiteY30" fmla="*/ 83781 h 217217"/>
                <a:gd name="connsiteX31" fmla="*/ 139311 w 216142"/>
                <a:gd name="connsiteY31" fmla="*/ 44201 h 217217"/>
                <a:gd name="connsiteX32" fmla="*/ 170622 w 216142"/>
                <a:gd name="connsiteY32" fmla="*/ 11642 h 217217"/>
                <a:gd name="connsiteX33" fmla="*/ 203211 w 216142"/>
                <a:gd name="connsiteY33" fmla="*/ 42924 h 217217"/>
                <a:gd name="connsiteX34" fmla="*/ 171900 w 216142"/>
                <a:gd name="connsiteY34" fmla="*/ 75482 h 217217"/>
                <a:gd name="connsiteX35" fmla="*/ 157842 w 216142"/>
                <a:gd name="connsiteY35" fmla="*/ 72290 h 217217"/>
                <a:gd name="connsiteX36" fmla="*/ 171261 w 216142"/>
                <a:gd name="connsiteY36" fmla="*/ 53777 h 217217"/>
                <a:gd name="connsiteX37" fmla="*/ 177012 w 216142"/>
                <a:gd name="connsiteY37" fmla="*/ 60799 h 217217"/>
                <a:gd name="connsiteX38" fmla="*/ 182124 w 216142"/>
                <a:gd name="connsiteY38" fmla="*/ 63353 h 217217"/>
                <a:gd name="connsiteX39" fmla="*/ 186597 w 216142"/>
                <a:gd name="connsiteY39" fmla="*/ 62076 h 217217"/>
                <a:gd name="connsiteX40" fmla="*/ 187236 w 216142"/>
                <a:gd name="connsiteY40" fmla="*/ 53138 h 217217"/>
                <a:gd name="connsiteX41" fmla="*/ 187236 w 216142"/>
                <a:gd name="connsiteY41" fmla="*/ 53138 h 217217"/>
                <a:gd name="connsiteX42" fmla="*/ 180846 w 216142"/>
                <a:gd name="connsiteY42" fmla="*/ 45478 h 217217"/>
                <a:gd name="connsiteX43" fmla="*/ 188514 w 216142"/>
                <a:gd name="connsiteY43" fmla="*/ 38455 h 217217"/>
                <a:gd name="connsiteX44" fmla="*/ 189153 w 216142"/>
                <a:gd name="connsiteY44" fmla="*/ 29518 h 217217"/>
                <a:gd name="connsiteX45" fmla="*/ 180207 w 216142"/>
                <a:gd name="connsiteY45" fmla="*/ 28879 h 217217"/>
                <a:gd name="connsiteX46" fmla="*/ 172539 w 216142"/>
                <a:gd name="connsiteY46" fmla="*/ 35902 h 217217"/>
                <a:gd name="connsiteX47" fmla="*/ 166149 w 216142"/>
                <a:gd name="connsiteY47" fmla="*/ 28241 h 217217"/>
                <a:gd name="connsiteX48" fmla="*/ 157203 w 216142"/>
                <a:gd name="connsiteY48" fmla="*/ 27602 h 217217"/>
                <a:gd name="connsiteX49" fmla="*/ 156564 w 216142"/>
                <a:gd name="connsiteY49" fmla="*/ 36540 h 217217"/>
                <a:gd name="connsiteX50" fmla="*/ 162954 w 216142"/>
                <a:gd name="connsiteY50" fmla="*/ 44201 h 217217"/>
                <a:gd name="connsiteX51" fmla="*/ 155286 w 216142"/>
                <a:gd name="connsiteY51" fmla="*/ 51223 h 217217"/>
                <a:gd name="connsiteX52" fmla="*/ 155286 w 216142"/>
                <a:gd name="connsiteY52" fmla="*/ 51223 h 217217"/>
                <a:gd name="connsiteX53" fmla="*/ 143784 w 216142"/>
                <a:gd name="connsiteY53" fmla="*/ 58884 h 217217"/>
                <a:gd name="connsiteX54" fmla="*/ 139311 w 216142"/>
                <a:gd name="connsiteY54" fmla="*/ 44201 h 217217"/>
                <a:gd name="connsiteX55" fmla="*/ 139311 w 216142"/>
                <a:gd name="connsiteY55" fmla="*/ 44201 h 217217"/>
                <a:gd name="connsiteX56" fmla="*/ 43462 w 216142"/>
                <a:gd name="connsiteY56" fmla="*/ 75482 h 217217"/>
                <a:gd name="connsiteX57" fmla="*/ 11513 w 216142"/>
                <a:gd name="connsiteY57" fmla="*/ 44201 h 217217"/>
                <a:gd name="connsiteX58" fmla="*/ 42824 w 216142"/>
                <a:gd name="connsiteY58" fmla="*/ 12281 h 217217"/>
                <a:gd name="connsiteX59" fmla="*/ 74773 w 216142"/>
                <a:gd name="connsiteY59" fmla="*/ 43562 h 217217"/>
                <a:gd name="connsiteX60" fmla="*/ 72217 w 216142"/>
                <a:gd name="connsiteY60" fmla="*/ 56330 h 217217"/>
                <a:gd name="connsiteX61" fmla="*/ 53686 w 216142"/>
                <a:gd name="connsiteY61" fmla="*/ 42924 h 217217"/>
                <a:gd name="connsiteX62" fmla="*/ 60076 w 216142"/>
                <a:gd name="connsiteY62" fmla="*/ 37817 h 217217"/>
                <a:gd name="connsiteX63" fmla="*/ 60715 w 216142"/>
                <a:gd name="connsiteY63" fmla="*/ 28879 h 217217"/>
                <a:gd name="connsiteX64" fmla="*/ 51769 w 216142"/>
                <a:gd name="connsiteY64" fmla="*/ 28241 h 217217"/>
                <a:gd name="connsiteX65" fmla="*/ 44102 w 216142"/>
                <a:gd name="connsiteY65" fmla="*/ 35263 h 217217"/>
                <a:gd name="connsiteX66" fmla="*/ 37712 w 216142"/>
                <a:gd name="connsiteY66" fmla="*/ 27602 h 217217"/>
                <a:gd name="connsiteX67" fmla="*/ 28766 w 216142"/>
                <a:gd name="connsiteY67" fmla="*/ 26326 h 217217"/>
                <a:gd name="connsiteX68" fmla="*/ 27488 w 216142"/>
                <a:gd name="connsiteY68" fmla="*/ 35263 h 217217"/>
                <a:gd name="connsiteX69" fmla="*/ 28127 w 216142"/>
                <a:gd name="connsiteY69" fmla="*/ 35902 h 217217"/>
                <a:gd name="connsiteX70" fmla="*/ 34517 w 216142"/>
                <a:gd name="connsiteY70" fmla="*/ 43562 h 217217"/>
                <a:gd name="connsiteX71" fmla="*/ 26849 w 216142"/>
                <a:gd name="connsiteY71" fmla="*/ 50585 h 217217"/>
                <a:gd name="connsiteX72" fmla="*/ 26209 w 216142"/>
                <a:gd name="connsiteY72" fmla="*/ 59522 h 217217"/>
                <a:gd name="connsiteX73" fmla="*/ 35156 w 216142"/>
                <a:gd name="connsiteY73" fmla="*/ 60161 h 217217"/>
                <a:gd name="connsiteX74" fmla="*/ 42824 w 216142"/>
                <a:gd name="connsiteY74" fmla="*/ 53138 h 217217"/>
                <a:gd name="connsiteX75" fmla="*/ 49213 w 216142"/>
                <a:gd name="connsiteY75" fmla="*/ 60799 h 217217"/>
                <a:gd name="connsiteX76" fmla="*/ 49852 w 216142"/>
                <a:gd name="connsiteY76" fmla="*/ 61438 h 217217"/>
                <a:gd name="connsiteX77" fmla="*/ 56881 w 216142"/>
                <a:gd name="connsiteY77" fmla="*/ 72290 h 217217"/>
                <a:gd name="connsiteX78" fmla="*/ 43462 w 216142"/>
                <a:gd name="connsiteY78" fmla="*/ 75482 h 217217"/>
                <a:gd name="connsiteX79" fmla="*/ 43462 w 216142"/>
                <a:gd name="connsiteY79" fmla="*/ 75482 h 217217"/>
                <a:gd name="connsiteX80" fmla="*/ 75412 w 216142"/>
                <a:gd name="connsiteY80" fmla="*/ 171880 h 217217"/>
                <a:gd name="connsiteX81" fmla="*/ 44102 w 216142"/>
                <a:gd name="connsiteY81" fmla="*/ 203162 h 217217"/>
                <a:gd name="connsiteX82" fmla="*/ 12791 w 216142"/>
                <a:gd name="connsiteY82" fmla="*/ 171880 h 217217"/>
                <a:gd name="connsiteX83" fmla="*/ 44102 w 216142"/>
                <a:gd name="connsiteY83" fmla="*/ 140599 h 217217"/>
                <a:gd name="connsiteX84" fmla="*/ 56242 w 216142"/>
                <a:gd name="connsiteY84" fmla="*/ 143153 h 217217"/>
                <a:gd name="connsiteX85" fmla="*/ 43462 w 216142"/>
                <a:gd name="connsiteY85" fmla="*/ 161028 h 217217"/>
                <a:gd name="connsiteX86" fmla="*/ 38350 w 216142"/>
                <a:gd name="connsiteY86" fmla="*/ 155282 h 217217"/>
                <a:gd name="connsiteX87" fmla="*/ 29404 w 216142"/>
                <a:gd name="connsiteY87" fmla="*/ 154005 h 217217"/>
                <a:gd name="connsiteX88" fmla="*/ 28127 w 216142"/>
                <a:gd name="connsiteY88" fmla="*/ 162943 h 217217"/>
                <a:gd name="connsiteX89" fmla="*/ 28766 w 216142"/>
                <a:gd name="connsiteY89" fmla="*/ 163581 h 217217"/>
                <a:gd name="connsiteX90" fmla="*/ 35156 w 216142"/>
                <a:gd name="connsiteY90" fmla="*/ 171242 h 217217"/>
                <a:gd name="connsiteX91" fmla="*/ 27488 w 216142"/>
                <a:gd name="connsiteY91" fmla="*/ 177626 h 217217"/>
                <a:gd name="connsiteX92" fmla="*/ 26849 w 216142"/>
                <a:gd name="connsiteY92" fmla="*/ 186564 h 217217"/>
                <a:gd name="connsiteX93" fmla="*/ 35794 w 216142"/>
                <a:gd name="connsiteY93" fmla="*/ 187202 h 217217"/>
                <a:gd name="connsiteX94" fmla="*/ 43462 w 216142"/>
                <a:gd name="connsiteY94" fmla="*/ 180180 h 217217"/>
                <a:gd name="connsiteX95" fmla="*/ 49852 w 216142"/>
                <a:gd name="connsiteY95" fmla="*/ 187840 h 217217"/>
                <a:gd name="connsiteX96" fmla="*/ 58798 w 216142"/>
                <a:gd name="connsiteY96" fmla="*/ 188479 h 217217"/>
                <a:gd name="connsiteX97" fmla="*/ 59437 w 216142"/>
                <a:gd name="connsiteY97" fmla="*/ 179541 h 217217"/>
                <a:gd name="connsiteX98" fmla="*/ 53047 w 216142"/>
                <a:gd name="connsiteY98" fmla="*/ 171880 h 217217"/>
                <a:gd name="connsiteX99" fmla="*/ 53686 w 216142"/>
                <a:gd name="connsiteY99" fmla="*/ 171242 h 217217"/>
                <a:gd name="connsiteX100" fmla="*/ 72856 w 216142"/>
                <a:gd name="connsiteY100" fmla="*/ 157836 h 217217"/>
                <a:gd name="connsiteX101" fmla="*/ 75412 w 216142"/>
                <a:gd name="connsiteY101" fmla="*/ 171880 h 217217"/>
                <a:gd name="connsiteX102" fmla="*/ 75412 w 216142"/>
                <a:gd name="connsiteY102" fmla="*/ 171880 h 217217"/>
                <a:gd name="connsiteX103" fmla="*/ 171261 w 216142"/>
                <a:gd name="connsiteY103" fmla="*/ 140599 h 217217"/>
                <a:gd name="connsiteX104" fmla="*/ 203850 w 216142"/>
                <a:gd name="connsiteY104" fmla="*/ 171880 h 217217"/>
                <a:gd name="connsiteX105" fmla="*/ 172539 w 216142"/>
                <a:gd name="connsiteY105" fmla="*/ 204439 h 217217"/>
                <a:gd name="connsiteX106" fmla="*/ 139951 w 216142"/>
                <a:gd name="connsiteY106" fmla="*/ 173157 h 217217"/>
                <a:gd name="connsiteX107" fmla="*/ 143146 w 216142"/>
                <a:gd name="connsiteY107" fmla="*/ 159112 h 217217"/>
                <a:gd name="connsiteX108" fmla="*/ 161676 w 216142"/>
                <a:gd name="connsiteY108" fmla="*/ 172519 h 217217"/>
                <a:gd name="connsiteX109" fmla="*/ 155286 w 216142"/>
                <a:gd name="connsiteY109" fmla="*/ 178264 h 217217"/>
                <a:gd name="connsiteX110" fmla="*/ 154647 w 216142"/>
                <a:gd name="connsiteY110" fmla="*/ 187202 h 217217"/>
                <a:gd name="connsiteX111" fmla="*/ 159759 w 216142"/>
                <a:gd name="connsiteY111" fmla="*/ 189756 h 217217"/>
                <a:gd name="connsiteX112" fmla="*/ 164232 w 216142"/>
                <a:gd name="connsiteY112" fmla="*/ 188479 h 217217"/>
                <a:gd name="connsiteX113" fmla="*/ 171900 w 216142"/>
                <a:gd name="connsiteY113" fmla="*/ 181456 h 217217"/>
                <a:gd name="connsiteX114" fmla="*/ 178290 w 216142"/>
                <a:gd name="connsiteY114" fmla="*/ 189117 h 217217"/>
                <a:gd name="connsiteX115" fmla="*/ 187236 w 216142"/>
                <a:gd name="connsiteY115" fmla="*/ 190394 h 217217"/>
                <a:gd name="connsiteX116" fmla="*/ 188514 w 216142"/>
                <a:gd name="connsiteY116" fmla="*/ 181456 h 217217"/>
                <a:gd name="connsiteX117" fmla="*/ 187875 w 216142"/>
                <a:gd name="connsiteY117" fmla="*/ 180818 h 217217"/>
                <a:gd name="connsiteX118" fmla="*/ 181485 w 216142"/>
                <a:gd name="connsiteY118" fmla="*/ 173157 h 217217"/>
                <a:gd name="connsiteX119" fmla="*/ 189153 w 216142"/>
                <a:gd name="connsiteY119" fmla="*/ 166135 h 217217"/>
                <a:gd name="connsiteX120" fmla="*/ 189792 w 216142"/>
                <a:gd name="connsiteY120" fmla="*/ 157197 h 217217"/>
                <a:gd name="connsiteX121" fmla="*/ 180846 w 216142"/>
                <a:gd name="connsiteY121" fmla="*/ 156559 h 217217"/>
                <a:gd name="connsiteX122" fmla="*/ 180846 w 216142"/>
                <a:gd name="connsiteY122" fmla="*/ 156559 h 217217"/>
                <a:gd name="connsiteX123" fmla="*/ 173178 w 216142"/>
                <a:gd name="connsiteY123" fmla="*/ 162943 h 217217"/>
                <a:gd name="connsiteX124" fmla="*/ 159120 w 216142"/>
                <a:gd name="connsiteY124" fmla="*/ 143153 h 217217"/>
                <a:gd name="connsiteX125" fmla="*/ 171261 w 216142"/>
                <a:gd name="connsiteY125" fmla="*/ 140599 h 217217"/>
                <a:gd name="connsiteX126" fmla="*/ 171261 w 216142"/>
                <a:gd name="connsiteY126" fmla="*/ 140599 h 217217"/>
                <a:gd name="connsiteX127" fmla="*/ 139311 w 216142"/>
                <a:gd name="connsiteY127" fmla="*/ 141876 h 217217"/>
                <a:gd name="connsiteX128" fmla="*/ 76690 w 216142"/>
                <a:gd name="connsiteY128" fmla="*/ 141876 h 217217"/>
                <a:gd name="connsiteX129" fmla="*/ 73495 w 216142"/>
                <a:gd name="connsiteY129" fmla="*/ 139322 h 217217"/>
                <a:gd name="connsiteX130" fmla="*/ 84997 w 216142"/>
                <a:gd name="connsiteY130" fmla="*/ 107402 h 217217"/>
                <a:gd name="connsiteX131" fmla="*/ 74773 w 216142"/>
                <a:gd name="connsiteY131" fmla="*/ 76121 h 217217"/>
                <a:gd name="connsiteX132" fmla="*/ 76690 w 216142"/>
                <a:gd name="connsiteY132" fmla="*/ 74205 h 217217"/>
                <a:gd name="connsiteX133" fmla="*/ 108001 w 216142"/>
                <a:gd name="connsiteY133" fmla="*/ 85697 h 217217"/>
                <a:gd name="connsiteX134" fmla="*/ 108001 w 216142"/>
                <a:gd name="connsiteY134" fmla="*/ 85697 h 217217"/>
                <a:gd name="connsiteX135" fmla="*/ 138673 w 216142"/>
                <a:gd name="connsiteY135" fmla="*/ 75482 h 217217"/>
                <a:gd name="connsiteX136" fmla="*/ 139951 w 216142"/>
                <a:gd name="connsiteY136" fmla="*/ 76759 h 217217"/>
                <a:gd name="connsiteX137" fmla="*/ 129088 w 216142"/>
                <a:gd name="connsiteY137" fmla="*/ 107402 h 217217"/>
                <a:gd name="connsiteX138" fmla="*/ 140589 w 216142"/>
                <a:gd name="connsiteY138" fmla="*/ 139961 h 217217"/>
                <a:gd name="connsiteX139" fmla="*/ 139311 w 216142"/>
                <a:gd name="connsiteY139" fmla="*/ 141876 h 217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Lst>
              <a:rect l="l" t="t" r="r" b="b"/>
              <a:pathLst>
                <a:path w="216142" h="217217">
                  <a:moveTo>
                    <a:pt x="151452" y="83781"/>
                  </a:moveTo>
                  <a:cubicBezTo>
                    <a:pt x="173178" y="94634"/>
                    <a:pt x="200016" y="85697"/>
                    <a:pt x="210879" y="63991"/>
                  </a:cubicBezTo>
                  <a:cubicBezTo>
                    <a:pt x="221742" y="42286"/>
                    <a:pt x="212796" y="15473"/>
                    <a:pt x="191070" y="4620"/>
                  </a:cubicBezTo>
                  <a:cubicBezTo>
                    <a:pt x="169344" y="-6233"/>
                    <a:pt x="142506" y="2705"/>
                    <a:pt x="131643" y="24410"/>
                  </a:cubicBezTo>
                  <a:cubicBezTo>
                    <a:pt x="128448" y="30794"/>
                    <a:pt x="127171" y="37178"/>
                    <a:pt x="127171" y="44201"/>
                  </a:cubicBezTo>
                  <a:cubicBezTo>
                    <a:pt x="127171" y="51223"/>
                    <a:pt x="129088" y="58246"/>
                    <a:pt x="132283" y="63991"/>
                  </a:cubicBezTo>
                  <a:cubicBezTo>
                    <a:pt x="125253" y="68460"/>
                    <a:pt x="116947" y="71014"/>
                    <a:pt x="108640" y="72290"/>
                  </a:cubicBezTo>
                  <a:lnTo>
                    <a:pt x="108640" y="72290"/>
                  </a:lnTo>
                  <a:cubicBezTo>
                    <a:pt x="99694" y="71014"/>
                    <a:pt x="91387" y="67822"/>
                    <a:pt x="84358" y="63353"/>
                  </a:cubicBezTo>
                  <a:cubicBezTo>
                    <a:pt x="87553" y="57607"/>
                    <a:pt x="88831" y="50585"/>
                    <a:pt x="88831" y="44201"/>
                  </a:cubicBezTo>
                  <a:cubicBezTo>
                    <a:pt x="88831" y="19942"/>
                    <a:pt x="69022" y="151"/>
                    <a:pt x="44740" y="151"/>
                  </a:cubicBezTo>
                  <a:cubicBezTo>
                    <a:pt x="20459" y="151"/>
                    <a:pt x="650" y="19942"/>
                    <a:pt x="650" y="44201"/>
                  </a:cubicBezTo>
                  <a:cubicBezTo>
                    <a:pt x="650" y="68460"/>
                    <a:pt x="20459" y="88250"/>
                    <a:pt x="44740" y="88250"/>
                  </a:cubicBezTo>
                  <a:cubicBezTo>
                    <a:pt x="44740" y="88250"/>
                    <a:pt x="44740" y="88250"/>
                    <a:pt x="44740" y="88250"/>
                  </a:cubicBezTo>
                  <a:cubicBezTo>
                    <a:pt x="51769" y="88250"/>
                    <a:pt x="58798" y="86335"/>
                    <a:pt x="65188" y="83143"/>
                  </a:cubicBezTo>
                  <a:cubicBezTo>
                    <a:pt x="69661" y="90165"/>
                    <a:pt x="72217" y="98465"/>
                    <a:pt x="73495" y="106764"/>
                  </a:cubicBezTo>
                  <a:cubicBezTo>
                    <a:pt x="72217" y="115701"/>
                    <a:pt x="69022" y="124639"/>
                    <a:pt x="63910" y="132300"/>
                  </a:cubicBezTo>
                  <a:cubicBezTo>
                    <a:pt x="41545" y="121447"/>
                    <a:pt x="14708" y="131023"/>
                    <a:pt x="4484" y="153367"/>
                  </a:cubicBezTo>
                  <a:cubicBezTo>
                    <a:pt x="-6379" y="175711"/>
                    <a:pt x="3206" y="202524"/>
                    <a:pt x="25571" y="212738"/>
                  </a:cubicBezTo>
                  <a:cubicBezTo>
                    <a:pt x="47935" y="223591"/>
                    <a:pt x="74773" y="214015"/>
                    <a:pt x="84997" y="191671"/>
                  </a:cubicBezTo>
                  <a:cubicBezTo>
                    <a:pt x="90748" y="179541"/>
                    <a:pt x="90748" y="164858"/>
                    <a:pt x="84358" y="152729"/>
                  </a:cubicBezTo>
                  <a:cubicBezTo>
                    <a:pt x="92026" y="148260"/>
                    <a:pt x="100333" y="145068"/>
                    <a:pt x="108640" y="143791"/>
                  </a:cubicBezTo>
                  <a:lnTo>
                    <a:pt x="108640" y="143791"/>
                  </a:lnTo>
                  <a:cubicBezTo>
                    <a:pt x="116947" y="145068"/>
                    <a:pt x="125253" y="147621"/>
                    <a:pt x="132283" y="152090"/>
                  </a:cubicBezTo>
                  <a:cubicBezTo>
                    <a:pt x="121420" y="173796"/>
                    <a:pt x="130366" y="200608"/>
                    <a:pt x="152091" y="211461"/>
                  </a:cubicBezTo>
                  <a:cubicBezTo>
                    <a:pt x="173817" y="222314"/>
                    <a:pt x="200655" y="213376"/>
                    <a:pt x="211518" y="191671"/>
                  </a:cubicBezTo>
                  <a:cubicBezTo>
                    <a:pt x="222381" y="169965"/>
                    <a:pt x="213435" y="143153"/>
                    <a:pt x="191709" y="132300"/>
                  </a:cubicBezTo>
                  <a:cubicBezTo>
                    <a:pt x="185319" y="129108"/>
                    <a:pt x="178929" y="127831"/>
                    <a:pt x="171900" y="127831"/>
                  </a:cubicBezTo>
                  <a:cubicBezTo>
                    <a:pt x="165510" y="127831"/>
                    <a:pt x="158481" y="129108"/>
                    <a:pt x="152731" y="132300"/>
                  </a:cubicBezTo>
                  <a:cubicBezTo>
                    <a:pt x="147618" y="124639"/>
                    <a:pt x="144423" y="115701"/>
                    <a:pt x="143784" y="106764"/>
                  </a:cubicBezTo>
                  <a:cubicBezTo>
                    <a:pt x="143784" y="98465"/>
                    <a:pt x="146341" y="90804"/>
                    <a:pt x="151452" y="83781"/>
                  </a:cubicBezTo>
                  <a:close/>
                  <a:moveTo>
                    <a:pt x="139311" y="44201"/>
                  </a:moveTo>
                  <a:cubicBezTo>
                    <a:pt x="139311" y="26326"/>
                    <a:pt x="153369" y="12281"/>
                    <a:pt x="170622" y="11642"/>
                  </a:cubicBezTo>
                  <a:cubicBezTo>
                    <a:pt x="188514" y="11642"/>
                    <a:pt x="202572" y="25687"/>
                    <a:pt x="203211" y="42924"/>
                  </a:cubicBezTo>
                  <a:cubicBezTo>
                    <a:pt x="203211" y="60799"/>
                    <a:pt x="189153" y="74844"/>
                    <a:pt x="171900" y="75482"/>
                  </a:cubicBezTo>
                  <a:cubicBezTo>
                    <a:pt x="166788" y="75482"/>
                    <a:pt x="162315" y="74205"/>
                    <a:pt x="157842" y="72290"/>
                  </a:cubicBezTo>
                  <a:cubicBezTo>
                    <a:pt x="162315" y="65268"/>
                    <a:pt x="167427" y="58884"/>
                    <a:pt x="171261" y="53777"/>
                  </a:cubicBezTo>
                  <a:lnTo>
                    <a:pt x="177012" y="60799"/>
                  </a:lnTo>
                  <a:cubicBezTo>
                    <a:pt x="178290" y="62076"/>
                    <a:pt x="180207" y="63353"/>
                    <a:pt x="182124" y="63353"/>
                  </a:cubicBezTo>
                  <a:cubicBezTo>
                    <a:pt x="183402" y="63353"/>
                    <a:pt x="185319" y="62714"/>
                    <a:pt x="186597" y="62076"/>
                  </a:cubicBezTo>
                  <a:cubicBezTo>
                    <a:pt x="189153" y="59522"/>
                    <a:pt x="189792" y="55692"/>
                    <a:pt x="187236" y="53138"/>
                  </a:cubicBezTo>
                  <a:cubicBezTo>
                    <a:pt x="187236" y="53138"/>
                    <a:pt x="187236" y="53138"/>
                    <a:pt x="187236" y="53138"/>
                  </a:cubicBezTo>
                  <a:lnTo>
                    <a:pt x="180846" y="45478"/>
                  </a:lnTo>
                  <a:lnTo>
                    <a:pt x="188514" y="38455"/>
                  </a:lnTo>
                  <a:cubicBezTo>
                    <a:pt x="191070" y="35902"/>
                    <a:pt x="191709" y="32071"/>
                    <a:pt x="189153" y="29518"/>
                  </a:cubicBezTo>
                  <a:cubicBezTo>
                    <a:pt x="186597" y="26964"/>
                    <a:pt x="182763" y="26326"/>
                    <a:pt x="180207" y="28879"/>
                  </a:cubicBezTo>
                  <a:lnTo>
                    <a:pt x="172539" y="35902"/>
                  </a:lnTo>
                  <a:lnTo>
                    <a:pt x="166149" y="28241"/>
                  </a:lnTo>
                  <a:cubicBezTo>
                    <a:pt x="163593" y="25687"/>
                    <a:pt x="159759" y="25049"/>
                    <a:pt x="157203" y="27602"/>
                  </a:cubicBezTo>
                  <a:cubicBezTo>
                    <a:pt x="154647" y="30156"/>
                    <a:pt x="154008" y="33986"/>
                    <a:pt x="156564" y="36540"/>
                  </a:cubicBezTo>
                  <a:lnTo>
                    <a:pt x="162954" y="44201"/>
                  </a:lnTo>
                  <a:lnTo>
                    <a:pt x="155286" y="51223"/>
                  </a:lnTo>
                  <a:lnTo>
                    <a:pt x="155286" y="51223"/>
                  </a:lnTo>
                  <a:cubicBezTo>
                    <a:pt x="152091" y="53777"/>
                    <a:pt x="148257" y="56330"/>
                    <a:pt x="143784" y="58884"/>
                  </a:cubicBezTo>
                  <a:cubicBezTo>
                    <a:pt x="141228" y="53777"/>
                    <a:pt x="139951" y="48670"/>
                    <a:pt x="139311" y="44201"/>
                  </a:cubicBezTo>
                  <a:lnTo>
                    <a:pt x="139311" y="44201"/>
                  </a:lnTo>
                  <a:close/>
                  <a:moveTo>
                    <a:pt x="43462" y="75482"/>
                  </a:moveTo>
                  <a:cubicBezTo>
                    <a:pt x="26209" y="75482"/>
                    <a:pt x="12152" y="61438"/>
                    <a:pt x="11513" y="44201"/>
                  </a:cubicBezTo>
                  <a:cubicBezTo>
                    <a:pt x="11513" y="26964"/>
                    <a:pt x="25571" y="12919"/>
                    <a:pt x="42824" y="12281"/>
                  </a:cubicBezTo>
                  <a:cubicBezTo>
                    <a:pt x="60076" y="12281"/>
                    <a:pt x="74134" y="26326"/>
                    <a:pt x="74773" y="43562"/>
                  </a:cubicBezTo>
                  <a:cubicBezTo>
                    <a:pt x="74773" y="48031"/>
                    <a:pt x="74134" y="51862"/>
                    <a:pt x="72217" y="56330"/>
                  </a:cubicBezTo>
                  <a:cubicBezTo>
                    <a:pt x="65188" y="51862"/>
                    <a:pt x="58798" y="47393"/>
                    <a:pt x="53686" y="42924"/>
                  </a:cubicBezTo>
                  <a:lnTo>
                    <a:pt x="60076" y="37817"/>
                  </a:lnTo>
                  <a:cubicBezTo>
                    <a:pt x="62632" y="35263"/>
                    <a:pt x="63271" y="31433"/>
                    <a:pt x="60715" y="28879"/>
                  </a:cubicBezTo>
                  <a:cubicBezTo>
                    <a:pt x="58159" y="26326"/>
                    <a:pt x="54325" y="25687"/>
                    <a:pt x="51769" y="28241"/>
                  </a:cubicBezTo>
                  <a:lnTo>
                    <a:pt x="44102" y="35263"/>
                  </a:lnTo>
                  <a:lnTo>
                    <a:pt x="37712" y="27602"/>
                  </a:lnTo>
                  <a:cubicBezTo>
                    <a:pt x="35794" y="25049"/>
                    <a:pt x="31961" y="24410"/>
                    <a:pt x="28766" y="26326"/>
                  </a:cubicBezTo>
                  <a:cubicBezTo>
                    <a:pt x="26209" y="28241"/>
                    <a:pt x="25571" y="32071"/>
                    <a:pt x="27488" y="35263"/>
                  </a:cubicBezTo>
                  <a:cubicBezTo>
                    <a:pt x="27488" y="35263"/>
                    <a:pt x="28127" y="35902"/>
                    <a:pt x="28127" y="35902"/>
                  </a:cubicBezTo>
                  <a:lnTo>
                    <a:pt x="34517" y="43562"/>
                  </a:lnTo>
                  <a:lnTo>
                    <a:pt x="26849" y="50585"/>
                  </a:lnTo>
                  <a:cubicBezTo>
                    <a:pt x="24293" y="53138"/>
                    <a:pt x="23654" y="56969"/>
                    <a:pt x="26209" y="59522"/>
                  </a:cubicBezTo>
                  <a:cubicBezTo>
                    <a:pt x="28766" y="62076"/>
                    <a:pt x="32599" y="62714"/>
                    <a:pt x="35156" y="60161"/>
                  </a:cubicBezTo>
                  <a:lnTo>
                    <a:pt x="42824" y="53138"/>
                  </a:lnTo>
                  <a:lnTo>
                    <a:pt x="49213" y="60799"/>
                  </a:lnTo>
                  <a:cubicBezTo>
                    <a:pt x="49213" y="60799"/>
                    <a:pt x="49852" y="60799"/>
                    <a:pt x="49852" y="61438"/>
                  </a:cubicBezTo>
                  <a:cubicBezTo>
                    <a:pt x="52408" y="64630"/>
                    <a:pt x="54964" y="68460"/>
                    <a:pt x="56881" y="72290"/>
                  </a:cubicBezTo>
                  <a:cubicBezTo>
                    <a:pt x="53047" y="74205"/>
                    <a:pt x="48574" y="75482"/>
                    <a:pt x="43462" y="75482"/>
                  </a:cubicBezTo>
                  <a:lnTo>
                    <a:pt x="43462" y="75482"/>
                  </a:lnTo>
                  <a:close/>
                  <a:moveTo>
                    <a:pt x="75412" y="171880"/>
                  </a:moveTo>
                  <a:cubicBezTo>
                    <a:pt x="75412" y="189117"/>
                    <a:pt x="61354" y="203162"/>
                    <a:pt x="44102" y="203162"/>
                  </a:cubicBezTo>
                  <a:cubicBezTo>
                    <a:pt x="26849" y="203162"/>
                    <a:pt x="12791" y="189117"/>
                    <a:pt x="12791" y="171880"/>
                  </a:cubicBezTo>
                  <a:cubicBezTo>
                    <a:pt x="12791" y="154644"/>
                    <a:pt x="26849" y="140599"/>
                    <a:pt x="44102" y="140599"/>
                  </a:cubicBezTo>
                  <a:cubicBezTo>
                    <a:pt x="48574" y="140599"/>
                    <a:pt x="52408" y="141237"/>
                    <a:pt x="56242" y="143153"/>
                  </a:cubicBezTo>
                  <a:cubicBezTo>
                    <a:pt x="51769" y="150175"/>
                    <a:pt x="46657" y="156559"/>
                    <a:pt x="43462" y="161028"/>
                  </a:cubicBezTo>
                  <a:lnTo>
                    <a:pt x="38350" y="155282"/>
                  </a:lnTo>
                  <a:cubicBezTo>
                    <a:pt x="36434" y="152729"/>
                    <a:pt x="32599" y="152090"/>
                    <a:pt x="29404" y="154005"/>
                  </a:cubicBezTo>
                  <a:cubicBezTo>
                    <a:pt x="26849" y="155920"/>
                    <a:pt x="26209" y="159751"/>
                    <a:pt x="28127" y="162943"/>
                  </a:cubicBezTo>
                  <a:cubicBezTo>
                    <a:pt x="28127" y="162943"/>
                    <a:pt x="28766" y="163581"/>
                    <a:pt x="28766" y="163581"/>
                  </a:cubicBezTo>
                  <a:lnTo>
                    <a:pt x="35156" y="171242"/>
                  </a:lnTo>
                  <a:lnTo>
                    <a:pt x="27488" y="177626"/>
                  </a:lnTo>
                  <a:cubicBezTo>
                    <a:pt x="24932" y="180180"/>
                    <a:pt x="24293" y="184010"/>
                    <a:pt x="26849" y="186564"/>
                  </a:cubicBezTo>
                  <a:cubicBezTo>
                    <a:pt x="29404" y="189117"/>
                    <a:pt x="33239" y="189756"/>
                    <a:pt x="35794" y="187202"/>
                  </a:cubicBezTo>
                  <a:lnTo>
                    <a:pt x="43462" y="180180"/>
                  </a:lnTo>
                  <a:lnTo>
                    <a:pt x="49852" y="187840"/>
                  </a:lnTo>
                  <a:cubicBezTo>
                    <a:pt x="52408" y="190394"/>
                    <a:pt x="56242" y="191032"/>
                    <a:pt x="58798" y="188479"/>
                  </a:cubicBezTo>
                  <a:cubicBezTo>
                    <a:pt x="61354" y="185925"/>
                    <a:pt x="61993" y="182095"/>
                    <a:pt x="59437" y="179541"/>
                  </a:cubicBezTo>
                  <a:lnTo>
                    <a:pt x="53047" y="171880"/>
                  </a:lnTo>
                  <a:lnTo>
                    <a:pt x="53686" y="171242"/>
                  </a:lnTo>
                  <a:cubicBezTo>
                    <a:pt x="58798" y="167412"/>
                    <a:pt x="65188" y="162304"/>
                    <a:pt x="72856" y="157836"/>
                  </a:cubicBezTo>
                  <a:cubicBezTo>
                    <a:pt x="74134" y="162943"/>
                    <a:pt x="75412" y="167412"/>
                    <a:pt x="75412" y="171880"/>
                  </a:cubicBezTo>
                  <a:lnTo>
                    <a:pt x="75412" y="171880"/>
                  </a:lnTo>
                  <a:close/>
                  <a:moveTo>
                    <a:pt x="171261" y="140599"/>
                  </a:moveTo>
                  <a:cubicBezTo>
                    <a:pt x="189153" y="140599"/>
                    <a:pt x="203211" y="154644"/>
                    <a:pt x="203850" y="171880"/>
                  </a:cubicBezTo>
                  <a:cubicBezTo>
                    <a:pt x="203850" y="189756"/>
                    <a:pt x="189792" y="203800"/>
                    <a:pt x="172539" y="204439"/>
                  </a:cubicBezTo>
                  <a:cubicBezTo>
                    <a:pt x="155286" y="205077"/>
                    <a:pt x="140589" y="190394"/>
                    <a:pt x="139951" y="173157"/>
                  </a:cubicBezTo>
                  <a:cubicBezTo>
                    <a:pt x="139951" y="168688"/>
                    <a:pt x="140589" y="163581"/>
                    <a:pt x="143146" y="159112"/>
                  </a:cubicBezTo>
                  <a:cubicBezTo>
                    <a:pt x="150174" y="163581"/>
                    <a:pt x="156564" y="168050"/>
                    <a:pt x="161676" y="172519"/>
                  </a:cubicBezTo>
                  <a:lnTo>
                    <a:pt x="155286" y="178264"/>
                  </a:lnTo>
                  <a:cubicBezTo>
                    <a:pt x="152731" y="180818"/>
                    <a:pt x="152091" y="184648"/>
                    <a:pt x="154647" y="187202"/>
                  </a:cubicBezTo>
                  <a:cubicBezTo>
                    <a:pt x="155925" y="188479"/>
                    <a:pt x="157842" y="189117"/>
                    <a:pt x="159759" y="189756"/>
                  </a:cubicBezTo>
                  <a:cubicBezTo>
                    <a:pt x="161037" y="189756"/>
                    <a:pt x="162954" y="189117"/>
                    <a:pt x="164232" y="188479"/>
                  </a:cubicBezTo>
                  <a:lnTo>
                    <a:pt x="171900" y="181456"/>
                  </a:lnTo>
                  <a:lnTo>
                    <a:pt x="178290" y="189117"/>
                  </a:lnTo>
                  <a:cubicBezTo>
                    <a:pt x="180207" y="191671"/>
                    <a:pt x="184041" y="192309"/>
                    <a:pt x="187236" y="190394"/>
                  </a:cubicBezTo>
                  <a:cubicBezTo>
                    <a:pt x="189792" y="188479"/>
                    <a:pt x="190431" y="184648"/>
                    <a:pt x="188514" y="181456"/>
                  </a:cubicBezTo>
                  <a:cubicBezTo>
                    <a:pt x="188514" y="181456"/>
                    <a:pt x="187875" y="180818"/>
                    <a:pt x="187875" y="180818"/>
                  </a:cubicBezTo>
                  <a:lnTo>
                    <a:pt x="181485" y="173157"/>
                  </a:lnTo>
                  <a:lnTo>
                    <a:pt x="189153" y="166135"/>
                  </a:lnTo>
                  <a:cubicBezTo>
                    <a:pt x="191709" y="164220"/>
                    <a:pt x="192348" y="159751"/>
                    <a:pt x="189792" y="157197"/>
                  </a:cubicBezTo>
                  <a:cubicBezTo>
                    <a:pt x="187875" y="154644"/>
                    <a:pt x="183402" y="154005"/>
                    <a:pt x="180846" y="156559"/>
                  </a:cubicBezTo>
                  <a:cubicBezTo>
                    <a:pt x="180846" y="156559"/>
                    <a:pt x="180846" y="156559"/>
                    <a:pt x="180846" y="156559"/>
                  </a:cubicBezTo>
                  <a:lnTo>
                    <a:pt x="173178" y="162943"/>
                  </a:lnTo>
                  <a:cubicBezTo>
                    <a:pt x="169344" y="157836"/>
                    <a:pt x="164232" y="150813"/>
                    <a:pt x="159120" y="143153"/>
                  </a:cubicBezTo>
                  <a:cubicBezTo>
                    <a:pt x="162954" y="141876"/>
                    <a:pt x="166788" y="140599"/>
                    <a:pt x="171261" y="140599"/>
                  </a:cubicBezTo>
                  <a:lnTo>
                    <a:pt x="171261" y="140599"/>
                  </a:lnTo>
                  <a:close/>
                  <a:moveTo>
                    <a:pt x="139311" y="141876"/>
                  </a:moveTo>
                  <a:cubicBezTo>
                    <a:pt x="120781" y="127193"/>
                    <a:pt x="95221" y="127193"/>
                    <a:pt x="76690" y="141876"/>
                  </a:cubicBezTo>
                  <a:cubicBezTo>
                    <a:pt x="76051" y="140599"/>
                    <a:pt x="74773" y="139961"/>
                    <a:pt x="73495" y="139322"/>
                  </a:cubicBezTo>
                  <a:cubicBezTo>
                    <a:pt x="79885" y="129746"/>
                    <a:pt x="83719" y="118893"/>
                    <a:pt x="84997" y="107402"/>
                  </a:cubicBezTo>
                  <a:cubicBezTo>
                    <a:pt x="83719" y="96549"/>
                    <a:pt x="80524" y="85697"/>
                    <a:pt x="74773" y="76121"/>
                  </a:cubicBezTo>
                  <a:lnTo>
                    <a:pt x="76690" y="74205"/>
                  </a:lnTo>
                  <a:cubicBezTo>
                    <a:pt x="86275" y="80589"/>
                    <a:pt x="97138" y="84420"/>
                    <a:pt x="108001" y="85697"/>
                  </a:cubicBezTo>
                  <a:lnTo>
                    <a:pt x="108001" y="85697"/>
                  </a:lnTo>
                  <a:cubicBezTo>
                    <a:pt x="118864" y="84420"/>
                    <a:pt x="129727" y="81228"/>
                    <a:pt x="138673" y="75482"/>
                  </a:cubicBezTo>
                  <a:cubicBezTo>
                    <a:pt x="139311" y="76121"/>
                    <a:pt x="139951" y="76759"/>
                    <a:pt x="139951" y="76759"/>
                  </a:cubicBezTo>
                  <a:cubicBezTo>
                    <a:pt x="134200" y="85697"/>
                    <a:pt x="130366" y="96549"/>
                    <a:pt x="129088" y="107402"/>
                  </a:cubicBezTo>
                  <a:cubicBezTo>
                    <a:pt x="130366" y="118893"/>
                    <a:pt x="134200" y="130385"/>
                    <a:pt x="140589" y="139961"/>
                  </a:cubicBezTo>
                  <a:lnTo>
                    <a:pt x="139311" y="141876"/>
                  </a:lnTo>
                  <a:close/>
                </a:path>
              </a:pathLst>
            </a:custGeom>
            <a:grpFill/>
            <a:ln w="6390" cap="flat">
              <a:noFill/>
              <a:prstDash val="solid"/>
              <a:miter/>
            </a:ln>
          </p:spPr>
          <p:txBody>
            <a:bodyPr rtlCol="0" anchor="ctr"/>
            <a:lstStyle/>
            <a:p>
              <a:endParaRPr lang="en-US">
                <a:latin typeface="Verdana (Body)"/>
              </a:endParaRPr>
            </a:p>
          </p:txBody>
        </p:sp>
      </p:grpSp>
      <p:grpSp>
        <p:nvGrpSpPr>
          <p:cNvPr id="241" name="Graphic 1100">
            <a:extLst>
              <a:ext uri="{FF2B5EF4-FFF2-40B4-BE49-F238E27FC236}">
                <a16:creationId xmlns:a16="http://schemas.microsoft.com/office/drawing/2014/main" id="{21E5DF4D-DDB1-4383-97AD-29C4C8A5BA9D}"/>
              </a:ext>
            </a:extLst>
          </p:cNvPr>
          <p:cNvGrpSpPr/>
          <p:nvPr/>
        </p:nvGrpSpPr>
        <p:grpSpPr>
          <a:xfrm>
            <a:off x="6899055" y="1775783"/>
            <a:ext cx="362309" cy="361971"/>
            <a:chOff x="8841755" y="3828162"/>
            <a:chExt cx="362309" cy="361971"/>
          </a:xfrm>
          <a:solidFill>
            <a:srgbClr val="00A3E0"/>
          </a:solidFill>
        </p:grpSpPr>
        <p:sp>
          <p:nvSpPr>
            <p:cNvPr id="242" name="Graphic 1100">
              <a:extLst>
                <a:ext uri="{FF2B5EF4-FFF2-40B4-BE49-F238E27FC236}">
                  <a16:creationId xmlns:a16="http://schemas.microsoft.com/office/drawing/2014/main" id="{F687ACDC-D8E4-4271-B692-B913AA3760CC}"/>
                </a:ext>
              </a:extLst>
            </p:cNvPr>
            <p:cNvSpPr/>
            <p:nvPr/>
          </p:nvSpPr>
          <p:spPr>
            <a:xfrm>
              <a:off x="8841755" y="3828162"/>
              <a:ext cx="362309" cy="361971"/>
            </a:xfrm>
            <a:custGeom>
              <a:avLst/>
              <a:gdLst>
                <a:gd name="connsiteX0" fmla="*/ 181474 w 362309"/>
                <a:gd name="connsiteY0" fmla="*/ 0 h 361971"/>
                <a:gd name="connsiteX1" fmla="*/ 0 w 362309"/>
                <a:gd name="connsiteY1" fmla="*/ 180667 h 361971"/>
                <a:gd name="connsiteX2" fmla="*/ 180836 w 362309"/>
                <a:gd name="connsiteY2" fmla="*/ 361971 h 361971"/>
                <a:gd name="connsiteX3" fmla="*/ 362310 w 362309"/>
                <a:gd name="connsiteY3" fmla="*/ 181305 h 361971"/>
                <a:gd name="connsiteX4" fmla="*/ 362310 w 362309"/>
                <a:gd name="connsiteY4" fmla="*/ 181305 h 361971"/>
                <a:gd name="connsiteX5" fmla="*/ 181474 w 362309"/>
                <a:gd name="connsiteY5" fmla="*/ 0 h 361971"/>
                <a:gd name="connsiteX6" fmla="*/ 181474 w 362309"/>
                <a:gd name="connsiteY6" fmla="*/ 349204 h 361971"/>
                <a:gd name="connsiteX7" fmla="*/ 12780 w 362309"/>
                <a:gd name="connsiteY7" fmla="*/ 181305 h 361971"/>
                <a:gd name="connsiteX8" fmla="*/ 180836 w 362309"/>
                <a:gd name="connsiteY8" fmla="*/ 12768 h 361971"/>
                <a:gd name="connsiteX9" fmla="*/ 349530 w 362309"/>
                <a:gd name="connsiteY9" fmla="*/ 180667 h 361971"/>
                <a:gd name="connsiteX10" fmla="*/ 349530 w 362309"/>
                <a:gd name="connsiteY10" fmla="*/ 180667 h 361971"/>
                <a:gd name="connsiteX11" fmla="*/ 181474 w 362309"/>
                <a:gd name="connsiteY11" fmla="*/ 349204 h 361971"/>
                <a:gd name="connsiteX12" fmla="*/ 181474 w 362309"/>
                <a:gd name="connsiteY12" fmla="*/ 349204 h 36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2309" h="361971">
                  <a:moveTo>
                    <a:pt x="181474" y="0"/>
                  </a:moveTo>
                  <a:cubicBezTo>
                    <a:pt x="81153" y="0"/>
                    <a:pt x="0" y="81076"/>
                    <a:pt x="0" y="180667"/>
                  </a:cubicBezTo>
                  <a:cubicBezTo>
                    <a:pt x="0" y="280895"/>
                    <a:pt x="81153" y="361971"/>
                    <a:pt x="180836" y="361971"/>
                  </a:cubicBezTo>
                  <a:cubicBezTo>
                    <a:pt x="281157" y="361971"/>
                    <a:pt x="362310" y="280895"/>
                    <a:pt x="362310" y="181305"/>
                  </a:cubicBezTo>
                  <a:cubicBezTo>
                    <a:pt x="362310" y="181305"/>
                    <a:pt x="362310" y="181305"/>
                    <a:pt x="362310" y="181305"/>
                  </a:cubicBezTo>
                  <a:cubicBezTo>
                    <a:pt x="362310" y="81076"/>
                    <a:pt x="281157" y="0"/>
                    <a:pt x="181474" y="0"/>
                  </a:cubicBezTo>
                  <a:close/>
                  <a:moveTo>
                    <a:pt x="181474" y="349204"/>
                  </a:moveTo>
                  <a:cubicBezTo>
                    <a:pt x="88181" y="349204"/>
                    <a:pt x="12780" y="273873"/>
                    <a:pt x="12780" y="181305"/>
                  </a:cubicBezTo>
                  <a:cubicBezTo>
                    <a:pt x="12780" y="88099"/>
                    <a:pt x="88181" y="12768"/>
                    <a:pt x="180836" y="12768"/>
                  </a:cubicBezTo>
                  <a:cubicBezTo>
                    <a:pt x="274128" y="12768"/>
                    <a:pt x="349530" y="88099"/>
                    <a:pt x="349530" y="180667"/>
                  </a:cubicBezTo>
                  <a:cubicBezTo>
                    <a:pt x="349530" y="180667"/>
                    <a:pt x="349530" y="180667"/>
                    <a:pt x="349530" y="180667"/>
                  </a:cubicBezTo>
                  <a:cubicBezTo>
                    <a:pt x="349530" y="273873"/>
                    <a:pt x="274128" y="349204"/>
                    <a:pt x="181474" y="349204"/>
                  </a:cubicBezTo>
                  <a:lnTo>
                    <a:pt x="181474" y="349204"/>
                  </a:lnTo>
                  <a:close/>
                </a:path>
              </a:pathLst>
            </a:custGeom>
            <a:grpFill/>
            <a:ln w="6390" cap="flat">
              <a:noFill/>
              <a:prstDash val="solid"/>
              <a:miter/>
            </a:ln>
          </p:spPr>
          <p:txBody>
            <a:bodyPr rtlCol="0" anchor="ctr"/>
            <a:lstStyle/>
            <a:p>
              <a:endParaRPr lang="en-US">
                <a:latin typeface="Verdana (Body)"/>
              </a:endParaRPr>
            </a:p>
          </p:txBody>
        </p:sp>
        <p:sp>
          <p:nvSpPr>
            <p:cNvPr id="243" name="Graphic 1100">
              <a:extLst>
                <a:ext uri="{FF2B5EF4-FFF2-40B4-BE49-F238E27FC236}">
                  <a16:creationId xmlns:a16="http://schemas.microsoft.com/office/drawing/2014/main" id="{ED73D604-77D4-4FE7-8DAE-5775FA2C33C0}"/>
                </a:ext>
              </a:extLst>
            </p:cNvPr>
            <p:cNvSpPr/>
            <p:nvPr/>
          </p:nvSpPr>
          <p:spPr>
            <a:xfrm>
              <a:off x="8930575" y="4034364"/>
              <a:ext cx="184669" cy="64478"/>
            </a:xfrm>
            <a:custGeom>
              <a:avLst/>
              <a:gdLst>
                <a:gd name="connsiteX0" fmla="*/ 178279 w 184669"/>
                <a:gd name="connsiteY0" fmla="*/ 0 h 64478"/>
                <a:gd name="connsiteX1" fmla="*/ 171889 w 184669"/>
                <a:gd name="connsiteY1" fmla="*/ 6384 h 64478"/>
                <a:gd name="connsiteX2" fmla="*/ 171889 w 184669"/>
                <a:gd name="connsiteY2" fmla="*/ 51710 h 64478"/>
                <a:gd name="connsiteX3" fmla="*/ 12780 w 184669"/>
                <a:gd name="connsiteY3" fmla="*/ 51710 h 64478"/>
                <a:gd name="connsiteX4" fmla="*/ 12780 w 184669"/>
                <a:gd name="connsiteY4" fmla="*/ 6384 h 64478"/>
                <a:gd name="connsiteX5" fmla="*/ 6390 w 184669"/>
                <a:gd name="connsiteY5" fmla="*/ 0 h 64478"/>
                <a:gd name="connsiteX6" fmla="*/ 0 w 184669"/>
                <a:gd name="connsiteY6" fmla="*/ 6384 h 64478"/>
                <a:gd name="connsiteX7" fmla="*/ 0 w 184669"/>
                <a:gd name="connsiteY7" fmla="*/ 58094 h 64478"/>
                <a:gd name="connsiteX8" fmla="*/ 6390 w 184669"/>
                <a:gd name="connsiteY8" fmla="*/ 64478 h 64478"/>
                <a:gd name="connsiteX9" fmla="*/ 178279 w 184669"/>
                <a:gd name="connsiteY9" fmla="*/ 64478 h 64478"/>
                <a:gd name="connsiteX10" fmla="*/ 184669 w 184669"/>
                <a:gd name="connsiteY10" fmla="*/ 58094 h 64478"/>
                <a:gd name="connsiteX11" fmla="*/ 184669 w 184669"/>
                <a:gd name="connsiteY11" fmla="*/ 6384 h 64478"/>
                <a:gd name="connsiteX12" fmla="*/ 178279 w 184669"/>
                <a:gd name="connsiteY12" fmla="*/ 0 h 64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4669" h="64478">
                  <a:moveTo>
                    <a:pt x="178279" y="0"/>
                  </a:moveTo>
                  <a:cubicBezTo>
                    <a:pt x="174446" y="0"/>
                    <a:pt x="171889" y="2553"/>
                    <a:pt x="171889" y="6384"/>
                  </a:cubicBezTo>
                  <a:lnTo>
                    <a:pt x="171889" y="51710"/>
                  </a:lnTo>
                  <a:lnTo>
                    <a:pt x="12780" y="51710"/>
                  </a:lnTo>
                  <a:lnTo>
                    <a:pt x="12780" y="6384"/>
                  </a:lnTo>
                  <a:cubicBezTo>
                    <a:pt x="12780" y="2553"/>
                    <a:pt x="10224" y="0"/>
                    <a:pt x="6390" y="0"/>
                  </a:cubicBezTo>
                  <a:cubicBezTo>
                    <a:pt x="2556" y="0"/>
                    <a:pt x="0" y="2553"/>
                    <a:pt x="0" y="6384"/>
                  </a:cubicBezTo>
                  <a:lnTo>
                    <a:pt x="0" y="58094"/>
                  </a:lnTo>
                  <a:cubicBezTo>
                    <a:pt x="0" y="61925"/>
                    <a:pt x="2556" y="64478"/>
                    <a:pt x="6390" y="64478"/>
                  </a:cubicBezTo>
                  <a:lnTo>
                    <a:pt x="178279" y="64478"/>
                  </a:lnTo>
                  <a:cubicBezTo>
                    <a:pt x="182113" y="64478"/>
                    <a:pt x="184669" y="61925"/>
                    <a:pt x="184669" y="58094"/>
                  </a:cubicBezTo>
                  <a:lnTo>
                    <a:pt x="184669" y="6384"/>
                  </a:lnTo>
                  <a:cubicBezTo>
                    <a:pt x="184669" y="3192"/>
                    <a:pt x="182113" y="0"/>
                    <a:pt x="178279" y="0"/>
                  </a:cubicBezTo>
                  <a:close/>
                </a:path>
              </a:pathLst>
            </a:custGeom>
            <a:grpFill/>
            <a:ln w="6390" cap="flat">
              <a:noFill/>
              <a:prstDash val="solid"/>
              <a:miter/>
            </a:ln>
          </p:spPr>
          <p:txBody>
            <a:bodyPr rtlCol="0" anchor="ctr"/>
            <a:lstStyle/>
            <a:p>
              <a:endParaRPr lang="en-US">
                <a:latin typeface="Verdana (Body)"/>
              </a:endParaRPr>
            </a:p>
          </p:txBody>
        </p:sp>
        <p:sp>
          <p:nvSpPr>
            <p:cNvPr id="244" name="Graphic 1100">
              <a:extLst>
                <a:ext uri="{FF2B5EF4-FFF2-40B4-BE49-F238E27FC236}">
                  <a16:creationId xmlns:a16="http://schemas.microsoft.com/office/drawing/2014/main" id="{F7361C42-44DC-405E-8BDE-2C715E9F4DDF}"/>
                </a:ext>
              </a:extLst>
            </p:cNvPr>
            <p:cNvSpPr/>
            <p:nvPr/>
          </p:nvSpPr>
          <p:spPr>
            <a:xfrm>
              <a:off x="8965081" y="4051601"/>
              <a:ext cx="116296" cy="12767"/>
            </a:xfrm>
            <a:custGeom>
              <a:avLst/>
              <a:gdLst>
                <a:gd name="connsiteX0" fmla="*/ 6390 w 116296"/>
                <a:gd name="connsiteY0" fmla="*/ 12768 h 12767"/>
                <a:gd name="connsiteX1" fmla="*/ 109907 w 116296"/>
                <a:gd name="connsiteY1" fmla="*/ 12768 h 12767"/>
                <a:gd name="connsiteX2" fmla="*/ 116297 w 116296"/>
                <a:gd name="connsiteY2" fmla="*/ 6384 h 12767"/>
                <a:gd name="connsiteX3" fmla="*/ 109907 w 116296"/>
                <a:gd name="connsiteY3" fmla="*/ 0 h 12767"/>
                <a:gd name="connsiteX4" fmla="*/ 6390 w 116296"/>
                <a:gd name="connsiteY4" fmla="*/ 0 h 12767"/>
                <a:gd name="connsiteX5" fmla="*/ 0 w 116296"/>
                <a:gd name="connsiteY5" fmla="*/ 6384 h 12767"/>
                <a:gd name="connsiteX6" fmla="*/ 6390 w 116296"/>
                <a:gd name="connsiteY6" fmla="*/ 12768 h 1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96" h="12767">
                  <a:moveTo>
                    <a:pt x="6390" y="12768"/>
                  </a:moveTo>
                  <a:lnTo>
                    <a:pt x="109907" y="12768"/>
                  </a:lnTo>
                  <a:cubicBezTo>
                    <a:pt x="113741" y="12768"/>
                    <a:pt x="116297" y="10214"/>
                    <a:pt x="116297" y="6384"/>
                  </a:cubicBezTo>
                  <a:cubicBezTo>
                    <a:pt x="116297" y="2553"/>
                    <a:pt x="113741" y="0"/>
                    <a:pt x="109907" y="0"/>
                  </a:cubicBezTo>
                  <a:lnTo>
                    <a:pt x="6390" y="0"/>
                  </a:lnTo>
                  <a:cubicBezTo>
                    <a:pt x="2556" y="0"/>
                    <a:pt x="0" y="2553"/>
                    <a:pt x="0" y="6384"/>
                  </a:cubicBezTo>
                  <a:cubicBezTo>
                    <a:pt x="0" y="10214"/>
                    <a:pt x="2556" y="12768"/>
                    <a:pt x="6390" y="12768"/>
                  </a:cubicBezTo>
                  <a:close/>
                </a:path>
              </a:pathLst>
            </a:custGeom>
            <a:grpFill/>
            <a:ln w="6390" cap="flat">
              <a:noFill/>
              <a:prstDash val="solid"/>
              <a:miter/>
            </a:ln>
          </p:spPr>
          <p:txBody>
            <a:bodyPr rtlCol="0" anchor="ctr"/>
            <a:lstStyle/>
            <a:p>
              <a:endParaRPr lang="en-US">
                <a:latin typeface="Verdana (Body)"/>
              </a:endParaRPr>
            </a:p>
          </p:txBody>
        </p:sp>
        <p:sp>
          <p:nvSpPr>
            <p:cNvPr id="245" name="Graphic 1100">
              <a:extLst>
                <a:ext uri="{FF2B5EF4-FFF2-40B4-BE49-F238E27FC236}">
                  <a16:creationId xmlns:a16="http://schemas.microsoft.com/office/drawing/2014/main" id="{1786809E-EDFD-4732-BECA-777E340E3925}"/>
                </a:ext>
              </a:extLst>
            </p:cNvPr>
            <p:cNvSpPr/>
            <p:nvPr/>
          </p:nvSpPr>
          <p:spPr>
            <a:xfrm>
              <a:off x="8965622" y="4006815"/>
              <a:ext cx="115755" cy="23080"/>
            </a:xfrm>
            <a:custGeom>
              <a:avLst/>
              <a:gdLst>
                <a:gd name="connsiteX0" fmla="*/ 5849 w 115755"/>
                <a:gd name="connsiteY0" fmla="*/ 12866 h 23080"/>
                <a:gd name="connsiteX1" fmla="*/ 108727 w 115755"/>
                <a:gd name="connsiteY1" fmla="*/ 23080 h 23080"/>
                <a:gd name="connsiteX2" fmla="*/ 109366 w 115755"/>
                <a:gd name="connsiteY2" fmla="*/ 23080 h 23080"/>
                <a:gd name="connsiteX3" fmla="*/ 115756 w 115755"/>
                <a:gd name="connsiteY3" fmla="*/ 16696 h 23080"/>
                <a:gd name="connsiteX4" fmla="*/ 110005 w 115755"/>
                <a:gd name="connsiteY4" fmla="*/ 10312 h 23080"/>
                <a:gd name="connsiteX5" fmla="*/ 7127 w 115755"/>
                <a:gd name="connsiteY5" fmla="*/ 98 h 23080"/>
                <a:gd name="connsiteX6" fmla="*/ 98 w 115755"/>
                <a:gd name="connsiteY6" fmla="*/ 5843 h 23080"/>
                <a:gd name="connsiteX7" fmla="*/ 5849 w 115755"/>
                <a:gd name="connsiteY7" fmla="*/ 12866 h 2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755" h="23080">
                  <a:moveTo>
                    <a:pt x="5849" y="12866"/>
                  </a:moveTo>
                  <a:lnTo>
                    <a:pt x="108727" y="23080"/>
                  </a:lnTo>
                  <a:lnTo>
                    <a:pt x="109366" y="23080"/>
                  </a:lnTo>
                  <a:cubicBezTo>
                    <a:pt x="113200" y="23080"/>
                    <a:pt x="115756" y="20526"/>
                    <a:pt x="115756" y="16696"/>
                  </a:cubicBezTo>
                  <a:cubicBezTo>
                    <a:pt x="115756" y="12866"/>
                    <a:pt x="113200" y="10312"/>
                    <a:pt x="110005" y="10312"/>
                  </a:cubicBezTo>
                  <a:lnTo>
                    <a:pt x="7127" y="98"/>
                  </a:lnTo>
                  <a:cubicBezTo>
                    <a:pt x="3293" y="-541"/>
                    <a:pt x="737" y="2013"/>
                    <a:pt x="98" y="5843"/>
                  </a:cubicBezTo>
                  <a:cubicBezTo>
                    <a:pt x="-541" y="9674"/>
                    <a:pt x="2015" y="12866"/>
                    <a:pt x="5849" y="12866"/>
                  </a:cubicBezTo>
                  <a:close/>
                </a:path>
              </a:pathLst>
            </a:custGeom>
            <a:grpFill/>
            <a:ln w="6390" cap="flat">
              <a:noFill/>
              <a:prstDash val="solid"/>
              <a:miter/>
            </a:ln>
          </p:spPr>
          <p:txBody>
            <a:bodyPr rtlCol="0" anchor="ctr"/>
            <a:lstStyle/>
            <a:p>
              <a:endParaRPr lang="en-US">
                <a:latin typeface="Verdana (Body)"/>
              </a:endParaRPr>
            </a:p>
          </p:txBody>
        </p:sp>
        <p:sp>
          <p:nvSpPr>
            <p:cNvPr id="246" name="Graphic 1100">
              <a:extLst>
                <a:ext uri="{FF2B5EF4-FFF2-40B4-BE49-F238E27FC236}">
                  <a16:creationId xmlns:a16="http://schemas.microsoft.com/office/drawing/2014/main" id="{82672B8B-71E8-4F13-B084-EDDBDA9F79E8}"/>
                </a:ext>
              </a:extLst>
            </p:cNvPr>
            <p:cNvSpPr/>
            <p:nvPr/>
          </p:nvSpPr>
          <p:spPr>
            <a:xfrm>
              <a:off x="8971373" y="3964019"/>
              <a:ext cx="113960" cy="33317"/>
            </a:xfrm>
            <a:custGeom>
              <a:avLst/>
              <a:gdLst>
                <a:gd name="connsiteX0" fmla="*/ 5211 w 113960"/>
                <a:gd name="connsiteY0" fmla="*/ 12889 h 33317"/>
                <a:gd name="connsiteX1" fmla="*/ 106171 w 113960"/>
                <a:gd name="connsiteY1" fmla="*/ 33318 h 33317"/>
                <a:gd name="connsiteX2" fmla="*/ 107450 w 113960"/>
                <a:gd name="connsiteY2" fmla="*/ 33318 h 33317"/>
                <a:gd name="connsiteX3" fmla="*/ 113840 w 113960"/>
                <a:gd name="connsiteY3" fmla="*/ 28210 h 33317"/>
                <a:gd name="connsiteX4" fmla="*/ 108727 w 113960"/>
                <a:gd name="connsiteY4" fmla="*/ 20550 h 33317"/>
                <a:gd name="connsiteX5" fmla="*/ 108727 w 113960"/>
                <a:gd name="connsiteY5" fmla="*/ 20550 h 33317"/>
                <a:gd name="connsiteX6" fmla="*/ 7766 w 113960"/>
                <a:gd name="connsiteY6" fmla="*/ 121 h 33317"/>
                <a:gd name="connsiteX7" fmla="*/ 99 w 113960"/>
                <a:gd name="connsiteY7" fmla="*/ 5228 h 33317"/>
                <a:gd name="connsiteX8" fmla="*/ 5211 w 113960"/>
                <a:gd name="connsiteY8" fmla="*/ 12889 h 33317"/>
                <a:gd name="connsiteX9" fmla="*/ 5211 w 113960"/>
                <a:gd name="connsiteY9" fmla="*/ 12889 h 3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960" h="33317">
                  <a:moveTo>
                    <a:pt x="5211" y="12889"/>
                  </a:moveTo>
                  <a:lnTo>
                    <a:pt x="106171" y="33318"/>
                  </a:lnTo>
                  <a:lnTo>
                    <a:pt x="107450" y="33318"/>
                  </a:lnTo>
                  <a:cubicBezTo>
                    <a:pt x="110645" y="33318"/>
                    <a:pt x="113200" y="31402"/>
                    <a:pt x="113840" y="28210"/>
                  </a:cubicBezTo>
                  <a:cubicBezTo>
                    <a:pt x="114479" y="25018"/>
                    <a:pt x="112561" y="21188"/>
                    <a:pt x="108727" y="20550"/>
                  </a:cubicBezTo>
                  <a:cubicBezTo>
                    <a:pt x="108727" y="20550"/>
                    <a:pt x="108727" y="20550"/>
                    <a:pt x="108727" y="20550"/>
                  </a:cubicBezTo>
                  <a:lnTo>
                    <a:pt x="7766" y="121"/>
                  </a:lnTo>
                  <a:cubicBezTo>
                    <a:pt x="3932" y="-518"/>
                    <a:pt x="737" y="1398"/>
                    <a:pt x="99" y="5228"/>
                  </a:cubicBezTo>
                  <a:cubicBezTo>
                    <a:pt x="-540" y="9058"/>
                    <a:pt x="2016" y="12250"/>
                    <a:pt x="5211" y="12889"/>
                  </a:cubicBezTo>
                  <a:lnTo>
                    <a:pt x="5211" y="12889"/>
                  </a:lnTo>
                  <a:close/>
                </a:path>
              </a:pathLst>
            </a:custGeom>
            <a:grpFill/>
            <a:ln w="6390" cap="flat">
              <a:noFill/>
              <a:prstDash val="solid"/>
              <a:miter/>
            </a:ln>
          </p:spPr>
          <p:txBody>
            <a:bodyPr rtlCol="0" anchor="ctr"/>
            <a:lstStyle/>
            <a:p>
              <a:endParaRPr lang="en-US">
                <a:latin typeface="Verdana (Body)"/>
              </a:endParaRPr>
            </a:p>
          </p:txBody>
        </p:sp>
        <p:sp>
          <p:nvSpPr>
            <p:cNvPr id="247" name="Graphic 1100">
              <a:extLst>
                <a:ext uri="{FF2B5EF4-FFF2-40B4-BE49-F238E27FC236}">
                  <a16:creationId xmlns:a16="http://schemas.microsoft.com/office/drawing/2014/main" id="{D371684B-E823-4558-BBDC-583FD659D01C}"/>
                </a:ext>
              </a:extLst>
            </p:cNvPr>
            <p:cNvSpPr/>
            <p:nvPr/>
          </p:nvSpPr>
          <p:spPr>
            <a:xfrm>
              <a:off x="8984496" y="3919053"/>
              <a:ext cx="110301" cy="48279"/>
            </a:xfrm>
            <a:custGeom>
              <a:avLst/>
              <a:gdLst>
                <a:gd name="connsiteX0" fmla="*/ 4868 w 110301"/>
                <a:gd name="connsiteY0" fmla="*/ 12529 h 48279"/>
                <a:gd name="connsiteX1" fmla="*/ 101994 w 110301"/>
                <a:gd name="connsiteY1" fmla="*/ 47641 h 48279"/>
                <a:gd name="connsiteX2" fmla="*/ 103912 w 110301"/>
                <a:gd name="connsiteY2" fmla="*/ 48280 h 48279"/>
                <a:gd name="connsiteX3" fmla="*/ 110302 w 110301"/>
                <a:gd name="connsiteY3" fmla="*/ 41896 h 48279"/>
                <a:gd name="connsiteX4" fmla="*/ 105828 w 110301"/>
                <a:gd name="connsiteY4" fmla="*/ 35512 h 48279"/>
                <a:gd name="connsiteX5" fmla="*/ 8701 w 110301"/>
                <a:gd name="connsiteY5" fmla="*/ 400 h 48279"/>
                <a:gd name="connsiteX6" fmla="*/ 394 w 110301"/>
                <a:gd name="connsiteY6" fmla="*/ 4230 h 48279"/>
                <a:gd name="connsiteX7" fmla="*/ 4868 w 110301"/>
                <a:gd name="connsiteY7" fmla="*/ 12529 h 48279"/>
                <a:gd name="connsiteX8" fmla="*/ 4868 w 110301"/>
                <a:gd name="connsiteY8" fmla="*/ 12529 h 48279"/>
                <a:gd name="connsiteX9" fmla="*/ 4868 w 110301"/>
                <a:gd name="connsiteY9" fmla="*/ 12529 h 48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301" h="48279">
                  <a:moveTo>
                    <a:pt x="4868" y="12529"/>
                  </a:moveTo>
                  <a:lnTo>
                    <a:pt x="101994" y="47641"/>
                  </a:lnTo>
                  <a:cubicBezTo>
                    <a:pt x="102633" y="47641"/>
                    <a:pt x="103272" y="48280"/>
                    <a:pt x="103912" y="48280"/>
                  </a:cubicBezTo>
                  <a:cubicBezTo>
                    <a:pt x="107745" y="48280"/>
                    <a:pt x="110302" y="45726"/>
                    <a:pt x="110302" y="41896"/>
                  </a:cubicBezTo>
                  <a:cubicBezTo>
                    <a:pt x="110302" y="39342"/>
                    <a:pt x="108384" y="36789"/>
                    <a:pt x="105828" y="35512"/>
                  </a:cubicBezTo>
                  <a:lnTo>
                    <a:pt x="8701" y="400"/>
                  </a:lnTo>
                  <a:cubicBezTo>
                    <a:pt x="5506" y="-877"/>
                    <a:pt x="1673" y="1038"/>
                    <a:pt x="394" y="4230"/>
                  </a:cubicBezTo>
                  <a:cubicBezTo>
                    <a:pt x="-883" y="7422"/>
                    <a:pt x="1033" y="11253"/>
                    <a:pt x="4868" y="12529"/>
                  </a:cubicBezTo>
                  <a:cubicBezTo>
                    <a:pt x="4228" y="12529"/>
                    <a:pt x="4228" y="12529"/>
                    <a:pt x="4868" y="12529"/>
                  </a:cubicBezTo>
                  <a:lnTo>
                    <a:pt x="4868" y="12529"/>
                  </a:lnTo>
                  <a:close/>
                </a:path>
              </a:pathLst>
            </a:custGeom>
            <a:grpFill/>
            <a:ln w="6390" cap="flat">
              <a:noFill/>
              <a:prstDash val="solid"/>
              <a:miter/>
            </a:ln>
          </p:spPr>
          <p:txBody>
            <a:bodyPr rtlCol="0" anchor="ctr"/>
            <a:lstStyle/>
            <a:p>
              <a:endParaRPr lang="en-US">
                <a:latin typeface="Verdana (Body)"/>
              </a:endParaRPr>
            </a:p>
          </p:txBody>
        </p:sp>
      </p:grpSp>
      <p:cxnSp>
        <p:nvCxnSpPr>
          <p:cNvPr id="28" name="Straight Connector 27">
            <a:extLst>
              <a:ext uri="{FF2B5EF4-FFF2-40B4-BE49-F238E27FC236}">
                <a16:creationId xmlns:a16="http://schemas.microsoft.com/office/drawing/2014/main" id="{E2A23749-72B9-45E5-ACA3-708CEA879938}"/>
              </a:ext>
            </a:extLst>
          </p:cNvPr>
          <p:cNvCxnSpPr>
            <a:cxnSpLocks/>
          </p:cNvCxnSpPr>
          <p:nvPr/>
        </p:nvCxnSpPr>
        <p:spPr>
          <a:xfrm>
            <a:off x="7291218" y="2330051"/>
            <a:ext cx="4448313" cy="0"/>
          </a:xfrm>
          <a:prstGeom prst="line">
            <a:avLst/>
          </a:prstGeom>
          <a:ln w="1270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E0390A8A-3A46-41CD-AD86-C393F64FED05}"/>
              </a:ext>
            </a:extLst>
          </p:cNvPr>
          <p:cNvCxnSpPr>
            <a:cxnSpLocks/>
          </p:cNvCxnSpPr>
          <p:nvPr/>
        </p:nvCxnSpPr>
        <p:spPr>
          <a:xfrm>
            <a:off x="7954071" y="3247102"/>
            <a:ext cx="3802891" cy="0"/>
          </a:xfrm>
          <a:prstGeom prst="line">
            <a:avLst/>
          </a:prstGeom>
          <a:ln w="1270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7941517F-9C8D-4DA0-BA2F-69873FC54F85}"/>
              </a:ext>
            </a:extLst>
          </p:cNvPr>
          <p:cNvCxnSpPr>
            <a:cxnSpLocks/>
          </p:cNvCxnSpPr>
          <p:nvPr/>
        </p:nvCxnSpPr>
        <p:spPr>
          <a:xfrm>
            <a:off x="7936640" y="4092922"/>
            <a:ext cx="3802891" cy="0"/>
          </a:xfrm>
          <a:prstGeom prst="line">
            <a:avLst/>
          </a:prstGeom>
          <a:ln w="1270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8B93BAB1-BBDB-41B2-8C84-949CE0DC900D}"/>
              </a:ext>
            </a:extLst>
          </p:cNvPr>
          <p:cNvCxnSpPr>
            <a:cxnSpLocks/>
          </p:cNvCxnSpPr>
          <p:nvPr/>
        </p:nvCxnSpPr>
        <p:spPr>
          <a:xfrm>
            <a:off x="7406739" y="5111386"/>
            <a:ext cx="4332792" cy="0"/>
          </a:xfrm>
          <a:prstGeom prst="line">
            <a:avLst/>
          </a:prstGeom>
          <a:ln w="12700" cap="rnd">
            <a:solidFill>
              <a:schemeClr val="bg1">
                <a:lumMod val="7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80" name="Rectangle 179">
            <a:extLst>
              <a:ext uri="{FF2B5EF4-FFF2-40B4-BE49-F238E27FC236}">
                <a16:creationId xmlns:a16="http://schemas.microsoft.com/office/drawing/2014/main" id="{D2A69BB6-7219-1043-A29C-4046B5FDC964}"/>
              </a:ext>
            </a:extLst>
          </p:cNvPr>
          <p:cNvSpPr/>
          <p:nvPr/>
        </p:nvSpPr>
        <p:spPr bwMode="gray">
          <a:xfrm>
            <a:off x="512095" y="5216483"/>
            <a:ext cx="5772221" cy="1355032"/>
          </a:xfrm>
          <a:prstGeom prst="rect">
            <a:avLst/>
          </a:prstGeom>
          <a:noFill/>
          <a:ln w="31750" cap="rnd" algn="ctr">
            <a:solidFill>
              <a:srgbClr val="00A3E0"/>
            </a:solidFill>
            <a:prstDash val="sysDot"/>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Verdana (Body)"/>
            </a:endParaRPr>
          </a:p>
        </p:txBody>
      </p:sp>
      <p:sp>
        <p:nvSpPr>
          <p:cNvPr id="181" name="Oval 180">
            <a:extLst>
              <a:ext uri="{FF2B5EF4-FFF2-40B4-BE49-F238E27FC236}">
                <a16:creationId xmlns:a16="http://schemas.microsoft.com/office/drawing/2014/main" id="{4FCE1AB5-EFA7-8045-B243-0C52EA3E9CA0}"/>
              </a:ext>
            </a:extLst>
          </p:cNvPr>
          <p:cNvSpPr/>
          <p:nvPr/>
        </p:nvSpPr>
        <p:spPr bwMode="gray">
          <a:xfrm>
            <a:off x="211080" y="5095163"/>
            <a:ext cx="651366" cy="651366"/>
          </a:xfrm>
          <a:prstGeom prst="ellipse">
            <a:avLst/>
          </a:prstGeom>
          <a:solidFill>
            <a:schemeClr val="bg1"/>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en-US" sz="1600" b="1">
              <a:solidFill>
                <a:schemeClr val="bg1"/>
              </a:solidFill>
              <a:latin typeface="Verdana (Body)"/>
            </a:endParaRPr>
          </a:p>
        </p:txBody>
      </p:sp>
      <p:sp>
        <p:nvSpPr>
          <p:cNvPr id="183" name="TextBox 182">
            <a:extLst>
              <a:ext uri="{FF2B5EF4-FFF2-40B4-BE49-F238E27FC236}">
                <a16:creationId xmlns:a16="http://schemas.microsoft.com/office/drawing/2014/main" id="{6B02C91A-A6FA-A544-BEBB-15DA4D808DEA}"/>
              </a:ext>
            </a:extLst>
          </p:cNvPr>
          <p:cNvSpPr txBox="1"/>
          <p:nvPr/>
        </p:nvSpPr>
        <p:spPr>
          <a:xfrm>
            <a:off x="665500" y="5666338"/>
            <a:ext cx="5580918" cy="800219"/>
          </a:xfrm>
          <a:prstGeom prst="rect">
            <a:avLst/>
          </a:prstGeom>
          <a:noFill/>
          <a:ln>
            <a:noFill/>
          </a:ln>
        </p:spPr>
        <p:txBody>
          <a:bodyPr wrap="square" lIns="0" tIns="0" rIns="0" bIns="0">
            <a:spAutoFit/>
          </a:bodyPr>
          <a:lstStyle/>
          <a:p>
            <a:pPr marL="171450" lvl="0" indent="-171450">
              <a:spcAft>
                <a:spcPts val="600"/>
              </a:spcAft>
              <a:buSzPct val="100000"/>
              <a:buFont typeface="Arial" panose="020B0604020202020204" pitchFamily="34" charset="0"/>
              <a:buChar char="•"/>
              <a:defRPr/>
            </a:pPr>
            <a:r>
              <a:rPr lang="en-US" sz="1050" b="1" kern="0">
                <a:solidFill>
                  <a:srgbClr val="00A3E0"/>
                </a:solidFill>
                <a:latin typeface="Verdana (Body)"/>
                <a:ea typeface="Open Sans" panose="020B0606030504020204" pitchFamily="34" charset="0"/>
                <a:cs typeface="Open Sans" panose="020B0606030504020204" pitchFamily="34" charset="0"/>
              </a:rPr>
              <a:t>Master data </a:t>
            </a:r>
            <a:r>
              <a:rPr lang="en-US" sz="1050" kern="0">
                <a:solidFill>
                  <a:srgbClr val="00A3E0"/>
                </a:solidFill>
                <a:latin typeface="Verdana (Body)"/>
              </a:rPr>
              <a:t>– Suppliers with active transactions in the past two years</a:t>
            </a:r>
          </a:p>
          <a:p>
            <a:pPr marL="171450" lvl="0" indent="-171450">
              <a:spcAft>
                <a:spcPts val="600"/>
              </a:spcAft>
              <a:buSzPct val="100000"/>
              <a:buFont typeface="Arial" panose="020B0604020202020204" pitchFamily="34" charset="0"/>
              <a:buChar char="•"/>
              <a:defRPr/>
            </a:pPr>
            <a:r>
              <a:rPr lang="en-US" sz="1050" b="1" kern="0">
                <a:solidFill>
                  <a:srgbClr val="00A3E0"/>
                </a:solidFill>
                <a:latin typeface="Verdana (Body)"/>
                <a:ea typeface="Open Sans" panose="020B0606030504020204" pitchFamily="34" charset="0"/>
                <a:cs typeface="Open Sans" panose="020B0606030504020204" pitchFamily="34" charset="0"/>
              </a:rPr>
              <a:t>Transactional data </a:t>
            </a:r>
            <a:r>
              <a:rPr lang="en-US" sz="1050" kern="0">
                <a:solidFill>
                  <a:srgbClr val="00A3E0"/>
                </a:solidFill>
                <a:latin typeface="Verdana (Body)"/>
              </a:rPr>
              <a:t>– Open transactions (open PO, open invoices, etc.) at the time of transition</a:t>
            </a:r>
          </a:p>
          <a:p>
            <a:pPr marL="171450" lvl="0" indent="-171450">
              <a:spcAft>
                <a:spcPts val="600"/>
              </a:spcAft>
              <a:buSzPct val="100000"/>
              <a:buFont typeface="Arial" panose="020B0604020202020204" pitchFamily="34" charset="0"/>
              <a:buChar char="•"/>
              <a:defRPr/>
            </a:pPr>
            <a:r>
              <a:rPr lang="en-US" sz="1050" b="1" kern="0">
                <a:solidFill>
                  <a:srgbClr val="00A3E0"/>
                </a:solidFill>
                <a:latin typeface="Verdana (Body)"/>
                <a:ea typeface="Open Sans" panose="020B0606030504020204" pitchFamily="34" charset="0"/>
                <a:cs typeface="Open Sans" panose="020B0606030504020204" pitchFamily="34" charset="0"/>
              </a:rPr>
              <a:t>General ledger </a:t>
            </a:r>
            <a:r>
              <a:rPr lang="en-US" sz="1050" kern="0">
                <a:solidFill>
                  <a:srgbClr val="00A3E0"/>
                </a:solidFill>
                <a:latin typeface="Verdana (Body)"/>
              </a:rPr>
              <a:t>– Incremental monthly (PTD) trial balance for the past year</a:t>
            </a:r>
          </a:p>
        </p:txBody>
      </p:sp>
      <p:sp>
        <p:nvSpPr>
          <p:cNvPr id="185" name="TextBox 184">
            <a:extLst>
              <a:ext uri="{FF2B5EF4-FFF2-40B4-BE49-F238E27FC236}">
                <a16:creationId xmlns:a16="http://schemas.microsoft.com/office/drawing/2014/main" id="{986E1D6A-C187-CD42-BD9F-5A1217C5FD3F}"/>
              </a:ext>
            </a:extLst>
          </p:cNvPr>
          <p:cNvSpPr txBox="1"/>
          <p:nvPr/>
        </p:nvSpPr>
        <p:spPr>
          <a:xfrm>
            <a:off x="832780" y="5332543"/>
            <a:ext cx="4496787" cy="184666"/>
          </a:xfrm>
          <a:prstGeom prst="rect">
            <a:avLst/>
          </a:prstGeom>
          <a:noFill/>
          <a:ln>
            <a:noFill/>
          </a:ln>
        </p:spPr>
        <p:txBody>
          <a:bodyPr wrap="square" lIns="0" tIns="0" rIns="0" bIns="0">
            <a:spAutoFit/>
          </a:bodyPr>
          <a:lstStyle/>
          <a:p>
            <a:pPr lvl="0">
              <a:spcAft>
                <a:spcPts val="600"/>
              </a:spcAft>
              <a:defRPr/>
            </a:pPr>
            <a:r>
              <a:rPr lang="en-US" sz="1200" b="1" kern="0">
                <a:solidFill>
                  <a:srgbClr val="00A3E0"/>
                </a:solidFill>
                <a:latin typeface="Verdana (Body)"/>
              </a:rPr>
              <a:t>Leading practices on what should be migrated:</a:t>
            </a:r>
          </a:p>
        </p:txBody>
      </p:sp>
      <p:grpSp>
        <p:nvGrpSpPr>
          <p:cNvPr id="186" name="Group 185">
            <a:extLst>
              <a:ext uri="{FF2B5EF4-FFF2-40B4-BE49-F238E27FC236}">
                <a16:creationId xmlns:a16="http://schemas.microsoft.com/office/drawing/2014/main" id="{93561DD5-3FFE-9849-9659-D851749267C9}"/>
              </a:ext>
            </a:extLst>
          </p:cNvPr>
          <p:cNvGrpSpPr/>
          <p:nvPr/>
        </p:nvGrpSpPr>
        <p:grpSpPr>
          <a:xfrm>
            <a:off x="308019" y="5164389"/>
            <a:ext cx="450389" cy="457350"/>
            <a:chOff x="6803742" y="-1190740"/>
            <a:chExt cx="1014420" cy="1014413"/>
          </a:xfrm>
          <a:solidFill>
            <a:srgbClr val="00A3E0"/>
          </a:solidFill>
        </p:grpSpPr>
        <p:sp>
          <p:nvSpPr>
            <p:cNvPr id="187" name="Freeform: Shape 280">
              <a:extLst>
                <a:ext uri="{FF2B5EF4-FFF2-40B4-BE49-F238E27FC236}">
                  <a16:creationId xmlns:a16="http://schemas.microsoft.com/office/drawing/2014/main" id="{4D5E4E53-6D8E-6D47-AB06-190C63F1C898}"/>
                </a:ext>
              </a:extLst>
            </p:cNvPr>
            <p:cNvSpPr/>
            <p:nvPr/>
          </p:nvSpPr>
          <p:spPr>
            <a:xfrm>
              <a:off x="7013757" y="-703346"/>
              <a:ext cx="39625" cy="39625"/>
            </a:xfrm>
            <a:custGeom>
              <a:avLst/>
              <a:gdLst>
                <a:gd name="connsiteX0" fmla="*/ 20509 w 39625"/>
                <a:gd name="connsiteY0" fmla="*/ 39610 h 39625"/>
                <a:gd name="connsiteX1" fmla="*/ 39626 w 39625"/>
                <a:gd name="connsiteY1" fmla="*/ 19813 h 39625"/>
                <a:gd name="connsiteX2" fmla="*/ 20525 w 39625"/>
                <a:gd name="connsiteY2" fmla="*/ 23 h 39625"/>
                <a:gd name="connsiteX3" fmla="*/ 19813 w 39625"/>
                <a:gd name="connsiteY3" fmla="*/ 0 h 39625"/>
                <a:gd name="connsiteX4" fmla="*/ 0 w 39625"/>
                <a:gd name="connsiteY4" fmla="*/ 19813 h 39625"/>
                <a:gd name="connsiteX5" fmla="*/ 19813 w 39625"/>
                <a:gd name="connsiteY5" fmla="*/ 39626 h 39625"/>
                <a:gd name="connsiteX6" fmla="*/ 20509 w 39625"/>
                <a:gd name="connsiteY6" fmla="*/ 39610 h 3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25" h="39625">
                  <a:moveTo>
                    <a:pt x="20509" y="39610"/>
                  </a:moveTo>
                  <a:cubicBezTo>
                    <a:pt x="31128" y="39254"/>
                    <a:pt x="39626" y="30516"/>
                    <a:pt x="39626" y="19813"/>
                  </a:cubicBezTo>
                  <a:cubicBezTo>
                    <a:pt x="39626" y="9117"/>
                    <a:pt x="31143" y="395"/>
                    <a:pt x="20525" y="23"/>
                  </a:cubicBezTo>
                  <a:cubicBezTo>
                    <a:pt x="20285" y="0"/>
                    <a:pt x="20053" y="0"/>
                    <a:pt x="19813" y="0"/>
                  </a:cubicBezTo>
                  <a:cubicBezTo>
                    <a:pt x="8877" y="0"/>
                    <a:pt x="0" y="8877"/>
                    <a:pt x="0" y="19813"/>
                  </a:cubicBezTo>
                  <a:cubicBezTo>
                    <a:pt x="0" y="30748"/>
                    <a:pt x="8877" y="39626"/>
                    <a:pt x="19813" y="39626"/>
                  </a:cubicBezTo>
                  <a:cubicBezTo>
                    <a:pt x="20053" y="39626"/>
                    <a:pt x="20285" y="39626"/>
                    <a:pt x="20509" y="39610"/>
                  </a:cubicBezTo>
                  <a:close/>
                </a:path>
              </a:pathLst>
            </a:custGeom>
            <a:grpFill/>
            <a:ln w="1972" cap="flat">
              <a:noFill/>
              <a:prstDash val="solid"/>
              <a:miter/>
            </a:ln>
          </p:spPr>
          <p:txBody>
            <a:bodyPr rtlCol="0" anchor="ctr"/>
            <a:lstStyle/>
            <a:p>
              <a:endParaRPr lang="en-US">
                <a:latin typeface="Verdana (Body)"/>
              </a:endParaRPr>
            </a:p>
          </p:txBody>
        </p:sp>
        <p:sp>
          <p:nvSpPr>
            <p:cNvPr id="188" name="Freeform: Shape 281">
              <a:extLst>
                <a:ext uri="{FF2B5EF4-FFF2-40B4-BE49-F238E27FC236}">
                  <a16:creationId xmlns:a16="http://schemas.microsoft.com/office/drawing/2014/main" id="{356A0BA0-F371-C84D-BA5E-F6D0DD9DE26D}"/>
                </a:ext>
              </a:extLst>
            </p:cNvPr>
            <p:cNvSpPr/>
            <p:nvPr/>
          </p:nvSpPr>
          <p:spPr>
            <a:xfrm>
              <a:off x="7025004" y="-980724"/>
              <a:ext cx="583135" cy="594382"/>
            </a:xfrm>
            <a:custGeom>
              <a:avLst/>
              <a:gdLst>
                <a:gd name="connsiteX0" fmla="*/ 285944 w 583135"/>
                <a:gd name="connsiteY0" fmla="*/ 0 h 594382"/>
                <a:gd name="connsiteX1" fmla="*/ 811 w 583135"/>
                <a:gd name="connsiteY1" fmla="*/ 213142 h 594382"/>
                <a:gd name="connsiteX2" fmla="*/ 14231 w 583135"/>
                <a:gd name="connsiteY2" fmla="*/ 237745 h 594382"/>
                <a:gd name="connsiteX3" fmla="*/ 38826 w 583135"/>
                <a:gd name="connsiteY3" fmla="*/ 224325 h 594382"/>
                <a:gd name="connsiteX4" fmla="*/ 285944 w 583135"/>
                <a:gd name="connsiteY4" fmla="*/ 39626 h 594382"/>
                <a:gd name="connsiteX5" fmla="*/ 543510 w 583135"/>
                <a:gd name="connsiteY5" fmla="*/ 297191 h 594382"/>
                <a:gd name="connsiteX6" fmla="*/ 385008 w 583135"/>
                <a:gd name="connsiteY6" fmla="*/ 534937 h 594382"/>
                <a:gd name="connsiteX7" fmla="*/ 385008 w 583135"/>
                <a:gd name="connsiteY7" fmla="*/ 384654 h 594382"/>
                <a:gd name="connsiteX8" fmla="*/ 458454 w 583135"/>
                <a:gd name="connsiteY8" fmla="*/ 311200 h 594382"/>
                <a:gd name="connsiteX9" fmla="*/ 464259 w 583135"/>
                <a:gd name="connsiteY9" fmla="*/ 297191 h 594382"/>
                <a:gd name="connsiteX10" fmla="*/ 464259 w 583135"/>
                <a:gd name="connsiteY10" fmla="*/ 257566 h 594382"/>
                <a:gd name="connsiteX11" fmla="*/ 444446 w 583135"/>
                <a:gd name="connsiteY11" fmla="*/ 237753 h 594382"/>
                <a:gd name="connsiteX12" fmla="*/ 424633 w 583135"/>
                <a:gd name="connsiteY12" fmla="*/ 257566 h 594382"/>
                <a:gd name="connsiteX13" fmla="*/ 424633 w 583135"/>
                <a:gd name="connsiteY13" fmla="*/ 288988 h 594382"/>
                <a:gd name="connsiteX14" fmla="*/ 351187 w 583135"/>
                <a:gd name="connsiteY14" fmla="*/ 362434 h 594382"/>
                <a:gd name="connsiteX15" fmla="*/ 345382 w 583135"/>
                <a:gd name="connsiteY15" fmla="*/ 376442 h 594382"/>
                <a:gd name="connsiteX16" fmla="*/ 345382 w 583135"/>
                <a:gd name="connsiteY16" fmla="*/ 547823 h 594382"/>
                <a:gd name="connsiteX17" fmla="*/ 305757 w 583135"/>
                <a:gd name="connsiteY17" fmla="*/ 554006 h 594382"/>
                <a:gd name="connsiteX18" fmla="*/ 305757 w 583135"/>
                <a:gd name="connsiteY18" fmla="*/ 274871 h 594382"/>
                <a:gd name="connsiteX19" fmla="*/ 365195 w 583135"/>
                <a:gd name="connsiteY19" fmla="*/ 198128 h 594382"/>
                <a:gd name="connsiteX20" fmla="*/ 285944 w 583135"/>
                <a:gd name="connsiteY20" fmla="*/ 118877 h 594382"/>
                <a:gd name="connsiteX21" fmla="*/ 206693 w 583135"/>
                <a:gd name="connsiteY21" fmla="*/ 198128 h 594382"/>
                <a:gd name="connsiteX22" fmla="*/ 266131 w 583135"/>
                <a:gd name="connsiteY22" fmla="*/ 274871 h 594382"/>
                <a:gd name="connsiteX23" fmla="*/ 266131 w 583135"/>
                <a:gd name="connsiteY23" fmla="*/ 553991 h 594382"/>
                <a:gd name="connsiteX24" fmla="*/ 226506 w 583135"/>
                <a:gd name="connsiteY24" fmla="*/ 547916 h 594382"/>
                <a:gd name="connsiteX25" fmla="*/ 226506 w 583135"/>
                <a:gd name="connsiteY25" fmla="*/ 376442 h 594382"/>
                <a:gd name="connsiteX26" fmla="*/ 220701 w 583135"/>
                <a:gd name="connsiteY26" fmla="*/ 362434 h 594382"/>
                <a:gd name="connsiteX27" fmla="*/ 147255 w 583135"/>
                <a:gd name="connsiteY27" fmla="*/ 288988 h 594382"/>
                <a:gd name="connsiteX28" fmla="*/ 147255 w 583135"/>
                <a:gd name="connsiteY28" fmla="*/ 257566 h 594382"/>
                <a:gd name="connsiteX29" fmla="*/ 127442 w 583135"/>
                <a:gd name="connsiteY29" fmla="*/ 237753 h 594382"/>
                <a:gd name="connsiteX30" fmla="*/ 107629 w 583135"/>
                <a:gd name="connsiteY30" fmla="*/ 257566 h 594382"/>
                <a:gd name="connsiteX31" fmla="*/ 107629 w 583135"/>
                <a:gd name="connsiteY31" fmla="*/ 297191 h 594382"/>
                <a:gd name="connsiteX32" fmla="*/ 113434 w 583135"/>
                <a:gd name="connsiteY32" fmla="*/ 311200 h 594382"/>
                <a:gd name="connsiteX33" fmla="*/ 186880 w 583135"/>
                <a:gd name="connsiteY33" fmla="*/ 384654 h 594382"/>
                <a:gd name="connsiteX34" fmla="*/ 186880 w 583135"/>
                <a:gd name="connsiteY34" fmla="*/ 535223 h 594382"/>
                <a:gd name="connsiteX35" fmla="*/ 38811 w 583135"/>
                <a:gd name="connsiteY35" fmla="*/ 370019 h 594382"/>
                <a:gd name="connsiteX36" fmla="*/ 14184 w 583135"/>
                <a:gd name="connsiteY36" fmla="*/ 356661 h 594382"/>
                <a:gd name="connsiteX37" fmla="*/ 826 w 583135"/>
                <a:gd name="connsiteY37" fmla="*/ 381287 h 594382"/>
                <a:gd name="connsiteX38" fmla="*/ 285944 w 583135"/>
                <a:gd name="connsiteY38" fmla="*/ 594383 h 594382"/>
                <a:gd name="connsiteX39" fmla="*/ 583135 w 583135"/>
                <a:gd name="connsiteY39" fmla="*/ 297191 h 594382"/>
                <a:gd name="connsiteX40" fmla="*/ 285944 w 583135"/>
                <a:gd name="connsiteY40" fmla="*/ 0 h 594382"/>
                <a:gd name="connsiteX41" fmla="*/ 246318 w 583135"/>
                <a:gd name="connsiteY41" fmla="*/ 198128 h 594382"/>
                <a:gd name="connsiteX42" fmla="*/ 285944 w 583135"/>
                <a:gd name="connsiteY42" fmla="*/ 158502 h 594382"/>
                <a:gd name="connsiteX43" fmla="*/ 325569 w 583135"/>
                <a:gd name="connsiteY43" fmla="*/ 198128 h 594382"/>
                <a:gd name="connsiteX44" fmla="*/ 285944 w 583135"/>
                <a:gd name="connsiteY44" fmla="*/ 237753 h 594382"/>
                <a:gd name="connsiteX45" fmla="*/ 246318 w 583135"/>
                <a:gd name="connsiteY45" fmla="*/ 198128 h 59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83135" h="594382">
                  <a:moveTo>
                    <a:pt x="285944" y="0"/>
                  </a:moveTo>
                  <a:cubicBezTo>
                    <a:pt x="149677" y="0"/>
                    <a:pt x="36682" y="91177"/>
                    <a:pt x="811" y="213142"/>
                  </a:cubicBezTo>
                  <a:cubicBezTo>
                    <a:pt x="-2277" y="223644"/>
                    <a:pt x="3728" y="234657"/>
                    <a:pt x="14231" y="237745"/>
                  </a:cubicBezTo>
                  <a:cubicBezTo>
                    <a:pt x="24725" y="240826"/>
                    <a:pt x="35738" y="234828"/>
                    <a:pt x="38826" y="224325"/>
                  </a:cubicBezTo>
                  <a:cubicBezTo>
                    <a:pt x="70813" y="115580"/>
                    <a:pt x="172431" y="39626"/>
                    <a:pt x="285944" y="39626"/>
                  </a:cubicBezTo>
                  <a:cubicBezTo>
                    <a:pt x="427969" y="39626"/>
                    <a:pt x="543510" y="155174"/>
                    <a:pt x="543510" y="297191"/>
                  </a:cubicBezTo>
                  <a:cubicBezTo>
                    <a:pt x="543510" y="404126"/>
                    <a:pt x="477996" y="496039"/>
                    <a:pt x="385008" y="534937"/>
                  </a:cubicBezTo>
                  <a:lnTo>
                    <a:pt x="385008" y="384654"/>
                  </a:lnTo>
                  <a:lnTo>
                    <a:pt x="458454" y="311200"/>
                  </a:lnTo>
                  <a:cubicBezTo>
                    <a:pt x="462169" y="307485"/>
                    <a:pt x="464259" y="302446"/>
                    <a:pt x="464259" y="297191"/>
                  </a:cubicBezTo>
                  <a:lnTo>
                    <a:pt x="464259" y="257566"/>
                  </a:lnTo>
                  <a:cubicBezTo>
                    <a:pt x="464259" y="246622"/>
                    <a:pt x="455389" y="237753"/>
                    <a:pt x="444446" y="237753"/>
                  </a:cubicBezTo>
                  <a:cubicBezTo>
                    <a:pt x="433503" y="237753"/>
                    <a:pt x="424633" y="246622"/>
                    <a:pt x="424633" y="257566"/>
                  </a:cubicBezTo>
                  <a:lnTo>
                    <a:pt x="424633" y="288988"/>
                  </a:lnTo>
                  <a:lnTo>
                    <a:pt x="351187" y="362434"/>
                  </a:lnTo>
                  <a:cubicBezTo>
                    <a:pt x="347472" y="366149"/>
                    <a:pt x="345382" y="371187"/>
                    <a:pt x="345382" y="376442"/>
                  </a:cubicBezTo>
                  <a:lnTo>
                    <a:pt x="345382" y="547823"/>
                  </a:lnTo>
                  <a:cubicBezTo>
                    <a:pt x="332519" y="550872"/>
                    <a:pt x="319285" y="552969"/>
                    <a:pt x="305757" y="554006"/>
                  </a:cubicBezTo>
                  <a:lnTo>
                    <a:pt x="305757" y="274871"/>
                  </a:lnTo>
                  <a:cubicBezTo>
                    <a:pt x="339903" y="266048"/>
                    <a:pt x="365195" y="234990"/>
                    <a:pt x="365195" y="198128"/>
                  </a:cubicBezTo>
                  <a:cubicBezTo>
                    <a:pt x="365195" y="154431"/>
                    <a:pt x="329640" y="118877"/>
                    <a:pt x="285944" y="118877"/>
                  </a:cubicBezTo>
                  <a:cubicBezTo>
                    <a:pt x="242248" y="118877"/>
                    <a:pt x="206693" y="154431"/>
                    <a:pt x="206693" y="198128"/>
                  </a:cubicBezTo>
                  <a:cubicBezTo>
                    <a:pt x="206693" y="234990"/>
                    <a:pt x="231985" y="266048"/>
                    <a:pt x="266131" y="274871"/>
                  </a:cubicBezTo>
                  <a:lnTo>
                    <a:pt x="266131" y="553991"/>
                  </a:lnTo>
                  <a:cubicBezTo>
                    <a:pt x="252626" y="552977"/>
                    <a:pt x="239392" y="550918"/>
                    <a:pt x="226506" y="547916"/>
                  </a:cubicBezTo>
                  <a:lnTo>
                    <a:pt x="226506" y="376442"/>
                  </a:lnTo>
                  <a:cubicBezTo>
                    <a:pt x="226506" y="371187"/>
                    <a:pt x="224416" y="366149"/>
                    <a:pt x="220701" y="362434"/>
                  </a:cubicBezTo>
                  <a:lnTo>
                    <a:pt x="147255" y="288988"/>
                  </a:lnTo>
                  <a:lnTo>
                    <a:pt x="147255" y="257566"/>
                  </a:lnTo>
                  <a:cubicBezTo>
                    <a:pt x="147255" y="246622"/>
                    <a:pt x="138385" y="237753"/>
                    <a:pt x="127442" y="237753"/>
                  </a:cubicBezTo>
                  <a:cubicBezTo>
                    <a:pt x="116498" y="237753"/>
                    <a:pt x="107629" y="246622"/>
                    <a:pt x="107629" y="257566"/>
                  </a:cubicBezTo>
                  <a:lnTo>
                    <a:pt x="107629" y="297191"/>
                  </a:lnTo>
                  <a:cubicBezTo>
                    <a:pt x="107629" y="302446"/>
                    <a:pt x="109719" y="307485"/>
                    <a:pt x="113434" y="311200"/>
                  </a:cubicBezTo>
                  <a:lnTo>
                    <a:pt x="186880" y="384654"/>
                  </a:lnTo>
                  <a:lnTo>
                    <a:pt x="186880" y="535223"/>
                  </a:lnTo>
                  <a:cubicBezTo>
                    <a:pt x="116723" y="506255"/>
                    <a:pt x="61634" y="446940"/>
                    <a:pt x="38811" y="370019"/>
                  </a:cubicBezTo>
                  <a:cubicBezTo>
                    <a:pt x="35700" y="359524"/>
                    <a:pt x="24671" y="353549"/>
                    <a:pt x="14184" y="356661"/>
                  </a:cubicBezTo>
                  <a:cubicBezTo>
                    <a:pt x="3690" y="359772"/>
                    <a:pt x="-2285" y="370800"/>
                    <a:pt x="826" y="381287"/>
                  </a:cubicBezTo>
                  <a:cubicBezTo>
                    <a:pt x="39871" y="512879"/>
                    <a:pt x="159227" y="594383"/>
                    <a:pt x="285944" y="594383"/>
                  </a:cubicBezTo>
                  <a:cubicBezTo>
                    <a:pt x="449477" y="594383"/>
                    <a:pt x="583135" y="461343"/>
                    <a:pt x="583135" y="297191"/>
                  </a:cubicBezTo>
                  <a:cubicBezTo>
                    <a:pt x="583135" y="133318"/>
                    <a:pt x="449817" y="0"/>
                    <a:pt x="285944" y="0"/>
                  </a:cubicBezTo>
                  <a:close/>
                  <a:moveTo>
                    <a:pt x="246318" y="198128"/>
                  </a:moveTo>
                  <a:cubicBezTo>
                    <a:pt x="246318" y="176279"/>
                    <a:pt x="264096" y="158502"/>
                    <a:pt x="285944" y="158502"/>
                  </a:cubicBezTo>
                  <a:cubicBezTo>
                    <a:pt x="307792" y="158502"/>
                    <a:pt x="325569" y="176279"/>
                    <a:pt x="325569" y="198128"/>
                  </a:cubicBezTo>
                  <a:cubicBezTo>
                    <a:pt x="325569" y="219976"/>
                    <a:pt x="307792" y="237753"/>
                    <a:pt x="285944" y="237753"/>
                  </a:cubicBezTo>
                  <a:cubicBezTo>
                    <a:pt x="264096" y="237753"/>
                    <a:pt x="246318" y="219976"/>
                    <a:pt x="246318" y="198128"/>
                  </a:cubicBezTo>
                  <a:close/>
                </a:path>
              </a:pathLst>
            </a:custGeom>
            <a:grpFill/>
            <a:ln w="1972" cap="flat">
              <a:noFill/>
              <a:prstDash val="solid"/>
              <a:miter/>
            </a:ln>
          </p:spPr>
          <p:txBody>
            <a:bodyPr rtlCol="0" anchor="ctr"/>
            <a:lstStyle/>
            <a:p>
              <a:endParaRPr lang="en-US">
                <a:latin typeface="Verdana (Body)"/>
              </a:endParaRPr>
            </a:p>
          </p:txBody>
        </p:sp>
        <p:sp>
          <p:nvSpPr>
            <p:cNvPr id="189" name="Freeform: Shape 282">
              <a:extLst>
                <a:ext uri="{FF2B5EF4-FFF2-40B4-BE49-F238E27FC236}">
                  <a16:creationId xmlns:a16="http://schemas.microsoft.com/office/drawing/2014/main" id="{49BA4400-3580-1849-9F7A-2EC2B1C5132A}"/>
                </a:ext>
              </a:extLst>
            </p:cNvPr>
            <p:cNvSpPr/>
            <p:nvPr/>
          </p:nvSpPr>
          <p:spPr>
            <a:xfrm>
              <a:off x="6803742" y="-1190740"/>
              <a:ext cx="1014420" cy="1014413"/>
            </a:xfrm>
            <a:custGeom>
              <a:avLst/>
              <a:gdLst>
                <a:gd name="connsiteX0" fmla="*/ 998849 w 1014420"/>
                <a:gd name="connsiteY0" fmla="*/ 428420 h 1014413"/>
                <a:gd name="connsiteX1" fmla="*/ 913507 w 1014420"/>
                <a:gd name="connsiteY1" fmla="*/ 409683 h 1014413"/>
                <a:gd name="connsiteX2" fmla="*/ 863658 w 1014420"/>
                <a:gd name="connsiteY2" fmla="*/ 288810 h 1014413"/>
                <a:gd name="connsiteX3" fmla="*/ 913941 w 1014420"/>
                <a:gd name="connsiteY3" fmla="*/ 211966 h 1014413"/>
                <a:gd name="connsiteX4" fmla="*/ 911371 w 1014420"/>
                <a:gd name="connsiteY4" fmla="*/ 187107 h 1014413"/>
                <a:gd name="connsiteX5" fmla="*/ 827306 w 1014420"/>
                <a:gd name="connsiteY5" fmla="*/ 103042 h 1014413"/>
                <a:gd name="connsiteX6" fmla="*/ 802448 w 1014420"/>
                <a:gd name="connsiteY6" fmla="*/ 100480 h 1014413"/>
                <a:gd name="connsiteX7" fmla="*/ 725603 w 1014420"/>
                <a:gd name="connsiteY7" fmla="*/ 150755 h 1014413"/>
                <a:gd name="connsiteX8" fmla="*/ 604738 w 1014420"/>
                <a:gd name="connsiteY8" fmla="*/ 100913 h 1014413"/>
                <a:gd name="connsiteX9" fmla="*/ 586001 w 1014420"/>
                <a:gd name="connsiteY9" fmla="*/ 15564 h 1014413"/>
                <a:gd name="connsiteX10" fmla="*/ 566645 w 1014420"/>
                <a:gd name="connsiteY10" fmla="*/ 0 h 1014413"/>
                <a:gd name="connsiteX11" fmla="*/ 447768 w 1014420"/>
                <a:gd name="connsiteY11" fmla="*/ 0 h 1014413"/>
                <a:gd name="connsiteX12" fmla="*/ 428412 w 1014420"/>
                <a:gd name="connsiteY12" fmla="*/ 15564 h 1014413"/>
                <a:gd name="connsiteX13" fmla="*/ 409675 w 1014420"/>
                <a:gd name="connsiteY13" fmla="*/ 100913 h 1014413"/>
                <a:gd name="connsiteX14" fmla="*/ 288810 w 1014420"/>
                <a:gd name="connsiteY14" fmla="*/ 150755 h 1014413"/>
                <a:gd name="connsiteX15" fmla="*/ 211966 w 1014420"/>
                <a:gd name="connsiteY15" fmla="*/ 100480 h 1014413"/>
                <a:gd name="connsiteX16" fmla="*/ 187107 w 1014420"/>
                <a:gd name="connsiteY16" fmla="*/ 103042 h 1014413"/>
                <a:gd name="connsiteX17" fmla="*/ 103042 w 1014420"/>
                <a:gd name="connsiteY17" fmla="*/ 187107 h 1014413"/>
                <a:gd name="connsiteX18" fmla="*/ 100472 w 1014420"/>
                <a:gd name="connsiteY18" fmla="*/ 211966 h 1014413"/>
                <a:gd name="connsiteX19" fmla="*/ 150755 w 1014420"/>
                <a:gd name="connsiteY19" fmla="*/ 288810 h 1014413"/>
                <a:gd name="connsiteX20" fmla="*/ 100890 w 1014420"/>
                <a:gd name="connsiteY20" fmla="*/ 409683 h 1014413"/>
                <a:gd name="connsiteX21" fmla="*/ 15564 w 1014420"/>
                <a:gd name="connsiteY21" fmla="*/ 428420 h 1014413"/>
                <a:gd name="connsiteX22" fmla="*/ 0 w 1014420"/>
                <a:gd name="connsiteY22" fmla="*/ 447768 h 1014413"/>
                <a:gd name="connsiteX23" fmla="*/ 0 w 1014420"/>
                <a:gd name="connsiteY23" fmla="*/ 566645 h 1014413"/>
                <a:gd name="connsiteX24" fmla="*/ 15556 w 1014420"/>
                <a:gd name="connsiteY24" fmla="*/ 586001 h 1014413"/>
                <a:gd name="connsiteX25" fmla="*/ 101765 w 1014420"/>
                <a:gd name="connsiteY25" fmla="*/ 604955 h 1014413"/>
                <a:gd name="connsiteX26" fmla="*/ 151583 w 1014420"/>
                <a:gd name="connsiteY26" fmla="*/ 724234 h 1014413"/>
                <a:gd name="connsiteX27" fmla="*/ 100472 w 1014420"/>
                <a:gd name="connsiteY27" fmla="*/ 802455 h 1014413"/>
                <a:gd name="connsiteX28" fmla="*/ 103042 w 1014420"/>
                <a:gd name="connsiteY28" fmla="*/ 827306 h 1014413"/>
                <a:gd name="connsiteX29" fmla="*/ 187107 w 1014420"/>
                <a:gd name="connsiteY29" fmla="*/ 911371 h 1014413"/>
                <a:gd name="connsiteX30" fmla="*/ 211950 w 1014420"/>
                <a:gd name="connsiteY30" fmla="*/ 913956 h 1014413"/>
                <a:gd name="connsiteX31" fmla="*/ 291232 w 1014420"/>
                <a:gd name="connsiteY31" fmla="*/ 862195 h 1014413"/>
                <a:gd name="connsiteX32" fmla="*/ 408932 w 1014420"/>
                <a:gd name="connsiteY32" fmla="*/ 910466 h 1014413"/>
                <a:gd name="connsiteX33" fmla="*/ 428420 w 1014420"/>
                <a:gd name="connsiteY33" fmla="*/ 998865 h 1014413"/>
                <a:gd name="connsiteX34" fmla="*/ 447768 w 1014420"/>
                <a:gd name="connsiteY34" fmla="*/ 1014413 h 1014413"/>
                <a:gd name="connsiteX35" fmla="*/ 566645 w 1014420"/>
                <a:gd name="connsiteY35" fmla="*/ 1014413 h 1014413"/>
                <a:gd name="connsiteX36" fmla="*/ 585993 w 1014420"/>
                <a:gd name="connsiteY36" fmla="*/ 998865 h 1014413"/>
                <a:gd name="connsiteX37" fmla="*/ 605481 w 1014420"/>
                <a:gd name="connsiteY37" fmla="*/ 910466 h 1014413"/>
                <a:gd name="connsiteX38" fmla="*/ 723181 w 1014420"/>
                <a:gd name="connsiteY38" fmla="*/ 862195 h 1014413"/>
                <a:gd name="connsiteX39" fmla="*/ 802463 w 1014420"/>
                <a:gd name="connsiteY39" fmla="*/ 913956 h 1014413"/>
                <a:gd name="connsiteX40" fmla="*/ 827306 w 1014420"/>
                <a:gd name="connsiteY40" fmla="*/ 911371 h 1014413"/>
                <a:gd name="connsiteX41" fmla="*/ 911371 w 1014420"/>
                <a:gd name="connsiteY41" fmla="*/ 827306 h 1014413"/>
                <a:gd name="connsiteX42" fmla="*/ 913948 w 1014420"/>
                <a:gd name="connsiteY42" fmla="*/ 802455 h 1014413"/>
                <a:gd name="connsiteX43" fmla="*/ 862830 w 1014420"/>
                <a:gd name="connsiteY43" fmla="*/ 724234 h 1014413"/>
                <a:gd name="connsiteX44" fmla="*/ 912656 w 1014420"/>
                <a:gd name="connsiteY44" fmla="*/ 604955 h 1014413"/>
                <a:gd name="connsiteX45" fmla="*/ 998857 w 1014420"/>
                <a:gd name="connsiteY45" fmla="*/ 586001 h 1014413"/>
                <a:gd name="connsiteX46" fmla="*/ 1014421 w 1014420"/>
                <a:gd name="connsiteY46" fmla="*/ 566645 h 1014413"/>
                <a:gd name="connsiteX47" fmla="*/ 1014421 w 1014420"/>
                <a:gd name="connsiteY47" fmla="*/ 447768 h 1014413"/>
                <a:gd name="connsiteX48" fmla="*/ 998849 w 1014420"/>
                <a:gd name="connsiteY48" fmla="*/ 428420 h 1014413"/>
                <a:gd name="connsiteX49" fmla="*/ 974788 w 1014420"/>
                <a:gd name="connsiteY49" fmla="*/ 550717 h 1014413"/>
                <a:gd name="connsiteX50" fmla="*/ 891860 w 1014420"/>
                <a:gd name="connsiteY50" fmla="*/ 568951 h 1014413"/>
                <a:gd name="connsiteX51" fmla="*/ 876722 w 1014420"/>
                <a:gd name="connsiteY51" fmla="*/ 584213 h 1014413"/>
                <a:gd name="connsiteX52" fmla="*/ 822725 w 1014420"/>
                <a:gd name="connsiteY52" fmla="*/ 713375 h 1014413"/>
                <a:gd name="connsiteX53" fmla="*/ 822647 w 1014420"/>
                <a:gd name="connsiteY53" fmla="*/ 735177 h 1014413"/>
                <a:gd name="connsiteX54" fmla="*/ 871970 w 1014420"/>
                <a:gd name="connsiteY54" fmla="*/ 810667 h 1014413"/>
                <a:gd name="connsiteX55" fmla="*/ 810659 w 1014420"/>
                <a:gd name="connsiteY55" fmla="*/ 871978 h 1014413"/>
                <a:gd name="connsiteX56" fmla="*/ 734233 w 1014420"/>
                <a:gd name="connsiteY56" fmla="*/ 822090 h 1014413"/>
                <a:gd name="connsiteX57" fmla="*/ 712632 w 1014420"/>
                <a:gd name="connsiteY57" fmla="*/ 822051 h 1014413"/>
                <a:gd name="connsiteX58" fmla="*/ 584879 w 1014420"/>
                <a:gd name="connsiteY58" fmla="*/ 874447 h 1014413"/>
                <a:gd name="connsiteX59" fmla="*/ 569508 w 1014420"/>
                <a:gd name="connsiteY59" fmla="*/ 889585 h 1014413"/>
                <a:gd name="connsiteX60" fmla="*/ 550725 w 1014420"/>
                <a:gd name="connsiteY60" fmla="*/ 974788 h 1014413"/>
                <a:gd name="connsiteX61" fmla="*/ 463688 w 1014420"/>
                <a:gd name="connsiteY61" fmla="*/ 974788 h 1014413"/>
                <a:gd name="connsiteX62" fmla="*/ 444905 w 1014420"/>
                <a:gd name="connsiteY62" fmla="*/ 889585 h 1014413"/>
                <a:gd name="connsiteX63" fmla="*/ 429534 w 1014420"/>
                <a:gd name="connsiteY63" fmla="*/ 874447 h 1014413"/>
                <a:gd name="connsiteX64" fmla="*/ 301789 w 1014420"/>
                <a:gd name="connsiteY64" fmla="*/ 822051 h 1014413"/>
                <a:gd name="connsiteX65" fmla="*/ 280180 w 1014420"/>
                <a:gd name="connsiteY65" fmla="*/ 822090 h 1014413"/>
                <a:gd name="connsiteX66" fmla="*/ 203762 w 1014420"/>
                <a:gd name="connsiteY66" fmla="*/ 871978 h 1014413"/>
                <a:gd name="connsiteX67" fmla="*/ 142443 w 1014420"/>
                <a:gd name="connsiteY67" fmla="*/ 810667 h 1014413"/>
                <a:gd name="connsiteX68" fmla="*/ 191774 w 1014420"/>
                <a:gd name="connsiteY68" fmla="*/ 735177 h 1014413"/>
                <a:gd name="connsiteX69" fmla="*/ 191688 w 1014420"/>
                <a:gd name="connsiteY69" fmla="*/ 713375 h 1014413"/>
                <a:gd name="connsiteX70" fmla="*/ 137691 w 1014420"/>
                <a:gd name="connsiteY70" fmla="*/ 584213 h 1014413"/>
                <a:gd name="connsiteX71" fmla="*/ 122560 w 1014420"/>
                <a:gd name="connsiteY71" fmla="*/ 568951 h 1014413"/>
                <a:gd name="connsiteX72" fmla="*/ 39626 w 1014420"/>
                <a:gd name="connsiteY72" fmla="*/ 550717 h 1014413"/>
                <a:gd name="connsiteX73" fmla="*/ 39626 w 1014420"/>
                <a:gd name="connsiteY73" fmla="*/ 463704 h 1014413"/>
                <a:gd name="connsiteX74" fmla="*/ 121779 w 1014420"/>
                <a:gd name="connsiteY74" fmla="*/ 445663 h 1014413"/>
                <a:gd name="connsiteX75" fmla="*/ 136948 w 1014420"/>
                <a:gd name="connsiteY75" fmla="*/ 430254 h 1014413"/>
                <a:gd name="connsiteX76" fmla="*/ 190884 w 1014420"/>
                <a:gd name="connsiteY76" fmla="*/ 299552 h 1014413"/>
                <a:gd name="connsiteX77" fmla="*/ 190914 w 1014420"/>
                <a:gd name="connsiteY77" fmla="*/ 277804 h 1014413"/>
                <a:gd name="connsiteX78" fmla="*/ 142451 w 1014420"/>
                <a:gd name="connsiteY78" fmla="*/ 203746 h 1014413"/>
                <a:gd name="connsiteX79" fmla="*/ 203746 w 1014420"/>
                <a:gd name="connsiteY79" fmla="*/ 142451 h 1014413"/>
                <a:gd name="connsiteX80" fmla="*/ 277804 w 1014420"/>
                <a:gd name="connsiteY80" fmla="*/ 190914 h 1014413"/>
                <a:gd name="connsiteX81" fmla="*/ 299544 w 1014420"/>
                <a:gd name="connsiteY81" fmla="*/ 190884 h 1014413"/>
                <a:gd name="connsiteX82" fmla="*/ 430246 w 1014420"/>
                <a:gd name="connsiteY82" fmla="*/ 136971 h 1014413"/>
                <a:gd name="connsiteX83" fmla="*/ 445663 w 1014420"/>
                <a:gd name="connsiteY83" fmla="*/ 121802 h 1014413"/>
                <a:gd name="connsiteX84" fmla="*/ 463704 w 1014420"/>
                <a:gd name="connsiteY84" fmla="*/ 39626 h 1014413"/>
                <a:gd name="connsiteX85" fmla="*/ 550709 w 1014420"/>
                <a:gd name="connsiteY85" fmla="*/ 39626 h 1014413"/>
                <a:gd name="connsiteX86" fmla="*/ 568750 w 1014420"/>
                <a:gd name="connsiteY86" fmla="*/ 121802 h 1014413"/>
                <a:gd name="connsiteX87" fmla="*/ 584167 w 1014420"/>
                <a:gd name="connsiteY87" fmla="*/ 136971 h 1014413"/>
                <a:gd name="connsiteX88" fmla="*/ 714869 w 1014420"/>
                <a:gd name="connsiteY88" fmla="*/ 190884 h 1014413"/>
                <a:gd name="connsiteX89" fmla="*/ 736609 w 1014420"/>
                <a:gd name="connsiteY89" fmla="*/ 190914 h 1014413"/>
                <a:gd name="connsiteX90" fmla="*/ 810667 w 1014420"/>
                <a:gd name="connsiteY90" fmla="*/ 142451 h 1014413"/>
                <a:gd name="connsiteX91" fmla="*/ 871962 w 1014420"/>
                <a:gd name="connsiteY91" fmla="*/ 203746 h 1014413"/>
                <a:gd name="connsiteX92" fmla="*/ 823499 w 1014420"/>
                <a:gd name="connsiteY92" fmla="*/ 277804 h 1014413"/>
                <a:gd name="connsiteX93" fmla="*/ 823530 w 1014420"/>
                <a:gd name="connsiteY93" fmla="*/ 299544 h 1014413"/>
                <a:gd name="connsiteX94" fmla="*/ 877450 w 1014420"/>
                <a:gd name="connsiteY94" fmla="*/ 430246 h 1014413"/>
                <a:gd name="connsiteX95" fmla="*/ 892619 w 1014420"/>
                <a:gd name="connsiteY95" fmla="*/ 445663 h 1014413"/>
                <a:gd name="connsiteX96" fmla="*/ 974788 w 1014420"/>
                <a:gd name="connsiteY96" fmla="*/ 463704 h 1014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1014420" h="1014413">
                  <a:moveTo>
                    <a:pt x="998849" y="428420"/>
                  </a:moveTo>
                  <a:lnTo>
                    <a:pt x="913507" y="409683"/>
                  </a:lnTo>
                  <a:cubicBezTo>
                    <a:pt x="903431" y="366892"/>
                    <a:pt x="886714" y="326338"/>
                    <a:pt x="863658" y="288810"/>
                  </a:cubicBezTo>
                  <a:lnTo>
                    <a:pt x="913941" y="211966"/>
                  </a:lnTo>
                  <a:cubicBezTo>
                    <a:pt x="919080" y="204118"/>
                    <a:pt x="918004" y="193739"/>
                    <a:pt x="911371" y="187107"/>
                  </a:cubicBezTo>
                  <a:lnTo>
                    <a:pt x="827306" y="103042"/>
                  </a:lnTo>
                  <a:cubicBezTo>
                    <a:pt x="820674" y="96409"/>
                    <a:pt x="810295" y="95341"/>
                    <a:pt x="802448" y="100480"/>
                  </a:cubicBezTo>
                  <a:lnTo>
                    <a:pt x="725603" y="150755"/>
                  </a:lnTo>
                  <a:cubicBezTo>
                    <a:pt x="688075" y="127699"/>
                    <a:pt x="647521" y="110982"/>
                    <a:pt x="604738" y="100913"/>
                  </a:cubicBezTo>
                  <a:lnTo>
                    <a:pt x="586001" y="15564"/>
                  </a:lnTo>
                  <a:cubicBezTo>
                    <a:pt x="584004" y="6478"/>
                    <a:pt x="575948" y="0"/>
                    <a:pt x="566645" y="0"/>
                  </a:cubicBezTo>
                  <a:lnTo>
                    <a:pt x="447768" y="0"/>
                  </a:lnTo>
                  <a:cubicBezTo>
                    <a:pt x="438466" y="0"/>
                    <a:pt x="430409" y="6478"/>
                    <a:pt x="428412" y="15564"/>
                  </a:cubicBezTo>
                  <a:lnTo>
                    <a:pt x="409675" y="100913"/>
                  </a:lnTo>
                  <a:cubicBezTo>
                    <a:pt x="366892" y="110982"/>
                    <a:pt x="326338" y="127699"/>
                    <a:pt x="288810" y="150755"/>
                  </a:cubicBezTo>
                  <a:lnTo>
                    <a:pt x="211966" y="100480"/>
                  </a:lnTo>
                  <a:cubicBezTo>
                    <a:pt x="204118" y="95341"/>
                    <a:pt x="193739" y="96417"/>
                    <a:pt x="187107" y="103042"/>
                  </a:cubicBezTo>
                  <a:lnTo>
                    <a:pt x="103042" y="187107"/>
                  </a:lnTo>
                  <a:cubicBezTo>
                    <a:pt x="96409" y="193739"/>
                    <a:pt x="95333" y="204118"/>
                    <a:pt x="100472" y="211966"/>
                  </a:cubicBezTo>
                  <a:lnTo>
                    <a:pt x="150755" y="288810"/>
                  </a:lnTo>
                  <a:cubicBezTo>
                    <a:pt x="127707" y="326330"/>
                    <a:pt x="110975" y="366884"/>
                    <a:pt x="100890" y="409683"/>
                  </a:cubicBezTo>
                  <a:lnTo>
                    <a:pt x="15564" y="428420"/>
                  </a:lnTo>
                  <a:cubicBezTo>
                    <a:pt x="6478" y="430417"/>
                    <a:pt x="0" y="438466"/>
                    <a:pt x="0" y="447768"/>
                  </a:cubicBezTo>
                  <a:lnTo>
                    <a:pt x="0" y="566645"/>
                  </a:lnTo>
                  <a:cubicBezTo>
                    <a:pt x="0" y="575948"/>
                    <a:pt x="6470" y="583996"/>
                    <a:pt x="15556" y="586001"/>
                  </a:cubicBezTo>
                  <a:lnTo>
                    <a:pt x="101765" y="604955"/>
                  </a:lnTo>
                  <a:cubicBezTo>
                    <a:pt x="112066" y="647405"/>
                    <a:pt x="128783" y="687417"/>
                    <a:pt x="151583" y="724234"/>
                  </a:cubicBezTo>
                  <a:lnTo>
                    <a:pt x="100472" y="802455"/>
                  </a:lnTo>
                  <a:cubicBezTo>
                    <a:pt x="95341" y="810303"/>
                    <a:pt x="96417" y="820674"/>
                    <a:pt x="103042" y="827306"/>
                  </a:cubicBezTo>
                  <a:lnTo>
                    <a:pt x="187107" y="911371"/>
                  </a:lnTo>
                  <a:cubicBezTo>
                    <a:pt x="193739" y="917996"/>
                    <a:pt x="204102" y="919080"/>
                    <a:pt x="211950" y="913956"/>
                  </a:cubicBezTo>
                  <a:lnTo>
                    <a:pt x="291232" y="862195"/>
                  </a:lnTo>
                  <a:cubicBezTo>
                    <a:pt x="327963" y="884415"/>
                    <a:pt x="367441" y="900614"/>
                    <a:pt x="408932" y="910466"/>
                  </a:cubicBezTo>
                  <a:lnTo>
                    <a:pt x="428420" y="998865"/>
                  </a:lnTo>
                  <a:cubicBezTo>
                    <a:pt x="430424" y="1007951"/>
                    <a:pt x="438473" y="1014413"/>
                    <a:pt x="447768" y="1014413"/>
                  </a:cubicBezTo>
                  <a:lnTo>
                    <a:pt x="566645" y="1014413"/>
                  </a:lnTo>
                  <a:cubicBezTo>
                    <a:pt x="575948" y="1014413"/>
                    <a:pt x="583996" y="1007951"/>
                    <a:pt x="585993" y="998865"/>
                  </a:cubicBezTo>
                  <a:lnTo>
                    <a:pt x="605481" y="910466"/>
                  </a:lnTo>
                  <a:cubicBezTo>
                    <a:pt x="646979" y="900614"/>
                    <a:pt x="686458" y="884415"/>
                    <a:pt x="723181" y="862195"/>
                  </a:cubicBezTo>
                  <a:lnTo>
                    <a:pt x="802463" y="913956"/>
                  </a:lnTo>
                  <a:cubicBezTo>
                    <a:pt x="810311" y="919072"/>
                    <a:pt x="820681" y="918004"/>
                    <a:pt x="827306" y="911371"/>
                  </a:cubicBezTo>
                  <a:lnTo>
                    <a:pt x="911371" y="827306"/>
                  </a:lnTo>
                  <a:cubicBezTo>
                    <a:pt x="918004" y="820681"/>
                    <a:pt x="919080" y="810311"/>
                    <a:pt x="913948" y="802455"/>
                  </a:cubicBezTo>
                  <a:lnTo>
                    <a:pt x="862830" y="724234"/>
                  </a:lnTo>
                  <a:cubicBezTo>
                    <a:pt x="885638" y="687394"/>
                    <a:pt x="902355" y="647366"/>
                    <a:pt x="912656" y="604955"/>
                  </a:cubicBezTo>
                  <a:lnTo>
                    <a:pt x="998857" y="586001"/>
                  </a:lnTo>
                  <a:cubicBezTo>
                    <a:pt x="1007943" y="584004"/>
                    <a:pt x="1014421" y="575948"/>
                    <a:pt x="1014421" y="566645"/>
                  </a:cubicBezTo>
                  <a:lnTo>
                    <a:pt x="1014421" y="447768"/>
                  </a:lnTo>
                  <a:cubicBezTo>
                    <a:pt x="1014413" y="438466"/>
                    <a:pt x="1007935" y="430417"/>
                    <a:pt x="998849" y="428420"/>
                  </a:cubicBezTo>
                  <a:close/>
                  <a:moveTo>
                    <a:pt x="974788" y="550717"/>
                  </a:moveTo>
                  <a:lnTo>
                    <a:pt x="891860" y="568951"/>
                  </a:lnTo>
                  <a:cubicBezTo>
                    <a:pt x="884253" y="570623"/>
                    <a:pt x="878332" y="576598"/>
                    <a:pt x="876722" y="584213"/>
                  </a:cubicBezTo>
                  <a:cubicBezTo>
                    <a:pt x="866924" y="630711"/>
                    <a:pt x="848760" y="674168"/>
                    <a:pt x="822725" y="713375"/>
                  </a:cubicBezTo>
                  <a:cubicBezTo>
                    <a:pt x="818344" y="719977"/>
                    <a:pt x="818313" y="728544"/>
                    <a:pt x="822647" y="735177"/>
                  </a:cubicBezTo>
                  <a:lnTo>
                    <a:pt x="871970" y="810667"/>
                  </a:lnTo>
                  <a:lnTo>
                    <a:pt x="810659" y="871978"/>
                  </a:lnTo>
                  <a:lnTo>
                    <a:pt x="734233" y="822090"/>
                  </a:lnTo>
                  <a:cubicBezTo>
                    <a:pt x="727670" y="817802"/>
                    <a:pt x="719203" y="817795"/>
                    <a:pt x="712632" y="822051"/>
                  </a:cubicBezTo>
                  <a:cubicBezTo>
                    <a:pt x="673340" y="847514"/>
                    <a:pt x="630363" y="865136"/>
                    <a:pt x="584879" y="874447"/>
                  </a:cubicBezTo>
                  <a:cubicBezTo>
                    <a:pt x="577217" y="876010"/>
                    <a:pt x="571196" y="881946"/>
                    <a:pt x="569508" y="889585"/>
                  </a:cubicBezTo>
                  <a:lnTo>
                    <a:pt x="550725" y="974788"/>
                  </a:lnTo>
                  <a:lnTo>
                    <a:pt x="463688" y="974788"/>
                  </a:lnTo>
                  <a:lnTo>
                    <a:pt x="444905" y="889585"/>
                  </a:lnTo>
                  <a:cubicBezTo>
                    <a:pt x="443218" y="881946"/>
                    <a:pt x="437196" y="876010"/>
                    <a:pt x="429534" y="874447"/>
                  </a:cubicBezTo>
                  <a:cubicBezTo>
                    <a:pt x="384058" y="865136"/>
                    <a:pt x="341073" y="847514"/>
                    <a:pt x="301789" y="822051"/>
                  </a:cubicBezTo>
                  <a:cubicBezTo>
                    <a:pt x="295210" y="817787"/>
                    <a:pt x="286743" y="817802"/>
                    <a:pt x="280180" y="822090"/>
                  </a:cubicBezTo>
                  <a:lnTo>
                    <a:pt x="203762" y="871978"/>
                  </a:lnTo>
                  <a:lnTo>
                    <a:pt x="142443" y="810667"/>
                  </a:lnTo>
                  <a:lnTo>
                    <a:pt x="191774" y="735177"/>
                  </a:lnTo>
                  <a:cubicBezTo>
                    <a:pt x="196108" y="728544"/>
                    <a:pt x="196069" y="719969"/>
                    <a:pt x="191688" y="713375"/>
                  </a:cubicBezTo>
                  <a:cubicBezTo>
                    <a:pt x="165669" y="674206"/>
                    <a:pt x="147497" y="630758"/>
                    <a:pt x="137691" y="584213"/>
                  </a:cubicBezTo>
                  <a:cubicBezTo>
                    <a:pt x="136081" y="576598"/>
                    <a:pt x="130161" y="570623"/>
                    <a:pt x="122560" y="568951"/>
                  </a:cubicBezTo>
                  <a:lnTo>
                    <a:pt x="39626" y="550717"/>
                  </a:lnTo>
                  <a:lnTo>
                    <a:pt x="39626" y="463704"/>
                  </a:lnTo>
                  <a:lnTo>
                    <a:pt x="121779" y="445663"/>
                  </a:lnTo>
                  <a:cubicBezTo>
                    <a:pt x="129441" y="443984"/>
                    <a:pt x="135385" y="437939"/>
                    <a:pt x="136948" y="430254"/>
                  </a:cubicBezTo>
                  <a:cubicBezTo>
                    <a:pt x="146436" y="383477"/>
                    <a:pt x="164585" y="339495"/>
                    <a:pt x="190884" y="299552"/>
                  </a:cubicBezTo>
                  <a:cubicBezTo>
                    <a:pt x="195218" y="292950"/>
                    <a:pt x="195233" y="284414"/>
                    <a:pt x="190914" y="277804"/>
                  </a:cubicBezTo>
                  <a:lnTo>
                    <a:pt x="142451" y="203746"/>
                  </a:lnTo>
                  <a:lnTo>
                    <a:pt x="203746" y="142451"/>
                  </a:lnTo>
                  <a:lnTo>
                    <a:pt x="277804" y="190914"/>
                  </a:lnTo>
                  <a:cubicBezTo>
                    <a:pt x="284414" y="195233"/>
                    <a:pt x="292950" y="195225"/>
                    <a:pt x="299544" y="190884"/>
                  </a:cubicBezTo>
                  <a:cubicBezTo>
                    <a:pt x="339510" y="164585"/>
                    <a:pt x="383485" y="146444"/>
                    <a:pt x="430246" y="136971"/>
                  </a:cubicBezTo>
                  <a:cubicBezTo>
                    <a:pt x="437932" y="135416"/>
                    <a:pt x="443984" y="129464"/>
                    <a:pt x="445663" y="121802"/>
                  </a:cubicBezTo>
                  <a:lnTo>
                    <a:pt x="463704" y="39626"/>
                  </a:lnTo>
                  <a:lnTo>
                    <a:pt x="550709" y="39626"/>
                  </a:lnTo>
                  <a:lnTo>
                    <a:pt x="568750" y="121802"/>
                  </a:lnTo>
                  <a:cubicBezTo>
                    <a:pt x="570429" y="129464"/>
                    <a:pt x="576482" y="135416"/>
                    <a:pt x="584167" y="136971"/>
                  </a:cubicBezTo>
                  <a:cubicBezTo>
                    <a:pt x="630928" y="146444"/>
                    <a:pt x="674903" y="164585"/>
                    <a:pt x="714869" y="190884"/>
                  </a:cubicBezTo>
                  <a:cubicBezTo>
                    <a:pt x="721463" y="195225"/>
                    <a:pt x="729999" y="195233"/>
                    <a:pt x="736609" y="190914"/>
                  </a:cubicBezTo>
                  <a:lnTo>
                    <a:pt x="810667" y="142451"/>
                  </a:lnTo>
                  <a:lnTo>
                    <a:pt x="871962" y="203746"/>
                  </a:lnTo>
                  <a:lnTo>
                    <a:pt x="823499" y="277804"/>
                  </a:lnTo>
                  <a:cubicBezTo>
                    <a:pt x="819180" y="284414"/>
                    <a:pt x="819188" y="292950"/>
                    <a:pt x="823530" y="299544"/>
                  </a:cubicBezTo>
                  <a:cubicBezTo>
                    <a:pt x="849836" y="339510"/>
                    <a:pt x="867977" y="383485"/>
                    <a:pt x="877450" y="430246"/>
                  </a:cubicBezTo>
                  <a:cubicBezTo>
                    <a:pt x="879005" y="437939"/>
                    <a:pt x="884949" y="443984"/>
                    <a:pt x="892619" y="445663"/>
                  </a:cubicBezTo>
                  <a:lnTo>
                    <a:pt x="974788" y="463704"/>
                  </a:lnTo>
                  <a:close/>
                </a:path>
              </a:pathLst>
            </a:custGeom>
            <a:grpFill/>
            <a:ln w="1972" cap="flat">
              <a:noFill/>
              <a:prstDash val="solid"/>
              <a:miter/>
            </a:ln>
          </p:spPr>
          <p:txBody>
            <a:bodyPr rtlCol="0" anchor="ctr"/>
            <a:lstStyle/>
            <a:p>
              <a:endParaRPr lang="en-US">
                <a:latin typeface="Verdana (Body)"/>
              </a:endParaRPr>
            </a:p>
          </p:txBody>
        </p:sp>
      </p:grpSp>
      <p:cxnSp>
        <p:nvCxnSpPr>
          <p:cNvPr id="146" name="Straight Connector 145">
            <a:extLst>
              <a:ext uri="{FF2B5EF4-FFF2-40B4-BE49-F238E27FC236}">
                <a16:creationId xmlns:a16="http://schemas.microsoft.com/office/drawing/2014/main" id="{8C9A793B-9965-4D6A-A6E8-69AD30E813A7}"/>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7602331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BDBC51E8-ADD9-4156-AA9C-C639BF94CAEA}"/>
              </a:ext>
            </a:extLst>
          </p:cNvPr>
          <p:cNvSpPr txBox="1">
            <a:spLocks/>
          </p:cNvSpPr>
          <p:nvPr/>
        </p:nvSpPr>
        <p:spPr>
          <a:xfrm>
            <a:off x="207809" y="126393"/>
            <a:ext cx="7914966" cy="501216"/>
          </a:xfrm>
          <a:prstGeom prst="rect">
            <a:avLst/>
          </a:prstGeom>
          <a:noFill/>
        </p:spPr>
        <p:txBody>
          <a:bodyPr/>
          <a:lstStyle>
            <a:lvl1pPr algn="l" defTabSz="914400" rtl="0" eaLnBrk="1" latinLnBrk="0" hangingPunct="1">
              <a:lnSpc>
                <a:spcPct val="90000"/>
              </a:lnSpc>
              <a:spcBef>
                <a:spcPct val="0"/>
              </a:spcBef>
              <a:buNone/>
              <a:defRPr lang="en-US" sz="2400" kern="1200" baseline="0" dirty="0">
                <a:solidFill>
                  <a:schemeClr val="tx1">
                    <a:lumMod val="75000"/>
                    <a:lumOff val="25000"/>
                  </a:schemeClr>
                </a:solidFill>
                <a:latin typeface="+mj-lt"/>
                <a:ea typeface="+mn-ea"/>
                <a:cs typeface="+mn-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2000" i="0" u="none" strike="noStrike" kern="1200" cap="none" spc="0" normalizeH="0" baseline="0" noProof="0">
                <a:ln>
                  <a:noFill/>
                </a:ln>
                <a:solidFill>
                  <a:srgbClr val="000000"/>
                </a:solidFill>
                <a:effectLst/>
                <a:uLnTx/>
                <a:uFillTx/>
                <a:latin typeface="Verdana (Headings)"/>
                <a:ea typeface="Verdana" panose="020B0604030504040204" pitchFamily="34" charset="0"/>
                <a:cs typeface="+mn-cs"/>
              </a:rPr>
              <a:t>Conversions Summary – RTR &amp; ATR</a:t>
            </a:r>
          </a:p>
        </p:txBody>
      </p:sp>
      <p:graphicFrame>
        <p:nvGraphicFramePr>
          <p:cNvPr id="6" name="Table 2">
            <a:extLst>
              <a:ext uri="{FF2B5EF4-FFF2-40B4-BE49-F238E27FC236}">
                <a16:creationId xmlns:a16="http://schemas.microsoft.com/office/drawing/2014/main" id="{89A21702-88BA-49B4-9BA6-3D9F0A52BEED}"/>
              </a:ext>
            </a:extLst>
          </p:cNvPr>
          <p:cNvGraphicFramePr>
            <a:graphicFrameLocks noGrp="1"/>
          </p:cNvGraphicFramePr>
          <p:nvPr>
            <p:extLst>
              <p:ext uri="{D42A27DB-BD31-4B8C-83A1-F6EECF244321}">
                <p14:modId xmlns:p14="http://schemas.microsoft.com/office/powerpoint/2010/main" val="236546847"/>
              </p:ext>
            </p:extLst>
          </p:nvPr>
        </p:nvGraphicFramePr>
        <p:xfrm>
          <a:off x="311648" y="768586"/>
          <a:ext cx="11386585" cy="5029029"/>
        </p:xfrm>
        <a:graphic>
          <a:graphicData uri="http://schemas.openxmlformats.org/drawingml/2006/table">
            <a:tbl>
              <a:tblPr firstRow="1" bandRow="1">
                <a:tableStyleId>{5C22544A-7EE6-4342-B048-85BDC9FD1C3A}</a:tableStyleId>
              </a:tblPr>
              <a:tblGrid>
                <a:gridCol w="1257379">
                  <a:extLst>
                    <a:ext uri="{9D8B030D-6E8A-4147-A177-3AD203B41FA5}">
                      <a16:colId xmlns:a16="http://schemas.microsoft.com/office/drawing/2014/main" val="4271030271"/>
                    </a:ext>
                  </a:extLst>
                </a:gridCol>
                <a:gridCol w="959276">
                  <a:extLst>
                    <a:ext uri="{9D8B030D-6E8A-4147-A177-3AD203B41FA5}">
                      <a16:colId xmlns:a16="http://schemas.microsoft.com/office/drawing/2014/main" val="1385267879"/>
                    </a:ext>
                  </a:extLst>
                </a:gridCol>
                <a:gridCol w="1610672">
                  <a:extLst>
                    <a:ext uri="{9D8B030D-6E8A-4147-A177-3AD203B41FA5}">
                      <a16:colId xmlns:a16="http://schemas.microsoft.com/office/drawing/2014/main" val="4221964635"/>
                    </a:ext>
                  </a:extLst>
                </a:gridCol>
                <a:gridCol w="4257143">
                  <a:extLst>
                    <a:ext uri="{9D8B030D-6E8A-4147-A177-3AD203B41FA5}">
                      <a16:colId xmlns:a16="http://schemas.microsoft.com/office/drawing/2014/main" val="778044331"/>
                    </a:ext>
                  </a:extLst>
                </a:gridCol>
                <a:gridCol w="1463040">
                  <a:extLst>
                    <a:ext uri="{9D8B030D-6E8A-4147-A177-3AD203B41FA5}">
                      <a16:colId xmlns:a16="http://schemas.microsoft.com/office/drawing/2014/main" val="3665291827"/>
                    </a:ext>
                  </a:extLst>
                </a:gridCol>
                <a:gridCol w="1839075">
                  <a:extLst>
                    <a:ext uri="{9D8B030D-6E8A-4147-A177-3AD203B41FA5}">
                      <a16:colId xmlns:a16="http://schemas.microsoft.com/office/drawing/2014/main" val="4146224458"/>
                    </a:ext>
                  </a:extLst>
                </a:gridCol>
              </a:tblGrid>
              <a:tr h="476286">
                <a:tc>
                  <a:txBody>
                    <a:bodyPr/>
                    <a:lstStyle/>
                    <a:p>
                      <a:pPr algn="l">
                        <a:lnSpc>
                          <a:spcPct val="100000"/>
                        </a:lnSpc>
                      </a:pPr>
                      <a:r>
                        <a:rPr lang="en-US" sz="1400">
                          <a:solidFill>
                            <a:schemeClr val="tx1"/>
                          </a:solidFill>
                          <a:latin typeface="Verdana (Body)"/>
                        </a:rPr>
                        <a:t>Module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algn="l">
                        <a:lnSpc>
                          <a:spcPct val="100000"/>
                        </a:lnSpc>
                      </a:pPr>
                      <a:r>
                        <a:rPr lang="en-US" sz="1400">
                          <a:solidFill>
                            <a:schemeClr val="tx1"/>
                          </a:solidFill>
                          <a:latin typeface="Verdana (Body)"/>
                        </a:rPr>
                        <a:t>Entity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algn="l">
                        <a:lnSpc>
                          <a:spcPct val="100000"/>
                        </a:lnSpc>
                      </a:pPr>
                      <a:r>
                        <a:rPr lang="en-US" sz="1400">
                          <a:solidFill>
                            <a:schemeClr val="tx1"/>
                          </a:solidFill>
                          <a:latin typeface="Verdana (Body)"/>
                        </a:rPr>
                        <a:t>Conversion Type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algn="l">
                        <a:lnSpc>
                          <a:spcPct val="100000"/>
                        </a:lnSpc>
                      </a:pPr>
                      <a:r>
                        <a:rPr lang="en-US" sz="1400">
                          <a:solidFill>
                            <a:schemeClr val="tx1"/>
                          </a:solidFill>
                          <a:latin typeface="Verdana (Body)"/>
                        </a:rPr>
                        <a:t>Selection Criteria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algn="l">
                        <a:lnSpc>
                          <a:spcPct val="100000"/>
                        </a:lnSpc>
                      </a:pPr>
                      <a:r>
                        <a:rPr lang="en-US" sz="1400">
                          <a:solidFill>
                            <a:schemeClr val="tx1"/>
                          </a:solidFill>
                          <a:latin typeface="Verdana (Body)"/>
                        </a:rPr>
                        <a:t>Conversion Tool</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algn="l">
                        <a:lnSpc>
                          <a:spcPct val="100000"/>
                        </a:lnSpc>
                      </a:pPr>
                      <a:r>
                        <a:rPr lang="en-US" sz="1400">
                          <a:solidFill>
                            <a:schemeClr val="tx1"/>
                          </a:solidFill>
                          <a:latin typeface="Verdana (Body)"/>
                        </a:rPr>
                        <a:t>Applicable for New Zealand(?)</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extLst>
                  <a:ext uri="{0D108BD9-81ED-4DB2-BD59-A6C34878D82A}">
                    <a16:rowId xmlns:a16="http://schemas.microsoft.com/office/drawing/2014/main" val="358974344"/>
                  </a:ext>
                </a:extLst>
              </a:tr>
              <a:tr h="504303">
                <a:tc>
                  <a:txBody>
                    <a:bodyPr/>
                    <a:lstStyle/>
                    <a:p>
                      <a:pPr algn="l" fontAlgn="b">
                        <a:lnSpc>
                          <a:spcPct val="100000"/>
                        </a:lnSpc>
                      </a:pPr>
                      <a:r>
                        <a:rPr lang="en-US" sz="1200" b="0" i="0" u="none" strike="noStrike" kern="1200">
                          <a:solidFill>
                            <a:schemeClr val="dk1"/>
                          </a:solidFill>
                          <a:effectLst/>
                          <a:latin typeface="Verdana (Body)"/>
                          <a:ea typeface="+mn-ea"/>
                          <a:cs typeface="+mn-cs"/>
                        </a:rPr>
                        <a:t>General L</a:t>
                      </a:r>
                      <a:r>
                        <a:rPr lang="en-US" sz="1200" kern="1200">
                          <a:solidFill>
                            <a:schemeClr val="dk1"/>
                          </a:solidFill>
                          <a:latin typeface="Verdana (Body)"/>
                          <a:ea typeface="+mn-ea"/>
                          <a:cs typeface="+mn-cs"/>
                        </a:rPr>
                        <a:t>edger</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rgbClr val="000000"/>
                          </a:solidFill>
                          <a:effectLst/>
                          <a:latin typeface="Verdana (Body)"/>
                        </a:rPr>
                        <a:t>Journals Import</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rgbClr val="000000"/>
                          </a:solidFill>
                          <a:effectLst/>
                          <a:latin typeface="Verdana (Body)"/>
                        </a:rPr>
                        <a:t>GL Transactions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kern="1200">
                          <a:solidFill>
                            <a:srgbClr val="000000"/>
                          </a:solidFill>
                          <a:effectLst/>
                          <a:latin typeface="Verdana (Body)"/>
                          <a:ea typeface="+mn-ea"/>
                          <a:cs typeface="+mn-cs"/>
                        </a:rPr>
                        <a:t>All journal entries posted in EBS for each period from Jan-2022 till the last close period in the Fiscal year 2023</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kern="1200">
                          <a:solidFill>
                            <a:schemeClr val="dk1"/>
                          </a:solidFill>
                          <a:latin typeface="Verdana (Body)"/>
                          <a:ea typeface="+mn-ea"/>
                          <a:cs typeface="+mn-cs"/>
                        </a:rPr>
                        <a:t>Data Hub (Uses FBDI)</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ctr" fontAlgn="b">
                        <a:lnSpc>
                          <a:spcPct val="100000"/>
                        </a:lnSpc>
                      </a:pPr>
                      <a:r>
                        <a:rPr lang="en-US" sz="1200" kern="1200">
                          <a:solidFill>
                            <a:schemeClr val="dk1"/>
                          </a:solidFill>
                          <a:latin typeface="Verdana (Body)"/>
                          <a:ea typeface="+mn-ea"/>
                          <a:cs typeface="+mn-cs"/>
                        </a:rPr>
                        <a:t>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468026645"/>
                  </a:ext>
                </a:extLst>
              </a:tr>
              <a:tr h="1674851">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effectLst/>
                          <a:uLnTx/>
                          <a:uFillTx/>
                          <a:latin typeface="Verdana (Body)"/>
                          <a:ea typeface="+mn-ea"/>
                          <a:cs typeface="+mn-cs"/>
                        </a:rPr>
                        <a:t>General Ledger</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rgbClr val="000000"/>
                          </a:solidFill>
                          <a:effectLst/>
                          <a:latin typeface="Verdana (Body)"/>
                        </a:rPr>
                        <a:t>GL Balances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rgbClr val="000000"/>
                          </a:solidFill>
                          <a:effectLst/>
                          <a:latin typeface="Verdana (Body)"/>
                        </a:rPr>
                        <a:t>GL Balances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kern="1200">
                          <a:solidFill>
                            <a:srgbClr val="000000"/>
                          </a:solidFill>
                          <a:effectLst/>
                          <a:latin typeface="Verdana (Body)"/>
                          <a:ea typeface="+mn-ea"/>
                          <a:cs typeface="+mn-cs"/>
                        </a:rPr>
                        <a:t>Year to Date (YTD) Ending Balances</a:t>
                      </a:r>
                      <a:br>
                        <a:rPr lang="en-US" sz="1200" b="0" i="0" u="none" strike="noStrike" kern="1200">
                          <a:solidFill>
                            <a:srgbClr val="000000"/>
                          </a:solidFill>
                          <a:effectLst/>
                          <a:latin typeface="Verdana (Body)"/>
                          <a:ea typeface="+mn-ea"/>
                          <a:cs typeface="+mn-cs"/>
                        </a:rPr>
                      </a:br>
                      <a:r>
                        <a:rPr lang="en-US" sz="1200" b="0" i="0" u="none" strike="noStrike" kern="1200">
                          <a:solidFill>
                            <a:srgbClr val="000000"/>
                          </a:solidFill>
                          <a:effectLst/>
                          <a:latin typeface="Verdana (Body)"/>
                          <a:ea typeface="+mn-ea"/>
                          <a:cs typeface="+mn-cs"/>
                        </a:rPr>
                        <a:t>Balance as of the last closed period from the start of the fiscal year is termed Year to Date (YTD) balance.</a:t>
                      </a:r>
                      <a:br>
                        <a:rPr lang="en-US" sz="1200" b="0" i="0" u="none" strike="noStrike" kern="1200">
                          <a:solidFill>
                            <a:srgbClr val="000000"/>
                          </a:solidFill>
                          <a:effectLst/>
                          <a:latin typeface="Verdana (Body)"/>
                          <a:ea typeface="+mn-ea"/>
                          <a:cs typeface="+mn-cs"/>
                        </a:rPr>
                      </a:br>
                      <a:r>
                        <a:rPr lang="en-US" sz="1200" b="0" i="0" u="none" strike="noStrike" kern="1200">
                          <a:solidFill>
                            <a:srgbClr val="000000"/>
                          </a:solidFill>
                          <a:effectLst/>
                          <a:latin typeface="Verdana (Body)"/>
                          <a:ea typeface="+mn-ea"/>
                          <a:cs typeface="+mn-cs"/>
                        </a:rPr>
                        <a:t>YTD Balance as at the end of the Fiscal year of go-live will be extracted from EBS (after P&amp;L has been rolled into Retained Earnings).</a:t>
                      </a:r>
                      <a:br>
                        <a:rPr lang="en-US" sz="1200" b="0" i="0" u="none" strike="noStrike" kern="1200">
                          <a:solidFill>
                            <a:srgbClr val="000000"/>
                          </a:solidFill>
                          <a:effectLst/>
                          <a:latin typeface="Verdana (Body)"/>
                          <a:ea typeface="+mn-ea"/>
                          <a:cs typeface="+mn-cs"/>
                        </a:rPr>
                      </a:br>
                      <a:r>
                        <a:rPr lang="en-US" sz="1200" b="0" i="0" u="none" strike="noStrike" kern="1200">
                          <a:solidFill>
                            <a:srgbClr val="000000"/>
                          </a:solidFill>
                          <a:effectLst/>
                          <a:latin typeface="Verdana (Body)"/>
                          <a:ea typeface="+mn-ea"/>
                          <a:cs typeface="+mn-cs"/>
                        </a:rPr>
                        <a:t>The YTD balances for FY 2020 and 2021 would be considered for conversion in Cloud GL</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kern="1200">
                          <a:solidFill>
                            <a:schemeClr val="dk1"/>
                          </a:solidFill>
                          <a:latin typeface="Verdana (Body)"/>
                          <a:ea typeface="+mn-ea"/>
                          <a:cs typeface="+mn-cs"/>
                        </a:rPr>
                        <a:t>Data Hub (Uses FBDI)</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200" kern="1200">
                          <a:solidFill>
                            <a:schemeClr val="dk1"/>
                          </a:solidFill>
                          <a:latin typeface="Verdana (Body)"/>
                          <a:ea typeface="+mn-ea"/>
                          <a:cs typeface="+mn-cs"/>
                        </a:rPr>
                        <a:t>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205719285"/>
                  </a:ext>
                </a:extLst>
              </a:tr>
              <a:tr h="510140">
                <a:tc>
                  <a:txBody>
                    <a:bodyPr/>
                    <a:lstStyle/>
                    <a:p>
                      <a:pPr algn="l" fontAlgn="ctr">
                        <a:lnSpc>
                          <a:spcPct val="100000"/>
                        </a:lnSpc>
                      </a:pPr>
                      <a:r>
                        <a:rPr lang="en-US" sz="1200" b="0" i="0" u="none" strike="noStrike">
                          <a:solidFill>
                            <a:srgbClr val="000000"/>
                          </a:solidFill>
                          <a:effectLst/>
                          <a:latin typeface="Verdana (Body)"/>
                        </a:rPr>
                        <a:t>Cash Management</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rgbClr val="000000"/>
                          </a:solidFill>
                          <a:effectLst/>
                          <a:latin typeface="Verdana (Body)"/>
                        </a:rPr>
                        <a:t>Banks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rgbClr val="000000"/>
                          </a:solidFill>
                          <a:effectLst/>
                          <a:latin typeface="Verdana (Body)"/>
                        </a:rPr>
                        <a:t>Master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kern="1200">
                          <a:solidFill>
                            <a:srgbClr val="000000"/>
                          </a:solidFill>
                          <a:effectLst/>
                          <a:latin typeface="Verdana (Body)"/>
                          <a:ea typeface="+mn-ea"/>
                          <a:cs typeface="+mn-cs"/>
                        </a:rPr>
                        <a:t>Banks determined by XXXX</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kern="1200" err="1">
                          <a:solidFill>
                            <a:schemeClr val="dk1"/>
                          </a:solidFill>
                          <a:latin typeface="Verdana (Body)"/>
                          <a:ea typeface="+mn-ea"/>
                          <a:cs typeface="+mn-cs"/>
                        </a:rPr>
                        <a:t>ADFDi</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lang="en-US" sz="1200" kern="1200">
                          <a:solidFill>
                            <a:schemeClr val="dk1"/>
                          </a:solidFill>
                          <a:latin typeface="Verdana (Body)"/>
                          <a:ea typeface="+mn-ea"/>
                          <a:cs typeface="+mn-cs"/>
                        </a:rPr>
                        <a:t>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63476619"/>
                  </a:ext>
                </a:extLst>
              </a:tr>
              <a:tr h="510140">
                <a:tc>
                  <a:txBody>
                    <a:bodyPr/>
                    <a:lstStyle/>
                    <a:p>
                      <a:pPr algn="l" fontAlgn="ctr">
                        <a:lnSpc>
                          <a:spcPct val="100000"/>
                        </a:lnSpc>
                      </a:pPr>
                      <a:r>
                        <a:rPr lang="en-US" sz="1200" b="0" i="0" u="none" strike="noStrike">
                          <a:solidFill>
                            <a:srgbClr val="000000"/>
                          </a:solidFill>
                          <a:effectLst/>
                          <a:latin typeface="Verdana (Body)"/>
                        </a:rPr>
                        <a:t>Cash Management</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rgbClr val="000000"/>
                          </a:solidFill>
                          <a:effectLst/>
                          <a:latin typeface="Verdana (Body)"/>
                        </a:rPr>
                        <a:t>Bank Branches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a:solidFill>
                            <a:srgbClr val="000000"/>
                          </a:solidFill>
                          <a:effectLst/>
                          <a:latin typeface="Verdana (Body)"/>
                        </a:rPr>
                        <a:t>Master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kern="1200">
                          <a:solidFill>
                            <a:srgbClr val="000000"/>
                          </a:solidFill>
                          <a:effectLst/>
                          <a:latin typeface="Verdana (Body)"/>
                          <a:ea typeface="+mn-ea"/>
                          <a:cs typeface="+mn-cs"/>
                        </a:rPr>
                        <a:t>Bank Branches determined by XXXX</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kern="1200" err="1">
                          <a:solidFill>
                            <a:schemeClr val="dk1"/>
                          </a:solidFill>
                          <a:latin typeface="Verdana (Body)"/>
                          <a:ea typeface="+mn-ea"/>
                          <a:cs typeface="+mn-cs"/>
                        </a:rPr>
                        <a:t>ADFDi</a:t>
                      </a:r>
                      <a:endParaRPr kumimoji="0" lang="en-US" sz="1200" b="0" i="0" u="none" strike="noStrike" kern="1200" cap="none" spc="0" normalizeH="0" baseline="0" noProof="0" err="1">
                        <a:ln>
                          <a:noFill/>
                        </a:ln>
                        <a:solidFill>
                          <a:prstClr val="black"/>
                        </a:solidFill>
                        <a:effectLst/>
                        <a:uLnTx/>
                        <a:uFillTx/>
                        <a:latin typeface="Verdana (Body)"/>
                        <a:ea typeface="+mn-ea"/>
                        <a:cs typeface="+mn-c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effectLst/>
                          <a:uLnTx/>
                          <a:uFillTx/>
                          <a:latin typeface="Verdana (Body)"/>
                          <a:ea typeface="+mn-ea"/>
                          <a:cs typeface="+mn-cs"/>
                        </a:rPr>
                        <a:t>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697846553"/>
                  </a:ext>
                </a:extLst>
              </a:tr>
              <a:tr h="713905">
                <a:tc>
                  <a:txBody>
                    <a:bodyPr/>
                    <a:lstStyle/>
                    <a:p>
                      <a:pPr algn="l" fontAlgn="ctr">
                        <a:lnSpc>
                          <a:spcPct val="100000"/>
                        </a:lnSpc>
                      </a:pPr>
                      <a:r>
                        <a:rPr lang="en-US" sz="1200" b="0" i="0" u="none" strike="noStrike">
                          <a:solidFill>
                            <a:srgbClr val="000000"/>
                          </a:solidFill>
                          <a:effectLst/>
                          <a:latin typeface="Verdana (Body)"/>
                        </a:rPr>
                        <a:t>Cash Management</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rgbClr val="000000"/>
                          </a:solidFill>
                          <a:effectLst/>
                          <a:latin typeface="Verdana (Body)"/>
                        </a:rPr>
                        <a:t>Internal Bank Accounts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rgbClr val="000000"/>
                          </a:solidFill>
                          <a:effectLst/>
                          <a:latin typeface="Verdana (Body)"/>
                        </a:rPr>
                        <a:t>Master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kern="1200">
                          <a:solidFill>
                            <a:srgbClr val="000000"/>
                          </a:solidFill>
                          <a:effectLst/>
                          <a:latin typeface="Verdana (Body)"/>
                          <a:ea typeface="+mn-ea"/>
                          <a:cs typeface="+mn-cs"/>
                        </a:rPr>
                        <a:t>Bank Accounts determined by XXXX</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effectLst/>
                          <a:uLnTx/>
                          <a:uFillTx/>
                          <a:latin typeface="Verdana (Body)"/>
                          <a:ea typeface="+mn-ea"/>
                          <a:cs typeface="+mn-cs"/>
                        </a:rPr>
                        <a:t>Data Hub (Uses FBDI)</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effectLst/>
                          <a:uLnTx/>
                          <a:uFillTx/>
                          <a:latin typeface="Verdana (Body)"/>
                          <a:ea typeface="+mn-ea"/>
                          <a:cs typeface="+mn-cs"/>
                        </a:rPr>
                        <a:t>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513405095"/>
                  </a:ext>
                </a:extLst>
              </a:tr>
              <a:tr h="461753">
                <a:tc>
                  <a:txBody>
                    <a:bodyPr/>
                    <a:lstStyle/>
                    <a:p>
                      <a:pPr algn="l" fontAlgn="b">
                        <a:lnSpc>
                          <a:spcPct val="100000"/>
                        </a:lnSpc>
                      </a:pPr>
                      <a:r>
                        <a:rPr lang="en-US" sz="1200" b="0" i="0" u="none" strike="noStrike">
                          <a:solidFill>
                            <a:srgbClr val="000000"/>
                          </a:solidFill>
                          <a:effectLst/>
                          <a:latin typeface="Verdana (Body)"/>
                        </a:rPr>
                        <a:t>Assets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rgbClr val="000000"/>
                          </a:solidFill>
                          <a:effectLst/>
                          <a:latin typeface="Verdana (Body)"/>
                        </a:rPr>
                        <a:t>Fixed Assets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rgbClr val="000000"/>
                          </a:solidFill>
                          <a:effectLst/>
                          <a:latin typeface="Verdana (Body)"/>
                        </a:rPr>
                        <a:t>Transactional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rtl="0" fontAlgn="ctr">
                        <a:lnSpc>
                          <a:spcPct val="100000"/>
                        </a:lnSpc>
                      </a:pPr>
                      <a:r>
                        <a:rPr lang="en-US" sz="1200" b="0" i="0" u="none" strike="noStrike" kern="1200">
                          <a:solidFill>
                            <a:srgbClr val="000000"/>
                          </a:solidFill>
                          <a:effectLst/>
                          <a:latin typeface="Verdana (Body)"/>
                          <a:ea typeface="+mn-ea"/>
                          <a:cs typeface="+mn-cs"/>
                        </a:rPr>
                        <a:t>All the active Asset additions and Distributions by books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effectLst/>
                          <a:uLnTx/>
                          <a:uFillTx/>
                          <a:latin typeface="Verdana (Body)"/>
                          <a:ea typeface="+mn-ea"/>
                          <a:cs typeface="+mn-cs"/>
                        </a:rPr>
                        <a:t>Data Hub (Uses FBDI)</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effectLst/>
                          <a:uLnTx/>
                          <a:uFillTx/>
                          <a:latin typeface="Verdana (Body)"/>
                          <a:ea typeface="+mn-ea"/>
                          <a:cs typeface="+mn-cs"/>
                        </a:rPr>
                        <a:t>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107647534"/>
                  </a:ext>
                </a:extLst>
              </a:tr>
            </a:tbl>
          </a:graphicData>
        </a:graphic>
      </p:graphicFrame>
    </p:spTree>
    <p:extLst>
      <p:ext uri="{BB962C8B-B14F-4D97-AF65-F5344CB8AC3E}">
        <p14:creationId xmlns:p14="http://schemas.microsoft.com/office/powerpoint/2010/main" val="2533829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15788" y="146589"/>
            <a:ext cx="11252200" cy="334102"/>
          </a:xfrm>
        </p:spPr>
        <p:txBody>
          <a:bodyPr/>
          <a:lstStyle/>
          <a:p>
            <a:r>
              <a:rPr lang="en-US" sz="2000">
                <a:solidFill>
                  <a:schemeClr val="tx1"/>
                </a:solidFill>
                <a:latin typeface="Verdana (Headings)"/>
                <a:ea typeface="Verdana" panose="020B0604030504040204" pitchFamily="34" charset="0"/>
              </a:rPr>
              <a:t>Conversions Summary – PTP</a:t>
            </a:r>
          </a:p>
        </p:txBody>
      </p:sp>
      <p:graphicFrame>
        <p:nvGraphicFramePr>
          <p:cNvPr id="7" name="Table 2">
            <a:extLst>
              <a:ext uri="{FF2B5EF4-FFF2-40B4-BE49-F238E27FC236}">
                <a16:creationId xmlns:a16="http://schemas.microsoft.com/office/drawing/2014/main" id="{5797E0BC-0BEC-4D12-A882-852EAC23EEF8}"/>
              </a:ext>
            </a:extLst>
          </p:cNvPr>
          <p:cNvGraphicFramePr>
            <a:graphicFrameLocks noGrp="1"/>
          </p:cNvGraphicFramePr>
          <p:nvPr>
            <p:extLst>
              <p:ext uri="{D42A27DB-BD31-4B8C-83A1-F6EECF244321}">
                <p14:modId xmlns:p14="http://schemas.microsoft.com/office/powerpoint/2010/main" val="2917635492"/>
              </p:ext>
            </p:extLst>
          </p:nvPr>
        </p:nvGraphicFramePr>
        <p:xfrm>
          <a:off x="311648" y="768586"/>
          <a:ext cx="11388532" cy="5821680"/>
        </p:xfrm>
        <a:graphic>
          <a:graphicData uri="http://schemas.openxmlformats.org/drawingml/2006/table">
            <a:tbl>
              <a:tblPr firstRow="1" bandRow="1">
                <a:tableStyleId>{5C22544A-7EE6-4342-B048-85BDC9FD1C3A}</a:tableStyleId>
              </a:tblPr>
              <a:tblGrid>
                <a:gridCol w="1081497">
                  <a:extLst>
                    <a:ext uri="{9D8B030D-6E8A-4147-A177-3AD203B41FA5}">
                      <a16:colId xmlns:a16="http://schemas.microsoft.com/office/drawing/2014/main" val="4271030271"/>
                    </a:ext>
                  </a:extLst>
                </a:gridCol>
                <a:gridCol w="1387012">
                  <a:extLst>
                    <a:ext uri="{9D8B030D-6E8A-4147-A177-3AD203B41FA5}">
                      <a16:colId xmlns:a16="http://schemas.microsoft.com/office/drawing/2014/main" val="1385267879"/>
                    </a:ext>
                  </a:extLst>
                </a:gridCol>
                <a:gridCol w="1280160">
                  <a:extLst>
                    <a:ext uri="{9D8B030D-6E8A-4147-A177-3AD203B41FA5}">
                      <a16:colId xmlns:a16="http://schemas.microsoft.com/office/drawing/2014/main" val="4218276070"/>
                    </a:ext>
                  </a:extLst>
                </a:gridCol>
                <a:gridCol w="4663440">
                  <a:extLst>
                    <a:ext uri="{9D8B030D-6E8A-4147-A177-3AD203B41FA5}">
                      <a16:colId xmlns:a16="http://schemas.microsoft.com/office/drawing/2014/main" val="1183563521"/>
                    </a:ext>
                  </a:extLst>
                </a:gridCol>
                <a:gridCol w="1188720">
                  <a:extLst>
                    <a:ext uri="{9D8B030D-6E8A-4147-A177-3AD203B41FA5}">
                      <a16:colId xmlns:a16="http://schemas.microsoft.com/office/drawing/2014/main" val="2785264630"/>
                    </a:ext>
                  </a:extLst>
                </a:gridCol>
                <a:gridCol w="1787703">
                  <a:extLst>
                    <a:ext uri="{9D8B030D-6E8A-4147-A177-3AD203B41FA5}">
                      <a16:colId xmlns:a16="http://schemas.microsoft.com/office/drawing/2014/main" val="623530271"/>
                    </a:ext>
                  </a:extLst>
                </a:gridCol>
              </a:tblGrid>
              <a:tr h="0">
                <a:tc>
                  <a:txBody>
                    <a:bodyPr/>
                    <a:lstStyle/>
                    <a:p>
                      <a:pPr>
                        <a:lnSpc>
                          <a:spcPct val="100000"/>
                        </a:lnSpc>
                      </a:pPr>
                      <a:r>
                        <a:rPr lang="en-US" sz="1400">
                          <a:solidFill>
                            <a:schemeClr val="tx1"/>
                          </a:solidFill>
                          <a:latin typeface="Verdana (Body)"/>
                        </a:rPr>
                        <a:t>Module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a:lnSpc>
                          <a:spcPct val="100000"/>
                        </a:lnSpc>
                      </a:pPr>
                      <a:r>
                        <a:rPr lang="en-US" sz="1400">
                          <a:solidFill>
                            <a:schemeClr val="tx1"/>
                          </a:solidFill>
                          <a:latin typeface="Verdana (Body)"/>
                        </a:rPr>
                        <a:t>Entity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a:lnSpc>
                          <a:spcPct val="100000"/>
                        </a:lnSpc>
                      </a:pPr>
                      <a:r>
                        <a:rPr lang="en-US" sz="1400">
                          <a:solidFill>
                            <a:schemeClr val="tx1"/>
                          </a:solidFill>
                          <a:latin typeface="Verdana (Body)"/>
                        </a:rPr>
                        <a:t>Conversion Type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solidFill>
                            <a:schemeClr val="tx1"/>
                          </a:solidFill>
                          <a:latin typeface="Verdana (Body)"/>
                        </a:rPr>
                        <a:t>Selection Criteria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solidFill>
                            <a:schemeClr val="tx1"/>
                          </a:solidFill>
                          <a:latin typeface="Verdana (Body)"/>
                        </a:rPr>
                        <a:t>Conversion Tool</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solidFill>
                            <a:schemeClr val="tx1"/>
                          </a:solidFill>
                          <a:latin typeface="Verdana (Body)"/>
                        </a:rPr>
                        <a:t>Applicable for New Zealand(?)</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extLst>
                  <a:ext uri="{0D108BD9-81ED-4DB2-BD59-A6C34878D82A}">
                    <a16:rowId xmlns:a16="http://schemas.microsoft.com/office/drawing/2014/main" val="358974344"/>
                  </a:ext>
                </a:extLst>
              </a:tr>
              <a:tr h="0">
                <a:tc>
                  <a:txBody>
                    <a:bodyPr/>
                    <a:lstStyle/>
                    <a:p>
                      <a:pPr algn="l" fontAlgn="b">
                        <a:lnSpc>
                          <a:spcPct val="100000"/>
                        </a:lnSpc>
                      </a:pPr>
                      <a:r>
                        <a:rPr lang="en-US" sz="1200" b="0" i="0" u="none" strike="noStrike">
                          <a:solidFill>
                            <a:schemeClr val="tx1"/>
                          </a:solidFill>
                          <a:effectLst/>
                          <a:latin typeface="Verdana (Body)"/>
                        </a:rPr>
                        <a:t>Payables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lnSpc>
                          <a:spcPct val="100000"/>
                        </a:lnSpc>
                      </a:pPr>
                      <a:r>
                        <a:rPr lang="en-US" sz="1200" b="0" i="0" u="none" strike="noStrike">
                          <a:solidFill>
                            <a:schemeClr val="tx1"/>
                          </a:solidFill>
                          <a:effectLst/>
                          <a:latin typeface="Verdana (Body)"/>
                        </a:rPr>
                        <a:t>Invoice Transactions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a:solidFill>
                            <a:schemeClr val="tx1"/>
                          </a:solidFill>
                          <a:effectLst/>
                          <a:latin typeface="Verdana (Body)"/>
                        </a:rPr>
                        <a:t>Transactional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b" latinLnBrk="0" hangingPunct="1">
                        <a:lnSpc>
                          <a:spcPct val="100000"/>
                        </a:lnSpc>
                      </a:pPr>
                      <a:r>
                        <a:rPr lang="en-US" sz="1200" b="0" i="0" u="none" strike="noStrike" kern="1200">
                          <a:solidFill>
                            <a:srgbClr val="000000"/>
                          </a:solidFill>
                          <a:effectLst/>
                          <a:latin typeface="Verdana (Body)"/>
                          <a:ea typeface="+mn-ea"/>
                          <a:cs typeface="+mn-cs"/>
                        </a:rPr>
                        <a:t>All unpaid and approved payable transactions including Standard Invoices, Credit Memos and Debit Memos. All paid but unapplied Pre-Payments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Data Hub (Uses FBDI)</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68026645"/>
                  </a:ext>
                </a:extLst>
              </a:tr>
              <a:tr h="0">
                <a:tc>
                  <a:txBody>
                    <a:bodyPr/>
                    <a:lstStyle/>
                    <a:p>
                      <a:pPr algn="l" fontAlgn="ctr">
                        <a:lnSpc>
                          <a:spcPct val="100000"/>
                        </a:lnSpc>
                      </a:pPr>
                      <a:r>
                        <a:rPr lang="en-US" sz="1200" b="0" i="0" u="none" strike="noStrike">
                          <a:solidFill>
                            <a:schemeClr val="tx1"/>
                          </a:solidFill>
                          <a:effectLst/>
                          <a:latin typeface="Verdana (Body)"/>
                        </a:rPr>
                        <a:t>Procurement</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lnSpc>
                          <a:spcPct val="100000"/>
                        </a:lnSpc>
                      </a:pPr>
                      <a:r>
                        <a:rPr lang="en-US" sz="1200" b="0" i="0" u="none" strike="noStrike">
                          <a:solidFill>
                            <a:schemeClr val="tx1"/>
                          </a:solidFill>
                          <a:effectLst/>
                          <a:latin typeface="Verdana (Body)"/>
                        </a:rPr>
                        <a:t>Contract Agreement BU Assignments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lnSpc>
                          <a:spcPct val="100000"/>
                        </a:lnSpc>
                      </a:pPr>
                      <a:r>
                        <a:rPr lang="en-US" sz="1200" kern="1200">
                          <a:solidFill>
                            <a:schemeClr val="tx1"/>
                          </a:solidFill>
                          <a:latin typeface="Verdana (Body)"/>
                          <a:ea typeface="+mn-ea"/>
                          <a:cs typeface="+mn-cs"/>
                        </a:rPr>
                        <a:t>Master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lnSpc>
                          <a:spcPct val="100000"/>
                        </a:lnSpc>
                      </a:pPr>
                      <a:r>
                        <a:rPr lang="en-US" sz="1200" b="0" i="0" u="none" strike="noStrike" kern="1200">
                          <a:solidFill>
                            <a:srgbClr val="000000"/>
                          </a:solidFill>
                          <a:effectLst/>
                          <a:latin typeface="Verdana (Body)"/>
                          <a:ea typeface="+mn-ea"/>
                          <a:cs typeface="+mn-cs"/>
                        </a:rPr>
                        <a:t>All Approved Contract Purchase Agreement </a:t>
                      </a:r>
                      <a:br>
                        <a:rPr lang="en-US" sz="1200" b="0" i="0" u="none" strike="noStrike" kern="1200">
                          <a:solidFill>
                            <a:srgbClr val="000000"/>
                          </a:solidFill>
                          <a:effectLst/>
                          <a:latin typeface="Verdana (Body)"/>
                          <a:ea typeface="+mn-ea"/>
                          <a:cs typeface="+mn-cs"/>
                        </a:rPr>
                      </a:br>
                      <a:r>
                        <a:rPr lang="en-US" sz="1200" b="0" i="0" u="none" strike="noStrike" kern="1200">
                          <a:solidFill>
                            <a:srgbClr val="000000"/>
                          </a:solidFill>
                          <a:effectLst/>
                          <a:latin typeface="Verdana (Body)"/>
                          <a:ea typeface="+mn-ea"/>
                          <a:cs typeface="+mn-cs"/>
                        </a:rPr>
                        <a:t>Operating Units in Oracle EBS will be considered as Business Units in Oracle Cloud. Historical Data will be closely aligned with the R12 decommissioning strategy.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Verdana (Body)"/>
                          <a:ea typeface="+mn-ea"/>
                          <a:cs typeface="+mn-cs"/>
                        </a:rPr>
                        <a:t>ADFDi</a:t>
                      </a:r>
                      <a:endParaRPr kumimoji="0" lang="en-US" sz="1200" b="0" i="0" u="none" strike="noStrike" kern="1200" cap="none" spc="0" normalizeH="0" baseline="0" noProof="0">
                        <a:ln>
                          <a:noFill/>
                        </a:ln>
                        <a:solidFill>
                          <a:prstClr val="black"/>
                        </a:solidFill>
                        <a:effectLst/>
                        <a:uLnTx/>
                        <a:uFillTx/>
                        <a:latin typeface="Verdana (Body)"/>
                        <a:ea typeface="+mn-ea"/>
                        <a:cs typeface="+mn-c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51435536"/>
                  </a:ext>
                </a:extLst>
              </a:tr>
              <a:tr h="0">
                <a:tc>
                  <a:txBody>
                    <a:bodyPr/>
                    <a:lstStyle/>
                    <a:p>
                      <a:pPr algn="l" fontAlgn="ctr">
                        <a:lnSpc>
                          <a:spcPct val="100000"/>
                        </a:lnSpc>
                      </a:pPr>
                      <a:r>
                        <a:rPr lang="en-US" sz="1200" b="0" i="0" u="none" strike="noStrike">
                          <a:solidFill>
                            <a:schemeClr val="tx1"/>
                          </a:solidFill>
                          <a:effectLst/>
                          <a:latin typeface="Verdana (Body)"/>
                        </a:rPr>
                        <a:t>Procurement</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lnSpc>
                          <a:spcPct val="100000"/>
                        </a:lnSpc>
                      </a:pPr>
                      <a:r>
                        <a:rPr lang="en-US" sz="1200" b="0" i="0" u="none" strike="noStrike">
                          <a:solidFill>
                            <a:schemeClr val="tx1"/>
                          </a:solidFill>
                          <a:effectLst/>
                          <a:latin typeface="Verdana (Body)"/>
                        </a:rPr>
                        <a:t>Supplier</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kern="1200">
                          <a:solidFill>
                            <a:schemeClr val="tx1"/>
                          </a:solidFill>
                          <a:latin typeface="Verdana (Body)"/>
                          <a:ea typeface="+mn-ea"/>
                          <a:cs typeface="+mn-cs"/>
                        </a:rPr>
                        <a:t>Master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b" latinLnBrk="0" hangingPunct="1">
                        <a:lnSpc>
                          <a:spcPct val="100000"/>
                        </a:lnSpc>
                      </a:pPr>
                      <a:r>
                        <a:rPr lang="en-US" sz="1200" b="0" i="0" u="none" strike="noStrike" kern="1200">
                          <a:solidFill>
                            <a:srgbClr val="000000"/>
                          </a:solidFill>
                          <a:effectLst/>
                          <a:latin typeface="Verdana (Body)"/>
                          <a:ea typeface="+mn-ea"/>
                          <a:cs typeface="+mn-cs"/>
                        </a:rPr>
                        <a:t>All suppliers that are considered active based on the pre-determined timeline. This involves Supplier, Address, Sites, Assignments, Contacts, Bank Accounts.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Data Hub (Uses FBDI)</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98792518"/>
                  </a:ext>
                </a:extLst>
              </a:tr>
              <a:tr h="0">
                <a:tc>
                  <a:txBody>
                    <a:bodyPr/>
                    <a:lstStyle/>
                    <a:p>
                      <a:pPr algn="l" fontAlgn="ctr">
                        <a:lnSpc>
                          <a:spcPct val="100000"/>
                        </a:lnSpc>
                      </a:pPr>
                      <a:r>
                        <a:rPr lang="en-US" sz="1200" b="0" i="0" u="none" strike="noStrike">
                          <a:solidFill>
                            <a:schemeClr val="tx1"/>
                          </a:solidFill>
                          <a:effectLst/>
                          <a:latin typeface="Verdana (Body)"/>
                        </a:rPr>
                        <a:t>Procurement</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lnSpc>
                          <a:spcPct val="100000"/>
                        </a:lnSpc>
                      </a:pPr>
                      <a:r>
                        <a:rPr lang="en-US" sz="1200" b="0" i="0" u="none" strike="noStrike">
                          <a:solidFill>
                            <a:schemeClr val="tx1"/>
                          </a:solidFill>
                          <a:effectLst/>
                          <a:latin typeface="Verdana (Body)"/>
                        </a:rPr>
                        <a:t>Purchase Orders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kern="1200">
                          <a:solidFill>
                            <a:schemeClr val="tx1"/>
                          </a:solidFill>
                          <a:latin typeface="Verdana (Body)"/>
                          <a:ea typeface="+mn-ea"/>
                          <a:cs typeface="+mn-cs"/>
                        </a:rPr>
                        <a:t>Transactional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b" latinLnBrk="0" hangingPunct="1">
                        <a:lnSpc>
                          <a:spcPct val="100000"/>
                        </a:lnSpc>
                      </a:pPr>
                      <a:r>
                        <a:rPr lang="en-US" sz="1200" b="0" i="0" u="none" strike="noStrike" kern="1200">
                          <a:solidFill>
                            <a:srgbClr val="000000"/>
                          </a:solidFill>
                          <a:effectLst/>
                          <a:latin typeface="Verdana (Body)"/>
                          <a:ea typeface="+mn-ea"/>
                          <a:cs typeface="+mn-cs"/>
                        </a:rPr>
                        <a:t>All approved and open PO Headers, Lines and Distributions</a:t>
                      </a:r>
                      <a:br>
                        <a:rPr lang="en-US" sz="1200" b="0" i="0" u="none" strike="noStrike" kern="1200">
                          <a:solidFill>
                            <a:srgbClr val="000000"/>
                          </a:solidFill>
                          <a:effectLst/>
                          <a:latin typeface="Verdana (Body)"/>
                          <a:ea typeface="+mn-ea"/>
                          <a:cs typeface="+mn-cs"/>
                        </a:rPr>
                      </a:br>
                      <a:r>
                        <a:rPr lang="en-US" sz="1200" b="0" i="0" u="none" strike="noStrike" kern="1200">
                          <a:solidFill>
                            <a:srgbClr val="000000"/>
                          </a:solidFill>
                          <a:effectLst/>
                          <a:latin typeface="Verdana (Body)"/>
                          <a:ea typeface="+mn-ea"/>
                          <a:cs typeface="+mn-cs"/>
                        </a:rPr>
                        <a:t>PO number in cloud will be the same as the PO number in EBS. Historical Data will be closely aligned with the R12 decommissioning strategy.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Data Hub (Uses FBDI)</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32357956"/>
                  </a:ext>
                </a:extLst>
              </a:tr>
              <a:tr h="0">
                <a:tc>
                  <a:txBody>
                    <a:bodyPr/>
                    <a:lstStyle/>
                    <a:p>
                      <a:pPr algn="l" fontAlgn="ctr">
                        <a:lnSpc>
                          <a:spcPct val="100000"/>
                        </a:lnSpc>
                      </a:pPr>
                      <a:r>
                        <a:rPr lang="en-US" sz="1200" b="0" i="0" u="none" strike="noStrike" kern="1200">
                          <a:solidFill>
                            <a:schemeClr val="tx1"/>
                          </a:solidFill>
                          <a:effectLst/>
                          <a:latin typeface="Verdana (Body)"/>
                          <a:ea typeface="+mn-ea"/>
                          <a:cs typeface="+mn-cs"/>
                        </a:rPr>
                        <a:t>Procurement</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b">
                        <a:lnSpc>
                          <a:spcPct val="100000"/>
                        </a:lnSpc>
                      </a:pPr>
                      <a:r>
                        <a:rPr lang="en-US" sz="1200" b="0" i="0" u="none" strike="noStrike" kern="1200">
                          <a:solidFill>
                            <a:schemeClr val="tx1"/>
                          </a:solidFill>
                          <a:effectLst/>
                          <a:latin typeface="Verdana (Body)"/>
                          <a:ea typeface="+mn-ea"/>
                          <a:cs typeface="+mn-cs"/>
                        </a:rPr>
                        <a:t>Requisitions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Verdana (Body)"/>
                          <a:ea typeface="+mn-ea"/>
                          <a:cs typeface="+mn-cs"/>
                        </a:rPr>
                        <a:t>Transactional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algn="l" defTabSz="914400" rtl="0" eaLnBrk="1" fontAlgn="b" latinLnBrk="0" hangingPunct="1">
                        <a:lnSpc>
                          <a:spcPct val="100000"/>
                        </a:lnSpc>
                      </a:pPr>
                      <a:r>
                        <a:rPr lang="en-US" sz="1200" b="0" i="0" u="none" strike="noStrike" kern="1200">
                          <a:solidFill>
                            <a:srgbClr val="000000"/>
                          </a:solidFill>
                          <a:effectLst/>
                          <a:latin typeface="Verdana (Body)"/>
                          <a:ea typeface="+mn-ea"/>
                          <a:cs typeface="+mn-cs"/>
                        </a:rPr>
                        <a:t>All Approved requisitions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Verdana (Body)"/>
                          <a:ea typeface="+mn-ea"/>
                          <a:cs typeface="+mn-cs"/>
                        </a:rPr>
                        <a:t>ADFDi</a:t>
                      </a:r>
                      <a:endParaRPr lang="en-US" sz="1200" b="0" i="0" u="none" strike="noStrike" kern="1200" noProof="0">
                        <a:solidFill>
                          <a:schemeClr val="tx1"/>
                        </a:solidFill>
                        <a:effectLst/>
                        <a:latin typeface="Verdana (Body)"/>
                        <a:ea typeface="+mn-ea"/>
                        <a:cs typeface="+mn-c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601343115"/>
                  </a:ext>
                </a:extLst>
              </a:tr>
              <a:tr h="0">
                <a:tc>
                  <a:txBody>
                    <a:bodyPr/>
                    <a:lstStyle/>
                    <a:p>
                      <a:pPr algn="l" fontAlgn="ctr">
                        <a:lnSpc>
                          <a:spcPct val="100000"/>
                        </a:lnSpc>
                      </a:pPr>
                      <a:r>
                        <a:rPr lang="en-US" sz="1200" b="0" i="0" u="none" strike="noStrike" kern="1200" noProof="0">
                          <a:solidFill>
                            <a:schemeClr val="tx1"/>
                          </a:solidFill>
                          <a:effectLst/>
                          <a:latin typeface="Verdana (Body)"/>
                          <a:ea typeface="+mn-ea"/>
                          <a:cs typeface="+mn-cs"/>
                        </a:rPr>
                        <a:t>Procurement</a:t>
                      </a:r>
                      <a:endParaRPr lang="en-US" sz="1200" b="0" i="0" u="none" strike="noStrike" kern="1200">
                        <a:solidFill>
                          <a:schemeClr val="tx1"/>
                        </a:solidFill>
                        <a:effectLst/>
                        <a:latin typeface="Verdana (Body)"/>
                        <a:ea typeface="+mn-ea"/>
                        <a:cs typeface="+mn-c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t">
                        <a:lnSpc>
                          <a:spcPct val="100000"/>
                        </a:lnSpc>
                      </a:pPr>
                      <a:r>
                        <a:rPr lang="en-US" sz="1200" b="0" i="0" u="none" strike="noStrike" kern="1200">
                          <a:solidFill>
                            <a:schemeClr val="tx1"/>
                          </a:solidFill>
                          <a:effectLst/>
                          <a:latin typeface="Verdana (Body)"/>
                          <a:ea typeface="+mn-ea"/>
                          <a:cs typeface="+mn-cs"/>
                        </a:rPr>
                        <a:t>PO Receipts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Verdana (Body)"/>
                          <a:ea typeface="+mn-ea"/>
                          <a:cs typeface="+mn-cs"/>
                        </a:rPr>
                        <a:t>Transactional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lnSpc>
                          <a:spcPct val="100000"/>
                        </a:lnSpc>
                      </a:pPr>
                      <a:r>
                        <a:rPr lang="en-US" sz="1200" b="0" i="0" u="none" strike="noStrike" kern="1200">
                          <a:solidFill>
                            <a:srgbClr val="000000"/>
                          </a:solidFill>
                          <a:effectLst/>
                          <a:latin typeface="Verdana (Body)"/>
                          <a:ea typeface="+mn-ea"/>
                          <a:cs typeface="+mn-cs"/>
                        </a:rPr>
                        <a:t>Partial and Full Receipts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kern="1200">
                          <a:solidFill>
                            <a:schemeClr val="dk1"/>
                          </a:solidFill>
                          <a:latin typeface="Verdana (Body)"/>
                          <a:ea typeface="+mn-ea"/>
                          <a:cs typeface="+mn-cs"/>
                        </a:rPr>
                        <a:t>Data Hub (Uses FBDI)</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45454575"/>
                  </a:ext>
                </a:extLst>
              </a:tr>
              <a:tr h="0">
                <a:tc>
                  <a:txBody>
                    <a:bodyPr/>
                    <a:lstStyle/>
                    <a:p>
                      <a:pPr algn="l" fontAlgn="ctr">
                        <a:lnSpc>
                          <a:spcPct val="100000"/>
                        </a:lnSpc>
                      </a:pPr>
                      <a:r>
                        <a:rPr lang="en-US" sz="1200" b="0" i="0" u="none" strike="noStrike" kern="1200" noProof="0">
                          <a:solidFill>
                            <a:schemeClr val="tx1"/>
                          </a:solidFill>
                          <a:effectLst/>
                          <a:latin typeface="Verdana (Body)"/>
                          <a:ea typeface="+mn-ea"/>
                          <a:cs typeface="+mn-cs"/>
                        </a:rPr>
                        <a:t>Procurement</a:t>
                      </a:r>
                      <a:endParaRPr lang="en-US" sz="1200" b="0" i="0" u="none" strike="noStrike" kern="1200">
                        <a:solidFill>
                          <a:schemeClr val="tx1"/>
                        </a:solidFill>
                        <a:effectLst/>
                        <a:latin typeface="Verdana (Body)"/>
                        <a:ea typeface="+mn-ea"/>
                        <a:cs typeface="+mn-c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t">
                        <a:lnSpc>
                          <a:spcPct val="100000"/>
                        </a:lnSpc>
                      </a:pPr>
                      <a:r>
                        <a:rPr lang="en-US" sz="1200" b="0" i="0" u="none" strike="noStrike" kern="1200">
                          <a:solidFill>
                            <a:schemeClr val="tx1"/>
                          </a:solidFill>
                          <a:effectLst/>
                          <a:latin typeface="Verdana (Body)"/>
                          <a:ea typeface="+mn-ea"/>
                          <a:cs typeface="+mn-cs"/>
                        </a:rPr>
                        <a:t>Blanket Purchase Agreement BU Assignments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Verdana (Body)"/>
                          <a:ea typeface="+mn-ea"/>
                          <a:cs typeface="+mn-cs"/>
                        </a:rPr>
                        <a:t>Transactional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rtl="0" fontAlgn="ctr">
                        <a:lnSpc>
                          <a:spcPct val="100000"/>
                        </a:lnSpc>
                      </a:pPr>
                      <a:r>
                        <a:rPr lang="en-US" sz="1200" b="0" i="0" u="none" strike="noStrike" kern="1200">
                          <a:solidFill>
                            <a:srgbClr val="000000"/>
                          </a:solidFill>
                          <a:effectLst/>
                          <a:latin typeface="Verdana (Body)"/>
                          <a:ea typeface="+mn-ea"/>
                          <a:cs typeface="+mn-cs"/>
                        </a:rPr>
                        <a:t>All Approved Blanket Purchase Agreement </a:t>
                      </a:r>
                      <a:br>
                        <a:rPr lang="en-US" sz="1200" b="0" i="0" u="none" strike="noStrike" kern="1200">
                          <a:solidFill>
                            <a:srgbClr val="000000"/>
                          </a:solidFill>
                          <a:effectLst/>
                          <a:latin typeface="Verdana (Body)"/>
                          <a:ea typeface="+mn-ea"/>
                          <a:cs typeface="+mn-cs"/>
                        </a:rPr>
                      </a:br>
                      <a:r>
                        <a:rPr lang="en-US" sz="1200" b="0" i="0" u="none" strike="noStrike" kern="1200">
                          <a:solidFill>
                            <a:srgbClr val="000000"/>
                          </a:solidFill>
                          <a:effectLst/>
                          <a:latin typeface="Verdana (Body)"/>
                          <a:ea typeface="+mn-ea"/>
                          <a:cs typeface="+mn-cs"/>
                        </a:rPr>
                        <a:t>Operating Unit in Oracle EBS will be considered as Business Unit in Oracle Cloud. Historical Data will be closely aligned with the R12 decommissioning strategy.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kern="1200">
                          <a:solidFill>
                            <a:schemeClr val="tx1"/>
                          </a:solidFill>
                          <a:effectLst/>
                          <a:latin typeface="Verdana (Body)"/>
                          <a:ea typeface="+mn-ea"/>
                          <a:cs typeface="+mn-cs"/>
                        </a:rPr>
                        <a:t>ADFDi</a:t>
                      </a:r>
                      <a:endParaRPr lang="en-US" sz="1200" b="0" i="0" u="none" strike="noStrike" kern="1200" noProof="0">
                        <a:solidFill>
                          <a:schemeClr val="tx1"/>
                        </a:solidFill>
                        <a:effectLst/>
                        <a:latin typeface="Verdana (Body)"/>
                        <a:ea typeface="+mn-ea"/>
                        <a:cs typeface="+mn-c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52666257"/>
                  </a:ext>
                </a:extLst>
              </a:tr>
              <a:tr h="0">
                <a:tc>
                  <a:txBody>
                    <a:bodyPr/>
                    <a:lstStyle/>
                    <a:p>
                      <a:pPr algn="l" fontAlgn="ctr">
                        <a:lnSpc>
                          <a:spcPct val="100000"/>
                        </a:lnSpc>
                      </a:pPr>
                      <a:r>
                        <a:rPr lang="en-US" sz="1200" b="0" i="0" u="none" strike="noStrike" kern="1200" noProof="0">
                          <a:solidFill>
                            <a:schemeClr val="tx1"/>
                          </a:solidFill>
                          <a:effectLst/>
                          <a:latin typeface="Verdana (Body)"/>
                          <a:ea typeface="+mn-ea"/>
                          <a:cs typeface="+mn-cs"/>
                        </a:rPr>
                        <a:t>Procurement</a:t>
                      </a:r>
                      <a:endParaRPr lang="en-US" sz="1200" b="0" i="0" u="none" strike="noStrike" kern="1200">
                        <a:solidFill>
                          <a:schemeClr val="tx1"/>
                        </a:solidFill>
                        <a:effectLst/>
                        <a:latin typeface="Verdana (Body)"/>
                        <a:ea typeface="+mn-ea"/>
                        <a:cs typeface="+mn-cs"/>
                      </a:endParaRP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fontAlgn="t">
                        <a:lnSpc>
                          <a:spcPct val="100000"/>
                        </a:lnSpc>
                      </a:pPr>
                      <a:r>
                        <a:rPr lang="en-US" sz="1200" b="0" i="0" u="none" strike="noStrike" kern="1200">
                          <a:solidFill>
                            <a:schemeClr val="tx1"/>
                          </a:solidFill>
                          <a:effectLst/>
                          <a:latin typeface="Verdana (Body)"/>
                          <a:ea typeface="+mn-ea"/>
                          <a:cs typeface="+mn-cs"/>
                        </a:rPr>
                        <a:t>Core Contracts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srgbClr val="000000"/>
                          </a:solidFill>
                          <a:effectLst/>
                          <a:uLnTx/>
                          <a:uFillTx/>
                          <a:latin typeface="Verdana (Body)"/>
                          <a:ea typeface="+mn-ea"/>
                          <a:cs typeface="+mn-cs"/>
                        </a:rPr>
                        <a:t>Transactional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kern="1200" noProof="0">
                          <a:solidFill>
                            <a:srgbClr val="000000"/>
                          </a:solidFill>
                          <a:effectLst/>
                          <a:latin typeface="Verdana (Body)"/>
                          <a:ea typeface="+mn-ea"/>
                          <a:cs typeface="+mn-cs"/>
                        </a:rPr>
                        <a:t>TBD – SR Open with Oracle</a:t>
                      </a:r>
                    </a:p>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kern="1200" noProof="0">
                          <a:solidFill>
                            <a:srgbClr val="000000"/>
                          </a:solidFill>
                          <a:effectLst/>
                          <a:latin typeface="Verdana (Body)"/>
                          <a:ea typeface="+mn-ea"/>
                          <a:cs typeface="+mn-cs"/>
                        </a:rPr>
                        <a:t>SR 3-29329524141 : Procurement Core Contracts Conversion and options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kern="1200" noProof="0">
                          <a:solidFill>
                            <a:schemeClr val="tx1"/>
                          </a:solidFill>
                          <a:effectLst/>
                          <a:latin typeface="Verdana (Body)"/>
                          <a:ea typeface="+mn-ea"/>
                          <a:cs typeface="+mn-cs"/>
                        </a:rPr>
                        <a:t>Oracle Standard Import (TBD)</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N</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13490220"/>
                  </a:ext>
                </a:extLst>
              </a:tr>
            </a:tbl>
          </a:graphicData>
        </a:graphic>
      </p:graphicFrame>
    </p:spTree>
    <p:extLst>
      <p:ext uri="{BB962C8B-B14F-4D97-AF65-F5344CB8AC3E}">
        <p14:creationId xmlns:p14="http://schemas.microsoft.com/office/powerpoint/2010/main" val="109342169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305513" y="158602"/>
            <a:ext cx="11252200" cy="334102"/>
          </a:xfrm>
        </p:spPr>
        <p:txBody>
          <a:bodyPr/>
          <a:lstStyle/>
          <a:p>
            <a:pPr>
              <a:buClr>
                <a:srgbClr val="000000"/>
              </a:buClr>
              <a:buSzPts val="2300"/>
            </a:pPr>
            <a:r>
              <a:rPr lang="en-US" sz="2000">
                <a:solidFill>
                  <a:schemeClr val="tx1"/>
                </a:solidFill>
                <a:latin typeface="Verdana (Headings)"/>
                <a:ea typeface="Verdana" panose="020B0604030504040204" pitchFamily="34" charset="0"/>
              </a:rPr>
              <a:t>Conversions Summary – OTC</a:t>
            </a:r>
            <a:endParaRPr lang="en-US">
              <a:latin typeface="Verdana (Headings)"/>
              <a:ea typeface="Proxima Nova"/>
              <a:cs typeface="Proxima Nova"/>
              <a:sym typeface="Proxima Nova"/>
            </a:endParaRPr>
          </a:p>
        </p:txBody>
      </p:sp>
      <p:graphicFrame>
        <p:nvGraphicFramePr>
          <p:cNvPr id="5" name="Table 2">
            <a:extLst>
              <a:ext uri="{FF2B5EF4-FFF2-40B4-BE49-F238E27FC236}">
                <a16:creationId xmlns:a16="http://schemas.microsoft.com/office/drawing/2014/main" id="{C1673F21-6C8D-427C-92B6-8EFB3DD88459}"/>
              </a:ext>
            </a:extLst>
          </p:cNvPr>
          <p:cNvGraphicFramePr>
            <a:graphicFrameLocks noGrp="1"/>
          </p:cNvGraphicFramePr>
          <p:nvPr>
            <p:extLst>
              <p:ext uri="{D42A27DB-BD31-4B8C-83A1-F6EECF244321}">
                <p14:modId xmlns:p14="http://schemas.microsoft.com/office/powerpoint/2010/main" val="1542967377"/>
              </p:ext>
            </p:extLst>
          </p:nvPr>
        </p:nvGraphicFramePr>
        <p:xfrm>
          <a:off x="311648" y="768586"/>
          <a:ext cx="11330549" cy="2362857"/>
        </p:xfrm>
        <a:graphic>
          <a:graphicData uri="http://schemas.openxmlformats.org/drawingml/2006/table">
            <a:tbl>
              <a:tblPr firstRow="1" bandRow="1">
                <a:tableStyleId>{5C22544A-7EE6-4342-B048-85BDC9FD1C3A}</a:tableStyleId>
              </a:tblPr>
              <a:tblGrid>
                <a:gridCol w="1005840">
                  <a:extLst>
                    <a:ext uri="{9D8B030D-6E8A-4147-A177-3AD203B41FA5}">
                      <a16:colId xmlns:a16="http://schemas.microsoft.com/office/drawing/2014/main" val="4271030271"/>
                    </a:ext>
                  </a:extLst>
                </a:gridCol>
                <a:gridCol w="1269739">
                  <a:extLst>
                    <a:ext uri="{9D8B030D-6E8A-4147-A177-3AD203B41FA5}">
                      <a16:colId xmlns:a16="http://schemas.microsoft.com/office/drawing/2014/main" val="1385267879"/>
                    </a:ext>
                  </a:extLst>
                </a:gridCol>
                <a:gridCol w="1977179">
                  <a:extLst>
                    <a:ext uri="{9D8B030D-6E8A-4147-A177-3AD203B41FA5}">
                      <a16:colId xmlns:a16="http://schemas.microsoft.com/office/drawing/2014/main" val="3616075020"/>
                    </a:ext>
                  </a:extLst>
                </a:gridCol>
                <a:gridCol w="3327887">
                  <a:extLst>
                    <a:ext uri="{9D8B030D-6E8A-4147-A177-3AD203B41FA5}">
                      <a16:colId xmlns:a16="http://schemas.microsoft.com/office/drawing/2014/main" val="778044331"/>
                    </a:ext>
                  </a:extLst>
                </a:gridCol>
                <a:gridCol w="2012544">
                  <a:extLst>
                    <a:ext uri="{9D8B030D-6E8A-4147-A177-3AD203B41FA5}">
                      <a16:colId xmlns:a16="http://schemas.microsoft.com/office/drawing/2014/main" val="4164020468"/>
                    </a:ext>
                  </a:extLst>
                </a:gridCol>
                <a:gridCol w="1737360">
                  <a:extLst>
                    <a:ext uri="{9D8B030D-6E8A-4147-A177-3AD203B41FA5}">
                      <a16:colId xmlns:a16="http://schemas.microsoft.com/office/drawing/2014/main" val="4202145880"/>
                    </a:ext>
                  </a:extLst>
                </a:gridCol>
              </a:tblGrid>
              <a:tr h="480581">
                <a:tc>
                  <a:txBody>
                    <a:bodyPr/>
                    <a:lstStyle/>
                    <a:p>
                      <a:pPr>
                        <a:lnSpc>
                          <a:spcPct val="100000"/>
                        </a:lnSpc>
                      </a:pPr>
                      <a:r>
                        <a:rPr lang="en-US" sz="1400">
                          <a:solidFill>
                            <a:schemeClr val="tx1"/>
                          </a:solidFill>
                          <a:latin typeface="Verdana (Body)"/>
                        </a:rPr>
                        <a:t>Module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a:lnSpc>
                          <a:spcPct val="100000"/>
                        </a:lnSpc>
                      </a:pPr>
                      <a:r>
                        <a:rPr lang="en-US" sz="1400">
                          <a:solidFill>
                            <a:schemeClr val="tx1"/>
                          </a:solidFill>
                          <a:latin typeface="Verdana (Body)"/>
                        </a:rPr>
                        <a:t>Entity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solidFill>
                            <a:schemeClr val="tx1"/>
                          </a:solidFill>
                          <a:latin typeface="Verdana (Body)"/>
                        </a:rPr>
                        <a:t>Conversion Type</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solidFill>
                            <a:schemeClr val="tx1"/>
                          </a:solidFill>
                          <a:latin typeface="Verdana (Body)"/>
                        </a:rPr>
                        <a:t>Selection Criteria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solidFill>
                            <a:schemeClr val="tx1"/>
                          </a:solidFill>
                          <a:latin typeface="Verdana (Body)"/>
                        </a:rPr>
                        <a:t>Conversion Tool</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a:solidFill>
                            <a:schemeClr val="tx1"/>
                          </a:solidFill>
                          <a:latin typeface="Verdana (Body)"/>
                        </a:rPr>
                        <a:t>Applicable for New Zealand(?)</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extLst>
                  <a:ext uri="{0D108BD9-81ED-4DB2-BD59-A6C34878D82A}">
                    <a16:rowId xmlns:a16="http://schemas.microsoft.com/office/drawing/2014/main" val="358974344"/>
                  </a:ext>
                </a:extLst>
              </a:tr>
              <a:tr h="1204617">
                <a:tc>
                  <a:txBody>
                    <a:bodyPr/>
                    <a:lstStyle/>
                    <a:p>
                      <a:pPr algn="l" fontAlgn="ctr">
                        <a:lnSpc>
                          <a:spcPct val="100000"/>
                        </a:lnSpc>
                      </a:pPr>
                      <a:r>
                        <a:rPr lang="en-US" sz="1200" b="0" i="0" u="none" strike="noStrike">
                          <a:solidFill>
                            <a:schemeClr val="tx1"/>
                          </a:solidFill>
                          <a:effectLst/>
                          <a:latin typeface="Verdana (Body)"/>
                        </a:rPr>
                        <a:t>Receivables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chemeClr val="tx1"/>
                          </a:solidFill>
                          <a:effectLst/>
                          <a:latin typeface="Verdana (Body)"/>
                        </a:rPr>
                        <a:t>Customers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kern="1200">
                          <a:solidFill>
                            <a:schemeClr val="tx1"/>
                          </a:solidFill>
                          <a:latin typeface="Verdana (Body)"/>
                          <a:ea typeface="+mn-ea"/>
                          <a:cs typeface="+mn-cs"/>
                        </a:rPr>
                        <a:t>Master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algn="l" defTabSz="914400" rtl="0" eaLnBrk="1" fontAlgn="b" latinLnBrk="0" hangingPunct="1">
                        <a:lnSpc>
                          <a:spcPct val="100000"/>
                        </a:lnSpc>
                      </a:pPr>
                      <a:r>
                        <a:rPr lang="en-US" sz="1200" b="0" i="0" u="none" strike="noStrike" kern="1200">
                          <a:solidFill>
                            <a:srgbClr val="000000"/>
                          </a:solidFill>
                          <a:effectLst/>
                          <a:highlight>
                            <a:srgbClr val="FFFF00"/>
                          </a:highlight>
                          <a:latin typeface="Verdana (Body)"/>
                          <a:ea typeface="+mn-ea"/>
                          <a:cs typeface="+mn-cs"/>
                        </a:rPr>
                        <a:t>Intermediary Accounts</a:t>
                      </a:r>
                      <a:r>
                        <a:rPr lang="en-US" sz="1200" b="0" i="0" u="none" strike="noStrike" kern="1200">
                          <a:solidFill>
                            <a:srgbClr val="000000"/>
                          </a:solidFill>
                          <a:effectLst/>
                          <a:latin typeface="Verdana (Body)"/>
                          <a:ea typeface="+mn-ea"/>
                          <a:cs typeface="+mn-cs"/>
                        </a:rPr>
                        <a:t>; All customers that are considered active based on the pre-determined timeline. Customers from R12 along with Customers for XXXX </a:t>
                      </a:r>
                      <a:r>
                        <a:rPr lang="en-US" sz="1200" b="0" i="0" u="none" strike="noStrike" kern="1200">
                          <a:solidFill>
                            <a:srgbClr val="000000"/>
                          </a:solidFill>
                          <a:effectLst/>
                          <a:highlight>
                            <a:srgbClr val="FFFF00"/>
                          </a:highlight>
                          <a:latin typeface="Verdana (Body)"/>
                          <a:ea typeface="+mn-ea"/>
                          <a:cs typeface="+mn-cs"/>
                        </a:rPr>
                        <a:t>Italy</a:t>
                      </a:r>
                      <a:r>
                        <a:rPr lang="en-US" sz="1200" b="0" i="0" u="none" strike="noStrike" kern="1200">
                          <a:solidFill>
                            <a:srgbClr val="000000"/>
                          </a:solidFill>
                          <a:effectLst/>
                          <a:latin typeface="Verdana (Body)"/>
                          <a:ea typeface="+mn-ea"/>
                          <a:cs typeface="+mn-cs"/>
                        </a:rPr>
                        <a:t> (Prepaid) and XXXX NZ. </a:t>
                      </a:r>
                      <a:r>
                        <a:rPr lang="en-US" sz="1200" b="0" i="0" u="none" strike="noStrike" kern="1200">
                          <a:solidFill>
                            <a:srgbClr val="000000"/>
                          </a:solidFill>
                          <a:effectLst/>
                          <a:highlight>
                            <a:srgbClr val="FFFF00"/>
                          </a:highlight>
                          <a:latin typeface="Verdana (Body)"/>
                          <a:ea typeface="+mn-ea"/>
                          <a:cs typeface="+mn-cs"/>
                        </a:rPr>
                        <a:t>Salesforce customers</a:t>
                      </a:r>
                      <a:r>
                        <a:rPr lang="en-US" sz="1200" b="0" i="0" u="none" strike="noStrike" kern="1200">
                          <a:solidFill>
                            <a:srgbClr val="000000"/>
                          </a:solidFill>
                          <a:effectLst/>
                          <a:latin typeface="Verdana (Body)"/>
                          <a:ea typeface="+mn-ea"/>
                          <a:cs typeface="+mn-cs"/>
                        </a:rPr>
                        <a:t> are to be not included.</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Data Hub (Uses FBDI)</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2468026645"/>
                  </a:ext>
                </a:extLst>
              </a:tr>
              <a:tr h="490209">
                <a:tc>
                  <a:txBody>
                    <a:bodyPr/>
                    <a:lstStyle/>
                    <a:p>
                      <a:pPr algn="l" fontAlgn="ctr">
                        <a:lnSpc>
                          <a:spcPct val="100000"/>
                        </a:lnSpc>
                      </a:pPr>
                      <a:r>
                        <a:rPr lang="en-US" sz="1200" b="0" i="0" u="none" strike="noStrike">
                          <a:solidFill>
                            <a:schemeClr val="tx1"/>
                          </a:solidFill>
                          <a:effectLst/>
                          <a:latin typeface="Verdana (Body)"/>
                        </a:rPr>
                        <a:t>Receivables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algn="l" fontAlgn="b">
                        <a:lnSpc>
                          <a:spcPct val="100000"/>
                        </a:lnSpc>
                      </a:pPr>
                      <a:r>
                        <a:rPr lang="en-US" sz="1200" b="0" i="0" u="none" strike="noStrike">
                          <a:solidFill>
                            <a:schemeClr val="tx1"/>
                          </a:solidFill>
                          <a:effectLst/>
                          <a:latin typeface="Verdana (Body)"/>
                        </a:rPr>
                        <a:t>AR Transactions</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lang="en-US" sz="1200" b="0" i="0" u="none" strike="noStrike">
                          <a:solidFill>
                            <a:schemeClr val="tx1"/>
                          </a:solidFill>
                          <a:effectLst/>
                          <a:latin typeface="Verdana (Body)"/>
                        </a:rPr>
                        <a:t>Transactional Data</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algn="l" defTabSz="914400" rtl="0" eaLnBrk="1" fontAlgn="b" latinLnBrk="0" hangingPunct="1">
                        <a:lnSpc>
                          <a:spcPct val="100000"/>
                        </a:lnSpc>
                      </a:pPr>
                      <a:r>
                        <a:rPr lang="en-US" sz="1200" b="0" i="0" u="none" strike="noStrike" kern="1200">
                          <a:solidFill>
                            <a:srgbClr val="000000"/>
                          </a:solidFill>
                          <a:effectLst/>
                          <a:latin typeface="Verdana (Body)"/>
                          <a:ea typeface="+mn-ea"/>
                          <a:cs typeface="+mn-cs"/>
                        </a:rPr>
                        <a:t>All open receivable transaction lines and distributions. Only applicable for New Zealand.</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Data Hub (Uses FBDI)</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tc>
                  <a:txBody>
                    <a:bodyPr/>
                    <a:lstStyle/>
                    <a:p>
                      <a:pPr marL="0" marR="0" lvl="0" indent="0" algn="ctr" defTabSz="914400" rtl="0" eaLnBrk="1" fontAlgn="b"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a:ln>
                            <a:noFill/>
                          </a:ln>
                          <a:solidFill>
                            <a:prstClr val="black"/>
                          </a:solidFill>
                          <a:effectLst/>
                          <a:uLnTx/>
                          <a:uFillTx/>
                          <a:latin typeface="Verdana (Body)"/>
                          <a:ea typeface="+mn-ea"/>
                          <a:cs typeface="+mn-cs"/>
                        </a:rPr>
                        <a:t>Y</a:t>
                      </a:r>
                    </a:p>
                  </a:txBody>
                  <a:tcPr marL="45720" marR="4572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205719285"/>
                  </a:ext>
                </a:extLst>
              </a:tr>
            </a:tbl>
          </a:graphicData>
        </a:graphic>
      </p:graphicFrame>
      <p:sp>
        <p:nvSpPr>
          <p:cNvPr id="6" name="TextBox 5">
            <a:extLst>
              <a:ext uri="{FF2B5EF4-FFF2-40B4-BE49-F238E27FC236}">
                <a16:creationId xmlns:a16="http://schemas.microsoft.com/office/drawing/2014/main" id="{1CB69D58-8809-434F-AA43-C2D6A9BD272D}"/>
              </a:ext>
            </a:extLst>
          </p:cNvPr>
          <p:cNvSpPr txBox="1"/>
          <p:nvPr/>
        </p:nvSpPr>
        <p:spPr>
          <a:xfrm>
            <a:off x="305513" y="3437259"/>
            <a:ext cx="10719210" cy="239681"/>
          </a:xfrm>
          <a:prstGeom prst="rect">
            <a:avLst/>
          </a:prstGeom>
          <a:noFill/>
        </p:spPr>
        <p:txBody>
          <a:bodyPr wrap="square" lIns="0" tIns="0" rIns="0" bIns="0" rtlCol="0">
            <a:spAutoFit/>
          </a:bodyPr>
          <a:lstStyle/>
          <a:p>
            <a:pPr marL="0" marR="0" lvl="0" indent="0" algn="l" defTabSz="914400" rtl="0" eaLnBrk="1" fontAlgn="auto" latinLnBrk="0" hangingPunct="1">
              <a:lnSpc>
                <a:spcPct val="150000"/>
              </a:lnSpc>
              <a:spcBef>
                <a:spcPts val="600"/>
              </a:spcBef>
              <a:spcAft>
                <a:spcPts val="0"/>
              </a:spcAft>
              <a:buClrTx/>
              <a:buSzPct val="100000"/>
              <a:buFontTx/>
              <a:buNone/>
              <a:tabLst/>
              <a:defRPr/>
            </a:pPr>
            <a:r>
              <a:rPr kumimoji="0" lang="en-US" sz="1200" b="0" i="0" u="none" strike="noStrike" kern="1200" cap="none" spc="0" normalizeH="0" baseline="0" noProof="0">
                <a:ln>
                  <a:noFill/>
                </a:ln>
                <a:solidFill>
                  <a:srgbClr val="313131"/>
                </a:solidFill>
                <a:effectLst/>
                <a:uLnTx/>
                <a:uFillTx/>
                <a:latin typeface="Verdana (Body)"/>
                <a:ea typeface="Verdana" panose="020B0604030504040204" pitchFamily="34" charset="0"/>
                <a:cs typeface="+mn-cs"/>
              </a:rPr>
              <a:t>*TBD items will be finalized within this week and updated based on the ongoing conversations with Oracle</a:t>
            </a:r>
          </a:p>
        </p:txBody>
      </p:sp>
    </p:spTree>
    <p:extLst>
      <p:ext uri="{BB962C8B-B14F-4D97-AF65-F5344CB8AC3E}">
        <p14:creationId xmlns:p14="http://schemas.microsoft.com/office/powerpoint/2010/main" val="56259012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buClr>
                <a:srgbClr val="000000"/>
              </a:buClr>
              <a:buSzPts val="2300"/>
            </a:pPr>
            <a:r>
              <a:rPr lang="en-US" sz="2000" b="1" dirty="0">
                <a:solidFill>
                  <a:srgbClr val="000000"/>
                </a:solidFill>
                <a:latin typeface="Verdana (Headings)"/>
                <a:ea typeface="Proxima Nova"/>
                <a:cs typeface="Proxima Nova"/>
                <a:sym typeface="Proxima Nova"/>
              </a:rPr>
              <a:t>Data Testing Approach</a:t>
            </a:r>
          </a:p>
        </p:txBody>
      </p:sp>
      <p:cxnSp>
        <p:nvCxnSpPr>
          <p:cNvPr id="5" name="Straight Connector 4">
            <a:extLst>
              <a:ext uri="{FF2B5EF4-FFF2-40B4-BE49-F238E27FC236}">
                <a16:creationId xmlns:a16="http://schemas.microsoft.com/office/drawing/2014/main" id="{63538A7B-D029-4786-B4A9-7C1B17AEA23B}"/>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7" name="Table 6">
            <a:extLst>
              <a:ext uri="{FF2B5EF4-FFF2-40B4-BE49-F238E27FC236}">
                <a16:creationId xmlns:a16="http://schemas.microsoft.com/office/drawing/2014/main" id="{4CA794AD-BE3A-4C02-925D-FE042A3BFE0D}"/>
              </a:ext>
            </a:extLst>
          </p:cNvPr>
          <p:cNvGraphicFramePr>
            <a:graphicFrameLocks noGrp="1"/>
          </p:cNvGraphicFramePr>
          <p:nvPr>
            <p:extLst>
              <p:ext uri="{D42A27DB-BD31-4B8C-83A1-F6EECF244321}">
                <p14:modId xmlns:p14="http://schemas.microsoft.com/office/powerpoint/2010/main" val="4021463997"/>
              </p:ext>
            </p:extLst>
          </p:nvPr>
        </p:nvGraphicFramePr>
        <p:xfrm>
          <a:off x="469900" y="752772"/>
          <a:ext cx="11174533" cy="6003952"/>
        </p:xfrm>
        <a:graphic>
          <a:graphicData uri="http://schemas.openxmlformats.org/drawingml/2006/table">
            <a:tbl>
              <a:tblPr firstRow="1" bandRow="1">
                <a:tableStyleId>{1FECB4D8-DB02-4DC6-A0A2-4F2EBAE1DC90}</a:tableStyleId>
              </a:tblPr>
              <a:tblGrid>
                <a:gridCol w="2258359">
                  <a:extLst>
                    <a:ext uri="{9D8B030D-6E8A-4147-A177-3AD203B41FA5}">
                      <a16:colId xmlns:a16="http://schemas.microsoft.com/office/drawing/2014/main" val="667876105"/>
                    </a:ext>
                  </a:extLst>
                </a:gridCol>
                <a:gridCol w="8916174">
                  <a:extLst>
                    <a:ext uri="{9D8B030D-6E8A-4147-A177-3AD203B41FA5}">
                      <a16:colId xmlns:a16="http://schemas.microsoft.com/office/drawing/2014/main" val="707648992"/>
                    </a:ext>
                  </a:extLst>
                </a:gridCol>
              </a:tblGrid>
              <a:tr h="180255">
                <a:tc>
                  <a:txBody>
                    <a:bodyPr/>
                    <a:lstStyle/>
                    <a:p>
                      <a:pPr marR="35560">
                        <a:spcAft>
                          <a:spcPts val="600"/>
                        </a:spcAft>
                      </a:pPr>
                      <a:r>
                        <a:rPr lang="en-GB" sz="1200" b="1" kern="1200" dirty="0">
                          <a:solidFill>
                            <a:schemeClr val="tx1"/>
                          </a:solidFill>
                          <a:effectLst/>
                          <a:latin typeface="Verdana (Body)"/>
                          <a:ea typeface="Verdana"/>
                          <a:cs typeface="Arial"/>
                        </a:rPr>
                        <a:t>Test Level</a:t>
                      </a:r>
                    </a:p>
                  </a:txBody>
                  <a:tcPr marL="52099" marR="52099" marT="0" marB="0">
                    <a:lnL w="12700" cmpd="sng">
                      <a:noFill/>
                    </a:lnL>
                    <a:lnR>
                      <a:noFill/>
                    </a:lnR>
                    <a:lnT w="12700" cmpd="sng">
                      <a:noFill/>
                    </a:lnT>
                    <a:lnB w="12700" cmpd="sng">
                      <a:noFill/>
                    </a:lnB>
                    <a:lnTlToBr w="12700" cmpd="sng">
                      <a:noFill/>
                      <a:prstDash val="solid"/>
                    </a:lnTlToBr>
                    <a:lnBlToTr w="12700" cmpd="sng">
                      <a:noFill/>
                      <a:prstDash val="solid"/>
                    </a:lnBlToTr>
                    <a:solidFill>
                      <a:srgbClr val="FFCD00"/>
                    </a:solidFill>
                  </a:tcPr>
                </a:tc>
                <a:tc>
                  <a:txBody>
                    <a:bodyPr/>
                    <a:lstStyle/>
                    <a:p>
                      <a:pPr marL="0" marR="35560" lvl="0" indent="0" algn="l" defTabSz="914400" rtl="0" eaLnBrk="1" fontAlgn="ctr" latinLnBrk="0" hangingPunct="1">
                        <a:lnSpc>
                          <a:spcPct val="100000"/>
                        </a:lnSpc>
                        <a:spcAft>
                          <a:spcPts val="0"/>
                        </a:spcAft>
                        <a:buClrTx/>
                        <a:buFont typeface="Symbol" panose="05050102010706020507" pitchFamily="18" charset="2"/>
                        <a:buNone/>
                      </a:pPr>
                      <a:r>
                        <a:rPr lang="en-GB" sz="1200" kern="1200" dirty="0">
                          <a:solidFill>
                            <a:schemeClr val="tx1"/>
                          </a:solidFill>
                          <a:effectLst/>
                          <a:latin typeface="Verdana (Body)"/>
                          <a:ea typeface="Verdana"/>
                          <a:cs typeface="Arial"/>
                        </a:rPr>
                        <a:t>High Level Activities</a:t>
                      </a:r>
                    </a:p>
                  </a:txBody>
                  <a:tcPr marL="52099" marR="52099" marT="0" marB="0">
                    <a:lnL>
                      <a:noFill/>
                    </a:lnL>
                    <a:solidFill>
                      <a:srgbClr val="FFCD00"/>
                    </a:solidFill>
                  </a:tcPr>
                </a:tc>
                <a:extLst>
                  <a:ext uri="{0D108BD9-81ED-4DB2-BD59-A6C34878D82A}">
                    <a16:rowId xmlns:a16="http://schemas.microsoft.com/office/drawing/2014/main" val="1719293606"/>
                  </a:ext>
                </a:extLst>
              </a:tr>
              <a:tr h="1305149">
                <a:tc>
                  <a:txBody>
                    <a:bodyPr/>
                    <a:lstStyle/>
                    <a:p>
                      <a:pPr marR="35560">
                        <a:spcAft>
                          <a:spcPts val="600"/>
                        </a:spcAft>
                      </a:pPr>
                      <a:r>
                        <a:rPr lang="en-US" sz="1200" b="1" kern="1200" dirty="0">
                          <a:solidFill>
                            <a:schemeClr val="tx1"/>
                          </a:solidFill>
                          <a:effectLst/>
                          <a:latin typeface="Verdana (Body)"/>
                          <a:ea typeface="Verdana"/>
                          <a:cs typeface="Arial"/>
                        </a:rPr>
                        <a:t>Data Conversion Unit Testing</a:t>
                      </a:r>
                      <a:endParaRPr lang="en-GB" sz="1200" b="1" kern="1200" dirty="0">
                        <a:solidFill>
                          <a:schemeClr val="tx1"/>
                        </a:solidFill>
                        <a:effectLst/>
                        <a:latin typeface="Verdana (Body)"/>
                        <a:ea typeface="Verdana"/>
                        <a:cs typeface="Arial"/>
                      </a:endParaRPr>
                    </a:p>
                  </a:txBody>
                  <a:tcPr marL="52099" marR="52099" marT="0" marB="0">
                    <a:lnL w="12700" cmpd="sng">
                      <a:noFill/>
                    </a:lnL>
                    <a:lnR>
                      <a:noFill/>
                    </a:lnR>
                    <a:lnT w="12700" cmpd="sng">
                      <a:noFill/>
                    </a:lnT>
                    <a:lnB w="12700" cmpd="sng">
                      <a:noFill/>
                    </a:lnB>
                    <a:lnTlToBr w="12700" cmpd="sng">
                      <a:noFill/>
                      <a:prstDash val="solid"/>
                    </a:lnTlToBr>
                    <a:lnBlToTr w="12700" cmpd="sng">
                      <a:noFill/>
                      <a:prstDash val="solid"/>
                    </a:lnBlToTr>
                    <a:solidFill>
                      <a:srgbClr val="FFCD00"/>
                    </a:solidFill>
                  </a:tcPr>
                </a:tc>
                <a:tc>
                  <a:txBody>
                    <a:bodyPr/>
                    <a:lstStyle/>
                    <a:p>
                      <a:pPr marR="35560">
                        <a:lnSpc>
                          <a:spcPct val="100000"/>
                        </a:lnSpc>
                        <a:spcAft>
                          <a:spcPts val="600"/>
                        </a:spcAft>
                      </a:pPr>
                      <a:r>
                        <a:rPr lang="en-US" sz="1200" dirty="0">
                          <a:solidFill>
                            <a:schemeClr val="tx1"/>
                          </a:solidFill>
                          <a:effectLst/>
                          <a:latin typeface="Verdana (Body)"/>
                          <a:ea typeface="Verdana"/>
                          <a:cs typeface="Arial"/>
                        </a:rPr>
                        <a:t>Data Conversion, in this phase, will be undertaken to verify data conversion routines and resolve any reconciliation issues </a:t>
                      </a:r>
                      <a:endParaRPr lang="en-GB" sz="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Prove that the data conversion approach for the object is viable</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Testing of mapping between source and target business rules</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Determine reference and configuration dependencies</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Agree on the reconciliation process with data owners</a:t>
                      </a: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endParaRPr lang="en-GB" sz="1200" kern="1200">
                        <a:solidFill>
                          <a:schemeClr val="tx1"/>
                        </a:solidFill>
                        <a:effectLst/>
                        <a:latin typeface="Verdana (Body)"/>
                        <a:ea typeface="Verdana" panose="020B0604030504040204" pitchFamily="34" charset="0"/>
                        <a:cs typeface="Arial" panose="020B0604020202020204" pitchFamily="34" charset="0"/>
                      </a:endParaRPr>
                    </a:p>
                  </a:txBody>
                  <a:tcPr marL="52099" marR="52099" marT="0" marB="0">
                    <a:lnL>
                      <a:noFill/>
                    </a:lnL>
                  </a:tcPr>
                </a:tc>
                <a:extLst>
                  <a:ext uri="{0D108BD9-81ED-4DB2-BD59-A6C34878D82A}">
                    <a16:rowId xmlns:a16="http://schemas.microsoft.com/office/drawing/2014/main" val="4229887283"/>
                  </a:ext>
                </a:extLst>
              </a:tr>
              <a:tr h="1657100">
                <a:tc>
                  <a:txBody>
                    <a:bodyPr/>
                    <a:lstStyle/>
                    <a:p>
                      <a:pPr marR="35560">
                        <a:spcAft>
                          <a:spcPts val="600"/>
                        </a:spcAft>
                      </a:pPr>
                      <a:r>
                        <a:rPr lang="en-US" sz="1200" b="1" kern="1200" dirty="0">
                          <a:solidFill>
                            <a:schemeClr val="tx1"/>
                          </a:solidFill>
                          <a:effectLst/>
                          <a:latin typeface="Verdana (Body)"/>
                          <a:ea typeface="Verdana"/>
                          <a:cs typeface="Arial"/>
                        </a:rPr>
                        <a:t>Data Conversion Core Testing</a:t>
                      </a:r>
                      <a:endParaRPr lang="en-GB" sz="1200" b="1" kern="1200" dirty="0">
                        <a:solidFill>
                          <a:schemeClr val="tx1"/>
                        </a:solidFill>
                        <a:effectLst/>
                        <a:latin typeface="Verdana (Body)"/>
                        <a:ea typeface="Verdana"/>
                        <a:cs typeface="Arial"/>
                      </a:endParaRPr>
                    </a:p>
                  </a:txBody>
                  <a:tcPr marL="52099" marR="52099" marT="0" marB="0">
                    <a:lnL w="12700" cmpd="sng">
                      <a:noFill/>
                    </a:lnL>
                    <a:lnR>
                      <a:noFill/>
                    </a:lnR>
                    <a:lnT w="12700" cmpd="sng">
                      <a:noFill/>
                    </a:lnT>
                    <a:lnB w="12700" cmpd="sng">
                      <a:noFill/>
                    </a:lnB>
                    <a:lnTlToBr w="12700" cmpd="sng">
                      <a:noFill/>
                      <a:prstDash val="solid"/>
                    </a:lnTlToBr>
                    <a:lnBlToTr w="12700" cmpd="sng">
                      <a:noFill/>
                      <a:prstDash val="solid"/>
                    </a:lnBlToTr>
                    <a:solidFill>
                      <a:srgbClr val="FFCD00"/>
                    </a:solidFill>
                  </a:tcPr>
                </a:tc>
                <a:tc>
                  <a:txBody>
                    <a:bodyPr/>
                    <a:lstStyle/>
                    <a:p>
                      <a:pPr marR="35560">
                        <a:lnSpc>
                          <a:spcPct val="100000"/>
                        </a:lnSpc>
                        <a:spcAft>
                          <a:spcPts val="600"/>
                        </a:spcAft>
                      </a:pPr>
                      <a:r>
                        <a:rPr lang="en-US" sz="1200" dirty="0">
                          <a:solidFill>
                            <a:schemeClr val="tx1"/>
                          </a:solidFill>
                          <a:effectLst/>
                          <a:latin typeface="Verdana (Body)"/>
                          <a:ea typeface="Verdana"/>
                          <a:cs typeface="Arial"/>
                        </a:rPr>
                        <a:t>Once data unit testing for each data object is complete a full test data load will be undertaken in the dedicated conversion environment to verify conversion and reconciliation </a:t>
                      </a:r>
                      <a:endParaRPr lang="en-GB" sz="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Test that conversion routines operate successfully</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Test the reconciliation process</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Test that functional configuration</a:t>
                      </a:r>
                      <a:r>
                        <a:rPr lang="en-US" sz="1200" kern="1200" baseline="0" dirty="0">
                          <a:solidFill>
                            <a:schemeClr val="tx1"/>
                          </a:solidFill>
                          <a:effectLst/>
                          <a:latin typeface="Verdana (Body)"/>
                          <a:ea typeface="Verdana"/>
                          <a:cs typeface="Arial"/>
                        </a:rPr>
                        <a:t> works with migrated data</a:t>
                      </a: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Test that reporting operates with a combination of new and converted transactional data</a:t>
                      </a:r>
                      <a:endParaRPr lang="en-GB" sz="1200" kern="1200" dirty="0">
                        <a:solidFill>
                          <a:schemeClr val="tx1"/>
                        </a:solidFill>
                        <a:effectLst/>
                        <a:latin typeface="Verdana (Body)"/>
                        <a:ea typeface="Verdana"/>
                        <a:cs typeface="Arial"/>
                      </a:endParaRPr>
                    </a:p>
                    <a:p>
                      <a:pPr marL="180975" marR="35560" lvl="0" indent="-180975" algn="l"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Familiarize business owners with the reconciliation process </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Capture an indication of the time required to execute data conversion by object</a:t>
                      </a:r>
                    </a:p>
                    <a:p>
                      <a:pPr marL="0" marR="35560" lvl="0" indent="0" algn="l" defTabSz="914400" rtl="0" eaLnBrk="1" fontAlgn="ctr" latinLnBrk="0" hangingPunct="1">
                        <a:lnSpc>
                          <a:spcPct val="100000"/>
                        </a:lnSpc>
                        <a:spcAft>
                          <a:spcPts val="0"/>
                        </a:spcAft>
                        <a:buClrTx/>
                        <a:buFont typeface="Symbol" panose="05050102010706020507" pitchFamily="18" charset="2"/>
                        <a:buNone/>
                      </a:pPr>
                      <a:endParaRPr lang="en-GB" sz="1200" kern="1200">
                        <a:solidFill>
                          <a:schemeClr val="tx1"/>
                        </a:solidFill>
                        <a:effectLst/>
                        <a:latin typeface="Verdana (Body)"/>
                        <a:ea typeface="Verdana" panose="020B0604030504040204" pitchFamily="34" charset="0"/>
                        <a:cs typeface="Arial" panose="020B0604020202020204" pitchFamily="34" charset="0"/>
                      </a:endParaRPr>
                    </a:p>
                  </a:txBody>
                  <a:tcPr marL="52099" marR="52099" marT="0" marB="0">
                    <a:lnL>
                      <a:noFill/>
                    </a:lnL>
                  </a:tcPr>
                </a:tc>
                <a:extLst>
                  <a:ext uri="{0D108BD9-81ED-4DB2-BD59-A6C34878D82A}">
                    <a16:rowId xmlns:a16="http://schemas.microsoft.com/office/drawing/2014/main" val="3170058888"/>
                  </a:ext>
                </a:extLst>
              </a:tr>
              <a:tr h="1088290">
                <a:tc>
                  <a:txBody>
                    <a:bodyPr/>
                    <a:lstStyle/>
                    <a:p>
                      <a:pPr marR="35560">
                        <a:spcAft>
                          <a:spcPts val="600"/>
                        </a:spcAft>
                      </a:pPr>
                      <a:r>
                        <a:rPr lang="en-US" sz="1200" b="1" kern="1200" dirty="0">
                          <a:solidFill>
                            <a:schemeClr val="tx1"/>
                          </a:solidFill>
                          <a:effectLst/>
                          <a:latin typeface="Verdana (Body)"/>
                          <a:ea typeface="Verdana"/>
                          <a:cs typeface="Arial"/>
                        </a:rPr>
                        <a:t>User Acceptance </a:t>
                      </a:r>
                      <a:endParaRPr lang="en-US" sz="1200" b="1" kern="1200">
                        <a:solidFill>
                          <a:schemeClr val="tx1"/>
                        </a:solidFill>
                        <a:effectLst/>
                        <a:latin typeface="Verdana (Body)"/>
                        <a:ea typeface="Verdana" panose="020B0604030504040204" pitchFamily="34" charset="0"/>
                        <a:cs typeface="Arial" panose="020B0604020202020204" pitchFamily="34" charset="0"/>
                      </a:endParaRPr>
                    </a:p>
                    <a:p>
                      <a:pPr marR="35560">
                        <a:spcAft>
                          <a:spcPts val="600"/>
                        </a:spcAft>
                      </a:pPr>
                      <a:r>
                        <a:rPr lang="en-US" sz="1200" b="1" kern="1200" dirty="0">
                          <a:solidFill>
                            <a:schemeClr val="tx1"/>
                          </a:solidFill>
                          <a:effectLst/>
                          <a:latin typeface="Verdana (Body)"/>
                          <a:ea typeface="Verdana"/>
                          <a:cs typeface="Arial"/>
                        </a:rPr>
                        <a:t>Testing</a:t>
                      </a:r>
                      <a:endParaRPr lang="en-GB" sz="1200" b="1" kern="1200" dirty="0">
                        <a:solidFill>
                          <a:schemeClr val="tx1"/>
                        </a:solidFill>
                        <a:effectLst/>
                        <a:latin typeface="Verdana (Body)"/>
                        <a:ea typeface="Verdana"/>
                        <a:cs typeface="Arial"/>
                      </a:endParaRPr>
                    </a:p>
                  </a:txBody>
                  <a:tcPr marL="52099" marR="52099" marT="0" marB="0">
                    <a:lnL w="12700" cmpd="sng">
                      <a:noFill/>
                    </a:lnL>
                    <a:lnR>
                      <a:noFill/>
                    </a:lnR>
                    <a:lnT w="12700" cmpd="sng">
                      <a:noFill/>
                    </a:lnT>
                    <a:lnB w="12700" cmpd="sng">
                      <a:noFill/>
                    </a:lnB>
                    <a:lnTlToBr w="12700" cmpd="sng">
                      <a:noFill/>
                      <a:prstDash val="solid"/>
                    </a:lnTlToBr>
                    <a:lnBlToTr w="12700" cmpd="sng">
                      <a:noFill/>
                      <a:prstDash val="solid"/>
                    </a:lnBlToTr>
                    <a:solidFill>
                      <a:srgbClr val="FFCD00"/>
                    </a:solidFill>
                  </a:tcPr>
                </a:tc>
                <a:tc>
                  <a:txBody>
                    <a:bodyPr/>
                    <a:lstStyle/>
                    <a:p>
                      <a:pPr marL="0" marR="35560" lvl="0" indent="0" algn="l" rtl="0" eaLnBrk="1" fontAlgn="auto" latinLnBrk="0" hangingPunct="1">
                        <a:lnSpc>
                          <a:spcPct val="100000"/>
                        </a:lnSpc>
                        <a:spcBef>
                          <a:spcPts val="0"/>
                        </a:spcBef>
                        <a:spcAft>
                          <a:spcPts val="600"/>
                        </a:spcAft>
                        <a:buClrTx/>
                        <a:buSzTx/>
                        <a:buFont typeface="Symbol" panose="05050102010706020507" pitchFamily="18" charset="2"/>
                        <a:buNone/>
                      </a:pPr>
                      <a:r>
                        <a:rPr lang="en-US" sz="1200" dirty="0">
                          <a:solidFill>
                            <a:schemeClr val="tx1"/>
                          </a:solidFill>
                          <a:effectLst/>
                          <a:latin typeface="Verdana (Body)"/>
                          <a:ea typeface="Verdana"/>
                          <a:cs typeface="Arial"/>
                        </a:rPr>
                        <a:t>User acceptance testing should use converted data wherever possible. In this way scenarios are realistic. </a:t>
                      </a:r>
                      <a:endParaRPr lang="en-GB" sz="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Demonstrate that functional scenarios operate successfully with converted master data</a:t>
                      </a:r>
                      <a:endParaRPr lang="en-GB" sz="1200" kern="1200" dirty="0">
                        <a:solidFill>
                          <a:schemeClr val="tx1"/>
                        </a:solidFill>
                        <a:effectLst/>
                        <a:latin typeface="Verdana (Body)"/>
                        <a:ea typeface="Verdana"/>
                        <a:cs typeface="Arial"/>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Demonstrate that functional scenarios operate successfully when converted transactional data is combined with newly added transactional data</a:t>
                      </a:r>
                      <a:endParaRPr lang="en-GB" sz="1200" kern="1200" dirty="0">
                        <a:solidFill>
                          <a:schemeClr val="tx1"/>
                        </a:solidFill>
                        <a:effectLst/>
                        <a:latin typeface="Verdana (Body)"/>
                        <a:ea typeface="Verdana"/>
                        <a:cs typeface="Arial"/>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Demonstrate that reporting operates with a combination of new and converted transactional data</a:t>
                      </a: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endParaRPr lang="en-GB" sz="1200" kern="1200">
                        <a:solidFill>
                          <a:schemeClr val="tx1"/>
                        </a:solidFill>
                        <a:effectLst/>
                        <a:latin typeface="Verdana (Body)"/>
                        <a:ea typeface="Verdana" panose="020B0604030504040204" pitchFamily="34" charset="0"/>
                        <a:cs typeface="Arial" panose="020B0604020202020204" pitchFamily="34" charset="0"/>
                      </a:endParaRPr>
                    </a:p>
                  </a:txBody>
                  <a:tcPr marL="52099" marR="52099" marT="0" marB="0">
                    <a:lnL>
                      <a:noFill/>
                    </a:lnL>
                  </a:tcPr>
                </a:tc>
                <a:extLst>
                  <a:ext uri="{0D108BD9-81ED-4DB2-BD59-A6C34878D82A}">
                    <a16:rowId xmlns:a16="http://schemas.microsoft.com/office/drawing/2014/main" val="1682913115"/>
                  </a:ext>
                </a:extLst>
              </a:tr>
              <a:tr h="1569112">
                <a:tc>
                  <a:txBody>
                    <a:bodyPr/>
                    <a:lstStyle/>
                    <a:p>
                      <a:pPr marR="35560">
                        <a:spcAft>
                          <a:spcPts val="600"/>
                        </a:spcAft>
                      </a:pPr>
                      <a:r>
                        <a:rPr lang="en-US" sz="1200" b="1" kern="1200" dirty="0">
                          <a:solidFill>
                            <a:schemeClr val="tx1"/>
                          </a:solidFill>
                          <a:effectLst/>
                          <a:latin typeface="Verdana (Body)"/>
                          <a:ea typeface="Verdana"/>
                          <a:cs typeface="Arial"/>
                        </a:rPr>
                        <a:t>Dress Rehearsal Testing</a:t>
                      </a:r>
                    </a:p>
                    <a:p>
                      <a:pPr marR="35560">
                        <a:spcAft>
                          <a:spcPts val="600"/>
                        </a:spcAft>
                      </a:pPr>
                      <a:r>
                        <a:rPr lang="en-US" sz="1200" b="1" kern="1200" dirty="0">
                          <a:solidFill>
                            <a:schemeClr val="tx1"/>
                          </a:solidFill>
                          <a:effectLst/>
                          <a:latin typeface="Verdana (Body)"/>
                          <a:ea typeface="Verdana"/>
                          <a:cs typeface="Arial"/>
                        </a:rPr>
                        <a:t>(recommendation) </a:t>
                      </a:r>
                    </a:p>
                    <a:p>
                      <a:pPr marR="35560">
                        <a:spcAft>
                          <a:spcPts val="600"/>
                        </a:spcAft>
                      </a:pPr>
                      <a:endParaRPr lang="en-GB" sz="1200" b="1" kern="1200">
                        <a:solidFill>
                          <a:schemeClr val="tx1"/>
                        </a:solidFill>
                        <a:effectLst/>
                        <a:latin typeface="Verdana (Body)"/>
                        <a:ea typeface="Verdana" panose="020B0604030504040204" pitchFamily="34" charset="0"/>
                        <a:cs typeface="Arial" panose="020B0604020202020204" pitchFamily="34" charset="0"/>
                      </a:endParaRPr>
                    </a:p>
                  </a:txBody>
                  <a:tcPr marL="52099" marR="52099" marT="0" marB="0">
                    <a:lnL w="12700" cmpd="sng">
                      <a:noFill/>
                    </a:lnL>
                    <a:lnR>
                      <a:noFill/>
                    </a:lnR>
                    <a:lnT w="12700" cmpd="sng">
                      <a:noFill/>
                    </a:lnT>
                    <a:lnB w="12700" cmpd="sng">
                      <a:noFill/>
                    </a:lnB>
                    <a:lnTlToBr w="12700" cmpd="sng">
                      <a:noFill/>
                      <a:prstDash val="solid"/>
                    </a:lnTlToBr>
                    <a:lnBlToTr w="12700" cmpd="sng">
                      <a:noFill/>
                      <a:prstDash val="solid"/>
                    </a:lnBlToTr>
                    <a:solidFill>
                      <a:srgbClr val="FFCD00"/>
                    </a:solidFill>
                  </a:tcPr>
                </a:tc>
                <a:tc>
                  <a:txBody>
                    <a:bodyPr/>
                    <a:lstStyle/>
                    <a:p>
                      <a:pPr marR="35560">
                        <a:lnSpc>
                          <a:spcPct val="100000"/>
                        </a:lnSpc>
                        <a:spcAft>
                          <a:spcPts val="600"/>
                        </a:spcAft>
                      </a:pPr>
                      <a:r>
                        <a:rPr lang="en-US" sz="1200" dirty="0">
                          <a:solidFill>
                            <a:schemeClr val="tx1"/>
                          </a:solidFill>
                          <a:effectLst/>
                          <a:latin typeface="Verdana (Body)"/>
                          <a:ea typeface="Verdana"/>
                          <a:cs typeface="Arial"/>
                        </a:rPr>
                        <a:t>Replicate simulation of cutover data conversion tasks, to measure accurate timings, verify run book sequence and demonstrate data conversion solution required to ‘move’ into the production environment is working in accordance with design, </a:t>
                      </a:r>
                      <a:endParaRPr lang="en-GB" sz="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Execution of data extraction and load to the new system with full data load at time of cut-over, all variances isolated and explained </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Detailed documentation and validation of run book </a:t>
                      </a:r>
                      <a:endParaRPr lang="en-GB" sz="1200" kern="1200">
                        <a:solidFill>
                          <a:schemeClr val="tx1"/>
                        </a:solidFill>
                        <a:effectLst/>
                        <a:latin typeface="Verdana (Body)"/>
                        <a:ea typeface="Verdana" panose="020B0604030504040204" pitchFamily="34" charset="0"/>
                        <a:cs typeface="Arial" panose="020B0604020202020204" pitchFamily="34" charset="0"/>
                      </a:endParaRPr>
                    </a:p>
                    <a:p>
                      <a:pPr marL="180975" marR="35560" lvl="0" indent="-180975" algn="l" defTabSz="914400" rtl="0" eaLnBrk="1" fontAlgn="ctr" latinLnBrk="0" hangingPunct="1">
                        <a:lnSpc>
                          <a:spcPct val="100000"/>
                        </a:lnSpc>
                        <a:spcAft>
                          <a:spcPts val="0"/>
                        </a:spcAft>
                        <a:buClrTx/>
                        <a:buFont typeface="Symbol" panose="05050102010706020507" pitchFamily="18" charset="2"/>
                        <a:buChar char=""/>
                      </a:pPr>
                      <a:r>
                        <a:rPr lang="en-US" sz="1200" kern="1200" dirty="0">
                          <a:solidFill>
                            <a:schemeClr val="tx1"/>
                          </a:solidFill>
                          <a:effectLst/>
                          <a:latin typeface="Verdana (Body)"/>
                          <a:ea typeface="Verdana"/>
                          <a:cs typeface="Arial"/>
                        </a:rPr>
                        <a:t>Timings recorded and validated for data conversion execution &amp; reconciliation</a:t>
                      </a:r>
                    </a:p>
                  </a:txBody>
                  <a:tcPr marL="52099" marR="52099" marT="0" marB="0">
                    <a:lnL>
                      <a:noFill/>
                    </a:lnL>
                  </a:tcPr>
                </a:tc>
                <a:extLst>
                  <a:ext uri="{0D108BD9-81ED-4DB2-BD59-A6C34878D82A}">
                    <a16:rowId xmlns:a16="http://schemas.microsoft.com/office/drawing/2014/main" val="3573132711"/>
                  </a:ext>
                </a:extLst>
              </a:tr>
            </a:tbl>
          </a:graphicData>
        </a:graphic>
      </p:graphicFrame>
    </p:spTree>
    <p:extLst>
      <p:ext uri="{BB962C8B-B14F-4D97-AF65-F5344CB8AC3E}">
        <p14:creationId xmlns:p14="http://schemas.microsoft.com/office/powerpoint/2010/main" val="2091622164"/>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buClr>
                <a:srgbClr val="000000"/>
              </a:buClr>
              <a:buSzPts val="2300"/>
            </a:pPr>
            <a:r>
              <a:rPr lang="en-US" sz="2000" b="1">
                <a:solidFill>
                  <a:srgbClr val="000000"/>
                </a:solidFill>
                <a:latin typeface="Proxima Nova" panose="020B0604020202020204" charset="0"/>
                <a:ea typeface="Proxima Nova"/>
                <a:cs typeface="Proxima Nova"/>
                <a:sym typeface="Proxima Nova"/>
              </a:rPr>
              <a:t>Reconciliation</a:t>
            </a:r>
            <a:endParaRPr lang="en-US" sz="400" b="1">
              <a:latin typeface="Proxima Nova" panose="020B0604020202020204" charset="0"/>
              <a:ea typeface="Proxima Nova"/>
              <a:cs typeface="Proxima Nova"/>
              <a:sym typeface="Proxima Nova"/>
            </a:endParaRPr>
          </a:p>
        </p:txBody>
      </p:sp>
      <p:cxnSp>
        <p:nvCxnSpPr>
          <p:cNvPr id="7" name="Straight Connector 6">
            <a:extLst>
              <a:ext uri="{FF2B5EF4-FFF2-40B4-BE49-F238E27FC236}">
                <a16:creationId xmlns:a16="http://schemas.microsoft.com/office/drawing/2014/main" id="{ABCB1808-7359-4DDE-B038-1DE365245F8A}"/>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2" name="Table 7">
            <a:extLst>
              <a:ext uri="{FF2B5EF4-FFF2-40B4-BE49-F238E27FC236}">
                <a16:creationId xmlns:a16="http://schemas.microsoft.com/office/drawing/2014/main" id="{359A1C50-2633-444E-9071-3F7C4C98AF72}"/>
              </a:ext>
            </a:extLst>
          </p:cNvPr>
          <p:cNvGraphicFramePr>
            <a:graphicFrameLocks noGrp="1"/>
          </p:cNvGraphicFramePr>
          <p:nvPr>
            <p:extLst>
              <p:ext uri="{D42A27DB-BD31-4B8C-83A1-F6EECF244321}">
                <p14:modId xmlns:p14="http://schemas.microsoft.com/office/powerpoint/2010/main" val="2303895358"/>
              </p:ext>
            </p:extLst>
          </p:nvPr>
        </p:nvGraphicFramePr>
        <p:xfrm>
          <a:off x="545901" y="3843560"/>
          <a:ext cx="11232277" cy="2611853"/>
        </p:xfrm>
        <a:graphic>
          <a:graphicData uri="http://schemas.openxmlformats.org/drawingml/2006/table">
            <a:tbl>
              <a:tblPr firstRow="1" bandRow="1">
                <a:tableStyleId>{5C22544A-7EE6-4342-B048-85BDC9FD1C3A}</a:tableStyleId>
              </a:tblPr>
              <a:tblGrid>
                <a:gridCol w="2177735">
                  <a:extLst>
                    <a:ext uri="{9D8B030D-6E8A-4147-A177-3AD203B41FA5}">
                      <a16:colId xmlns:a16="http://schemas.microsoft.com/office/drawing/2014/main" val="3798399350"/>
                    </a:ext>
                  </a:extLst>
                </a:gridCol>
                <a:gridCol w="4305413">
                  <a:extLst>
                    <a:ext uri="{9D8B030D-6E8A-4147-A177-3AD203B41FA5}">
                      <a16:colId xmlns:a16="http://schemas.microsoft.com/office/drawing/2014/main" val="2893868839"/>
                    </a:ext>
                  </a:extLst>
                </a:gridCol>
                <a:gridCol w="4749129">
                  <a:extLst>
                    <a:ext uri="{9D8B030D-6E8A-4147-A177-3AD203B41FA5}">
                      <a16:colId xmlns:a16="http://schemas.microsoft.com/office/drawing/2014/main" val="814380564"/>
                    </a:ext>
                  </a:extLst>
                </a:gridCol>
              </a:tblGrid>
              <a:tr h="308327">
                <a:tc>
                  <a:txBody>
                    <a:bodyPr/>
                    <a:lstStyle/>
                    <a:p>
                      <a:r>
                        <a:rPr lang="en-US" sz="1400">
                          <a:solidFill>
                            <a:schemeClr val="tx1"/>
                          </a:solidFill>
                          <a:latin typeface="Verdana (Body)"/>
                        </a:rPr>
                        <a:t>Metric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r>
                        <a:rPr lang="en-US" sz="1400">
                          <a:solidFill>
                            <a:schemeClr val="tx1"/>
                          </a:solidFill>
                          <a:latin typeface="Verdana (Body)"/>
                        </a:rPr>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tc>
                  <a:txBody>
                    <a:bodyPr/>
                    <a:lstStyle/>
                    <a:p>
                      <a:r>
                        <a:rPr lang="en-US" sz="1400">
                          <a:solidFill>
                            <a:schemeClr val="tx1"/>
                          </a:solidFill>
                          <a:latin typeface="Verdana (Body)"/>
                        </a:rPr>
                        <a:t>Example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FCD00"/>
                    </a:solidFill>
                  </a:tcPr>
                </a:tc>
                <a:extLst>
                  <a:ext uri="{0D108BD9-81ED-4DB2-BD59-A6C34878D82A}">
                    <a16:rowId xmlns:a16="http://schemas.microsoft.com/office/drawing/2014/main" val="4085366475"/>
                  </a:ext>
                </a:extLst>
              </a:tr>
              <a:tr h="1146193">
                <a:tc>
                  <a:txBody>
                    <a:bodyPr/>
                    <a:lstStyle/>
                    <a:p>
                      <a:pPr>
                        <a:lnSpc>
                          <a:spcPct val="150000"/>
                        </a:lnSpc>
                      </a:pPr>
                      <a:r>
                        <a:rPr lang="en-US" sz="1200">
                          <a:latin typeface="Verdana (Body)"/>
                        </a:rPr>
                        <a:t>Quantitative Analysis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50000"/>
                        </a:lnSpc>
                      </a:pPr>
                      <a:r>
                        <a:rPr lang="en-US" sz="1200">
                          <a:latin typeface="Verdana (Body)"/>
                        </a:rPr>
                        <a:t>Describes verification of data in a quantifiable numeric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indent="-285750">
                        <a:lnSpc>
                          <a:spcPct val="150000"/>
                        </a:lnSpc>
                        <a:buFont typeface="Arial" panose="020B0604020202020204" pitchFamily="34" charset="0"/>
                        <a:buChar char="•"/>
                      </a:pPr>
                      <a:r>
                        <a:rPr lang="en-US" sz="1200">
                          <a:latin typeface="Verdana (Body)"/>
                        </a:rPr>
                        <a:t>Total value of invoices in data extract is equal to total value of migrated invoices to Oracle Cloud</a:t>
                      </a:r>
                    </a:p>
                    <a:p>
                      <a:pPr marL="285750" indent="-285750">
                        <a:lnSpc>
                          <a:spcPct val="150000"/>
                        </a:lnSpc>
                        <a:buFont typeface="Arial" panose="020B0604020202020204" pitchFamily="34" charset="0"/>
                        <a:buChar char="•"/>
                      </a:pPr>
                      <a:r>
                        <a:rPr lang="en-US" sz="1200">
                          <a:latin typeface="Verdana (Body)"/>
                        </a:rPr>
                        <a:t>Row counts between the cleansed data file provided and the rows migrated to Oracle Cloud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66060223"/>
                  </a:ext>
                </a:extLst>
              </a:tr>
              <a:tr h="1146193">
                <a:tc>
                  <a:txBody>
                    <a:bodyPr/>
                    <a:lstStyle/>
                    <a:p>
                      <a:pPr>
                        <a:lnSpc>
                          <a:spcPct val="150000"/>
                        </a:lnSpc>
                      </a:pPr>
                      <a:r>
                        <a:rPr lang="en-US" sz="1200">
                          <a:latin typeface="Verdana (Body)"/>
                        </a:rPr>
                        <a:t>Qualitative Analysis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a:lnSpc>
                          <a:spcPct val="150000"/>
                        </a:lnSpc>
                      </a:pPr>
                      <a:r>
                        <a:rPr lang="en-US" sz="1200">
                          <a:latin typeface="Verdana (Body)"/>
                        </a:rPr>
                        <a:t>Describes verification of data in qualitative terms w.r.t accuracy and data integrity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marL="285750" indent="-285750">
                        <a:lnSpc>
                          <a:spcPct val="150000"/>
                        </a:lnSpc>
                        <a:buFont typeface="Arial" panose="020B0604020202020204" pitchFamily="34" charset="0"/>
                        <a:buChar char="•"/>
                      </a:pPr>
                      <a:r>
                        <a:rPr lang="en-US" sz="1200">
                          <a:latin typeface="Verdana (Body)"/>
                        </a:rPr>
                        <a:t>All the fields on the Invoice, including the Descriptive Flex Fields, are populated correctly in Oracle Cloud.</a:t>
                      </a:r>
                    </a:p>
                    <a:p>
                      <a:pPr marL="285750" indent="-285750">
                        <a:lnSpc>
                          <a:spcPct val="150000"/>
                        </a:lnSpc>
                        <a:buFont typeface="Arial" panose="020B0604020202020204" pitchFamily="34" charset="0"/>
                        <a:buChar char="•"/>
                      </a:pPr>
                      <a:r>
                        <a:rPr lang="en-US" sz="1200">
                          <a:latin typeface="Verdana (Body)"/>
                        </a:rPr>
                        <a:t>Data migrated as per the business rules listed in individual functional specification.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3481549898"/>
                  </a:ext>
                </a:extLst>
              </a:tr>
            </a:tbl>
          </a:graphicData>
        </a:graphic>
      </p:graphicFrame>
      <p:sp>
        <p:nvSpPr>
          <p:cNvPr id="8" name="Rectangle 7">
            <a:extLst>
              <a:ext uri="{FF2B5EF4-FFF2-40B4-BE49-F238E27FC236}">
                <a16:creationId xmlns:a16="http://schemas.microsoft.com/office/drawing/2014/main" id="{EFC57DD1-3AB1-44AC-87EC-976907186E8D}"/>
              </a:ext>
            </a:extLst>
          </p:cNvPr>
          <p:cNvSpPr/>
          <p:nvPr/>
        </p:nvSpPr>
        <p:spPr>
          <a:xfrm>
            <a:off x="2476988" y="799323"/>
            <a:ext cx="2566794" cy="846386"/>
          </a:xfrm>
          <a:prstGeom prst="rect">
            <a:avLst/>
          </a:prstGeom>
        </p:spPr>
        <p:txBody>
          <a:bodyPr wrap="square" lIns="0" tIns="0" rIns="0" bIns="0">
            <a:spAutoFit/>
          </a:bodyPr>
          <a:lstStyle/>
          <a:p>
            <a:pPr defTabSz="914400"/>
            <a:r>
              <a:rPr lang="en-US" sz="1100" b="1">
                <a:latin typeface="Verdana (Body)"/>
                <a:ea typeface="Verdana" panose="020B0604030504040204" pitchFamily="34" charset="0"/>
                <a:cs typeface="Verdana" panose="020B0604030504040204" pitchFamily="34" charset="0"/>
              </a:rPr>
              <a:t>Source file Reconciliation</a:t>
            </a:r>
          </a:p>
          <a:p>
            <a:pPr marL="171450" indent="-171450" defTabSz="914400">
              <a:buFont typeface="Arial" panose="020B0604020202020204" pitchFamily="34" charset="0"/>
              <a:buChar char="•"/>
            </a:pPr>
            <a:r>
              <a:rPr lang="en-US" sz="1100">
                <a:latin typeface="Verdana (Body)"/>
                <a:ea typeface="Verdana" panose="020B0604030504040204" pitchFamily="34" charset="0"/>
                <a:cs typeface="Verdana" panose="020B0604030504040204" pitchFamily="34" charset="0"/>
              </a:rPr>
              <a:t>Summary report on control totals of records present in source file</a:t>
            </a:r>
          </a:p>
          <a:p>
            <a:pPr marL="171450" indent="-171450" defTabSz="914400">
              <a:buFont typeface="Arial" panose="020B0604020202020204" pitchFamily="34" charset="0"/>
              <a:buChar char="•"/>
            </a:pPr>
            <a:r>
              <a:rPr lang="en-US" sz="1100">
                <a:latin typeface="Verdana (Body)"/>
                <a:ea typeface="Verdana" panose="020B0604030504040204" pitchFamily="34" charset="0"/>
                <a:cs typeface="Verdana" panose="020B0604030504040204" pitchFamily="34" charset="0"/>
              </a:rPr>
              <a:t>Control total of records loaded</a:t>
            </a:r>
          </a:p>
          <a:p>
            <a:pPr marL="171450" indent="-171450" defTabSz="914400">
              <a:buFont typeface="Arial" panose="020B0604020202020204" pitchFamily="34" charset="0"/>
              <a:buChar char="•"/>
            </a:pPr>
            <a:r>
              <a:rPr lang="en-US" sz="1100">
                <a:latin typeface="Verdana (Body)"/>
                <a:ea typeface="Verdana" panose="020B0604030504040204" pitchFamily="34" charset="0"/>
                <a:cs typeface="Verdana" panose="020B0604030504040204" pitchFamily="34" charset="0"/>
              </a:rPr>
              <a:t>Percentage of data loaded.</a:t>
            </a:r>
          </a:p>
        </p:txBody>
      </p:sp>
      <p:sp>
        <p:nvSpPr>
          <p:cNvPr id="10" name="Rectangle 9">
            <a:extLst>
              <a:ext uri="{FF2B5EF4-FFF2-40B4-BE49-F238E27FC236}">
                <a16:creationId xmlns:a16="http://schemas.microsoft.com/office/drawing/2014/main" id="{6F89262C-2DB5-48D4-97A5-4A3E6DAC532D}"/>
              </a:ext>
            </a:extLst>
          </p:cNvPr>
          <p:cNvSpPr/>
          <p:nvPr/>
        </p:nvSpPr>
        <p:spPr>
          <a:xfrm>
            <a:off x="6284326" y="807501"/>
            <a:ext cx="2296147" cy="846386"/>
          </a:xfrm>
          <a:prstGeom prst="rect">
            <a:avLst/>
          </a:prstGeom>
        </p:spPr>
        <p:txBody>
          <a:bodyPr wrap="square" lIns="0" tIns="0" rIns="0" bIns="0">
            <a:spAutoFit/>
          </a:bodyPr>
          <a:lstStyle/>
          <a:p>
            <a:pPr defTabSz="914400"/>
            <a:r>
              <a:rPr lang="en-US" sz="1100" b="1">
                <a:solidFill>
                  <a:srgbClr val="C09B00"/>
                </a:solidFill>
                <a:latin typeface="Verdana (Body)"/>
                <a:ea typeface="Verdana" panose="020B0604030504040204" pitchFamily="34" charset="0"/>
                <a:cs typeface="Verdana" panose="020B0604030504040204" pitchFamily="34" charset="0"/>
              </a:rPr>
              <a:t>Reconciliation Reports</a:t>
            </a:r>
          </a:p>
          <a:p>
            <a:pPr marL="171450" indent="-171450" defTabSz="914400">
              <a:buFont typeface="Arial" panose="020B0604020202020204" pitchFamily="34" charset="0"/>
              <a:buChar char="•"/>
            </a:pPr>
            <a:r>
              <a:rPr lang="en-US" sz="1100">
                <a:solidFill>
                  <a:srgbClr val="C09B00"/>
                </a:solidFill>
                <a:latin typeface="Verdana (Body)"/>
                <a:ea typeface="Verdana" panose="020B0604030504040204" pitchFamily="34" charset="0"/>
                <a:cs typeface="Verdana" panose="020B0604030504040204" pitchFamily="34" charset="0"/>
              </a:rPr>
              <a:t>Custom Report on imported data</a:t>
            </a:r>
          </a:p>
          <a:p>
            <a:pPr marL="171450" indent="-171450" defTabSz="914400">
              <a:buFont typeface="Arial" panose="020B0604020202020204" pitchFamily="34" charset="0"/>
              <a:buChar char="•"/>
            </a:pPr>
            <a:r>
              <a:rPr lang="en-US" sz="1100">
                <a:solidFill>
                  <a:srgbClr val="C09B00"/>
                </a:solidFill>
                <a:latin typeface="Verdana (Body)"/>
                <a:ea typeface="Verdana" panose="020B0604030504040204" pitchFamily="34" charset="0"/>
                <a:cs typeface="Verdana" panose="020B0604030504040204" pitchFamily="34" charset="0"/>
              </a:rPr>
              <a:t>Report output will be compared against source file</a:t>
            </a:r>
          </a:p>
        </p:txBody>
      </p:sp>
      <p:sp>
        <p:nvSpPr>
          <p:cNvPr id="11" name="Rectangle 10">
            <a:extLst>
              <a:ext uri="{FF2B5EF4-FFF2-40B4-BE49-F238E27FC236}">
                <a16:creationId xmlns:a16="http://schemas.microsoft.com/office/drawing/2014/main" id="{BFE65512-70B4-4C43-9D9B-46C57DB6C2F2}"/>
              </a:ext>
            </a:extLst>
          </p:cNvPr>
          <p:cNvSpPr/>
          <p:nvPr/>
        </p:nvSpPr>
        <p:spPr>
          <a:xfrm>
            <a:off x="10111437" y="811789"/>
            <a:ext cx="2176256" cy="1015663"/>
          </a:xfrm>
          <a:prstGeom prst="rect">
            <a:avLst/>
          </a:prstGeom>
        </p:spPr>
        <p:txBody>
          <a:bodyPr wrap="square" lIns="0" tIns="0" rIns="0" bIns="0">
            <a:spAutoFit/>
          </a:bodyPr>
          <a:lstStyle/>
          <a:p>
            <a:pPr defTabSz="914400"/>
            <a:r>
              <a:rPr lang="en-US" sz="1100" b="1">
                <a:solidFill>
                  <a:srgbClr val="659A2A"/>
                </a:solidFill>
                <a:latin typeface="Verdana (Body)"/>
                <a:ea typeface="Verdana" panose="020B0604030504040204" pitchFamily="34" charset="0"/>
                <a:cs typeface="Verdana" panose="020B0604030504040204" pitchFamily="34" charset="0"/>
              </a:rPr>
              <a:t>Data Validation </a:t>
            </a:r>
          </a:p>
          <a:p>
            <a:pPr marL="171450" indent="-171450" defTabSz="914400">
              <a:buFont typeface="Arial" panose="020B0604020202020204" pitchFamily="34" charset="0"/>
              <a:buChar char="•"/>
            </a:pPr>
            <a:r>
              <a:rPr lang="en-US" sz="1100">
                <a:solidFill>
                  <a:srgbClr val="659A2A"/>
                </a:solidFill>
                <a:latin typeface="Verdana (Body)"/>
                <a:ea typeface="Verdana" panose="020B0604030504040204" pitchFamily="34" charset="0"/>
                <a:cs typeface="Verdana" panose="020B0604030504040204" pitchFamily="34" charset="0"/>
              </a:rPr>
              <a:t>Random check on Oracle Cloud for converted data elements</a:t>
            </a:r>
          </a:p>
          <a:p>
            <a:pPr marL="171450" indent="-171450" defTabSz="914400">
              <a:buFont typeface="Arial" panose="020B0604020202020204" pitchFamily="34" charset="0"/>
              <a:buChar char="•"/>
            </a:pPr>
            <a:r>
              <a:rPr lang="en-US" sz="1100">
                <a:solidFill>
                  <a:srgbClr val="659A2A"/>
                </a:solidFill>
                <a:latin typeface="Verdana (Body)"/>
                <a:ea typeface="Verdana" panose="020B0604030504040204" pitchFamily="34" charset="0"/>
                <a:cs typeface="Verdana" panose="020B0604030504040204" pitchFamily="34" charset="0"/>
              </a:rPr>
              <a:t>Execute reports to check the data converted</a:t>
            </a:r>
          </a:p>
        </p:txBody>
      </p:sp>
      <p:sp>
        <p:nvSpPr>
          <p:cNvPr id="12" name="TextBox 11">
            <a:extLst>
              <a:ext uri="{FF2B5EF4-FFF2-40B4-BE49-F238E27FC236}">
                <a16:creationId xmlns:a16="http://schemas.microsoft.com/office/drawing/2014/main" id="{DE307A12-CCCD-43C9-B4EC-8463B0F86F05}"/>
              </a:ext>
            </a:extLst>
          </p:cNvPr>
          <p:cNvSpPr txBox="1"/>
          <p:nvPr/>
        </p:nvSpPr>
        <p:spPr>
          <a:xfrm>
            <a:off x="6799706" y="2000097"/>
            <a:ext cx="385737" cy="688256"/>
          </a:xfrm>
          <a:prstGeom prst="rect">
            <a:avLst/>
          </a:prstGeom>
          <a:noFill/>
        </p:spPr>
        <p:txBody>
          <a:bodyPr wrap="square" lIns="36000" tIns="36000" rIns="36000" bIns="36000" rtlCol="0">
            <a:spAutoFit/>
          </a:bodyPr>
          <a:lstStyle/>
          <a:p>
            <a:pPr defTabSz="914400"/>
            <a:r>
              <a:rPr lang="en-US" sz="4000" b="1">
                <a:solidFill>
                  <a:srgbClr val="C09B00"/>
                </a:solidFill>
                <a:latin typeface="Verdana" panose="020B0604030504040204" pitchFamily="34" charset="0"/>
                <a:ea typeface="Verdana" panose="020B0604030504040204" pitchFamily="34" charset="0"/>
                <a:cs typeface="Verdana" panose="020B0604030504040204" pitchFamily="34" charset="0"/>
              </a:rPr>
              <a:t>2</a:t>
            </a:r>
          </a:p>
        </p:txBody>
      </p:sp>
      <p:sp>
        <p:nvSpPr>
          <p:cNvPr id="13" name="TextBox 12">
            <a:extLst>
              <a:ext uri="{FF2B5EF4-FFF2-40B4-BE49-F238E27FC236}">
                <a16:creationId xmlns:a16="http://schemas.microsoft.com/office/drawing/2014/main" id="{6FD1DBFE-AFBF-4B58-9219-76F5851BD499}"/>
              </a:ext>
            </a:extLst>
          </p:cNvPr>
          <p:cNvSpPr txBox="1"/>
          <p:nvPr/>
        </p:nvSpPr>
        <p:spPr>
          <a:xfrm>
            <a:off x="10451240" y="2000097"/>
            <a:ext cx="385737" cy="688256"/>
          </a:xfrm>
          <a:prstGeom prst="rect">
            <a:avLst/>
          </a:prstGeom>
          <a:noFill/>
        </p:spPr>
        <p:txBody>
          <a:bodyPr wrap="square" lIns="36000" tIns="36000" rIns="36000" bIns="36000" rtlCol="0">
            <a:spAutoFit/>
          </a:bodyPr>
          <a:lstStyle/>
          <a:p>
            <a:pPr defTabSz="914400"/>
            <a:r>
              <a:rPr lang="en-US" sz="4000" b="1">
                <a:solidFill>
                  <a:srgbClr val="659A2A"/>
                </a:solidFill>
                <a:latin typeface="Verdana" panose="020B0604030504040204" pitchFamily="34" charset="0"/>
                <a:ea typeface="Verdana" panose="020B0604030504040204" pitchFamily="34" charset="0"/>
                <a:cs typeface="Verdana" panose="020B0604030504040204" pitchFamily="34" charset="0"/>
              </a:rPr>
              <a:t>3</a:t>
            </a:r>
          </a:p>
        </p:txBody>
      </p:sp>
      <p:sp>
        <p:nvSpPr>
          <p:cNvPr id="14" name="Diagonal Stripe 13">
            <a:extLst>
              <a:ext uri="{FF2B5EF4-FFF2-40B4-BE49-F238E27FC236}">
                <a16:creationId xmlns:a16="http://schemas.microsoft.com/office/drawing/2014/main" id="{0F47093A-A7D8-424F-B717-BDAEC2496656}"/>
              </a:ext>
            </a:extLst>
          </p:cNvPr>
          <p:cNvSpPr/>
          <p:nvPr/>
        </p:nvSpPr>
        <p:spPr>
          <a:xfrm>
            <a:off x="1396627" y="2358417"/>
            <a:ext cx="1116276" cy="1022743"/>
          </a:xfrm>
          <a:prstGeom prst="diagStripe">
            <a:avLst/>
          </a:prstGeom>
          <a:solidFill>
            <a:schemeClr val="bg1">
              <a:lumMod val="50000"/>
            </a:schemeClr>
          </a:solidFill>
          <a:ln w="12700" cap="flat" cmpd="sng" algn="ctr">
            <a:noFill/>
            <a:prstDash val="solid"/>
          </a:ln>
          <a:effectLst/>
        </p:spPr>
        <p:txBody>
          <a:bodyPr lIns="91440" tIns="91440" rIns="91440" bIns="91440" rtlCol="0" anchor="ctr">
            <a:noAutofit/>
          </a:bodyPr>
          <a:lstStyle/>
          <a:p>
            <a:pPr algn="ctr" defTabSz="914400">
              <a:defRPr/>
            </a:pPr>
            <a:endParaRPr lang="en-US" sz="1400" kern="0">
              <a:solidFill>
                <a:srgbClr val="53565A"/>
              </a:solidFill>
              <a:latin typeface="Verdana" panose="020B0604030504040204" pitchFamily="34" charset="0"/>
              <a:ea typeface="Verdana" panose="020B0604030504040204" pitchFamily="34" charset="0"/>
              <a:cs typeface="Verdana" panose="020B0604030504040204" pitchFamily="34" charset="0"/>
            </a:endParaRPr>
          </a:p>
        </p:txBody>
      </p:sp>
      <p:sp>
        <p:nvSpPr>
          <p:cNvPr id="15" name="Diagonal Stripe 14">
            <a:extLst>
              <a:ext uri="{FF2B5EF4-FFF2-40B4-BE49-F238E27FC236}">
                <a16:creationId xmlns:a16="http://schemas.microsoft.com/office/drawing/2014/main" id="{CA475D70-95E2-4815-94AC-AE628C73CDF5}"/>
              </a:ext>
            </a:extLst>
          </p:cNvPr>
          <p:cNvSpPr/>
          <p:nvPr/>
        </p:nvSpPr>
        <p:spPr>
          <a:xfrm flipV="1">
            <a:off x="1396627" y="1193377"/>
            <a:ext cx="1080361" cy="1097362"/>
          </a:xfrm>
          <a:prstGeom prst="diagStripe">
            <a:avLst/>
          </a:prstGeom>
          <a:solidFill>
            <a:schemeClr val="tx1"/>
          </a:solidFill>
          <a:ln w="12700" cap="flat" cmpd="sng" algn="ctr">
            <a:noFill/>
            <a:prstDash val="solid"/>
          </a:ln>
          <a:effectLst/>
        </p:spPr>
        <p:txBody>
          <a:bodyPr lIns="91440" tIns="91440" rIns="91440" bIns="91440" rtlCol="0" anchor="ctr">
            <a:noAutofit/>
          </a:bodyPr>
          <a:lstStyle/>
          <a:p>
            <a:pPr algn="ctr" defTabSz="914400">
              <a:defRPr/>
            </a:pPr>
            <a:endParaRPr lang="en-US" sz="1400" kern="0">
              <a:solidFill>
                <a:srgbClr val="53565A"/>
              </a:solidFill>
              <a:latin typeface="Verdana" panose="020B0604030504040204" pitchFamily="34" charset="0"/>
              <a:ea typeface="Verdana" panose="020B0604030504040204" pitchFamily="34" charset="0"/>
              <a:cs typeface="Verdana" panose="020B0604030504040204" pitchFamily="34" charset="0"/>
            </a:endParaRPr>
          </a:p>
        </p:txBody>
      </p:sp>
      <p:sp>
        <p:nvSpPr>
          <p:cNvPr id="16" name="Diagonal Stripe 15">
            <a:extLst>
              <a:ext uri="{FF2B5EF4-FFF2-40B4-BE49-F238E27FC236}">
                <a16:creationId xmlns:a16="http://schemas.microsoft.com/office/drawing/2014/main" id="{76E9694C-7469-472D-93E3-A4ED00CF0E7F}"/>
              </a:ext>
            </a:extLst>
          </p:cNvPr>
          <p:cNvSpPr/>
          <p:nvPr/>
        </p:nvSpPr>
        <p:spPr>
          <a:xfrm>
            <a:off x="8919534" y="2358417"/>
            <a:ext cx="1000643" cy="1070583"/>
          </a:xfrm>
          <a:prstGeom prst="diagStripe">
            <a:avLst/>
          </a:prstGeom>
          <a:solidFill>
            <a:srgbClr val="B4DE86"/>
          </a:solidFill>
          <a:ln w="12700" cap="flat" cmpd="sng" algn="ctr">
            <a:noFill/>
            <a:prstDash val="solid"/>
          </a:ln>
          <a:effectLst/>
        </p:spPr>
        <p:txBody>
          <a:bodyPr lIns="91440" tIns="91440" rIns="91440" bIns="91440" rtlCol="0" anchor="ctr">
            <a:noAutofit/>
          </a:bodyPr>
          <a:lstStyle/>
          <a:p>
            <a:pPr algn="ctr" defTabSz="914400">
              <a:defRPr/>
            </a:pPr>
            <a:endParaRPr lang="en-US" sz="1400" kern="0">
              <a:solidFill>
                <a:srgbClr val="53565A"/>
              </a:solidFill>
              <a:latin typeface="Verdana" panose="020B0604030504040204" pitchFamily="34" charset="0"/>
              <a:ea typeface="Verdana" panose="020B0604030504040204" pitchFamily="34" charset="0"/>
              <a:cs typeface="Verdana" panose="020B0604030504040204" pitchFamily="34" charset="0"/>
            </a:endParaRPr>
          </a:p>
        </p:txBody>
      </p:sp>
      <p:sp>
        <p:nvSpPr>
          <p:cNvPr id="17" name="Diagonal Stripe 16">
            <a:extLst>
              <a:ext uri="{FF2B5EF4-FFF2-40B4-BE49-F238E27FC236}">
                <a16:creationId xmlns:a16="http://schemas.microsoft.com/office/drawing/2014/main" id="{82623B56-6BBA-4470-969F-D3AF6A5FFE95}"/>
              </a:ext>
            </a:extLst>
          </p:cNvPr>
          <p:cNvSpPr/>
          <p:nvPr/>
        </p:nvSpPr>
        <p:spPr>
          <a:xfrm flipV="1">
            <a:off x="8919534" y="1193375"/>
            <a:ext cx="1000643" cy="1097364"/>
          </a:xfrm>
          <a:prstGeom prst="diagStripe">
            <a:avLst/>
          </a:prstGeom>
          <a:solidFill>
            <a:srgbClr val="659A2A"/>
          </a:solidFill>
          <a:ln w="12700" cap="flat" cmpd="sng" algn="ctr">
            <a:noFill/>
            <a:prstDash val="solid"/>
          </a:ln>
          <a:effectLst/>
        </p:spPr>
        <p:txBody>
          <a:bodyPr lIns="91440" tIns="91440" rIns="91440" bIns="91440" rtlCol="0" anchor="ctr">
            <a:noAutofit/>
          </a:bodyPr>
          <a:lstStyle/>
          <a:p>
            <a:pPr algn="ctr" defTabSz="914400">
              <a:defRPr/>
            </a:pPr>
            <a:endParaRPr lang="en-US" sz="1400" kern="0">
              <a:solidFill>
                <a:srgbClr val="53565A"/>
              </a:solidFill>
              <a:latin typeface="Verdana" panose="020B0604030504040204" pitchFamily="34" charset="0"/>
              <a:ea typeface="Verdana" panose="020B0604030504040204" pitchFamily="34" charset="0"/>
              <a:cs typeface="Verdana" panose="020B0604030504040204" pitchFamily="34" charset="0"/>
            </a:endParaRPr>
          </a:p>
        </p:txBody>
      </p:sp>
      <p:sp>
        <p:nvSpPr>
          <p:cNvPr id="18" name="Diagonal Stripe 17">
            <a:extLst>
              <a:ext uri="{FF2B5EF4-FFF2-40B4-BE49-F238E27FC236}">
                <a16:creationId xmlns:a16="http://schemas.microsoft.com/office/drawing/2014/main" id="{840F25E5-99F7-4FB4-9DEB-5FF70F0D4832}"/>
              </a:ext>
            </a:extLst>
          </p:cNvPr>
          <p:cNvSpPr/>
          <p:nvPr/>
        </p:nvSpPr>
        <p:spPr>
          <a:xfrm>
            <a:off x="5272379" y="2371060"/>
            <a:ext cx="1116276" cy="1141216"/>
          </a:xfrm>
          <a:prstGeom prst="diagStripe">
            <a:avLst/>
          </a:prstGeom>
          <a:solidFill>
            <a:srgbClr val="FFF0AF"/>
          </a:solidFill>
          <a:ln w="12700" cap="flat" cmpd="sng" algn="ctr">
            <a:noFill/>
            <a:prstDash val="solid"/>
          </a:ln>
          <a:effectLst/>
        </p:spPr>
        <p:txBody>
          <a:bodyPr lIns="91440" tIns="91440" rIns="91440" bIns="91440" rtlCol="0" anchor="ctr">
            <a:noAutofit/>
          </a:bodyPr>
          <a:lstStyle/>
          <a:p>
            <a:pPr algn="ctr" defTabSz="914400">
              <a:defRPr/>
            </a:pPr>
            <a:endParaRPr lang="en-US" sz="1400" kern="0">
              <a:solidFill>
                <a:srgbClr val="53565A"/>
              </a:solidFill>
              <a:latin typeface="Verdana" panose="020B0604030504040204" pitchFamily="34" charset="0"/>
              <a:ea typeface="Verdana" panose="020B0604030504040204" pitchFamily="34" charset="0"/>
              <a:cs typeface="Verdana" panose="020B0604030504040204" pitchFamily="34" charset="0"/>
            </a:endParaRPr>
          </a:p>
        </p:txBody>
      </p:sp>
      <p:sp>
        <p:nvSpPr>
          <p:cNvPr id="19" name="Diagonal Stripe 18">
            <a:extLst>
              <a:ext uri="{FF2B5EF4-FFF2-40B4-BE49-F238E27FC236}">
                <a16:creationId xmlns:a16="http://schemas.microsoft.com/office/drawing/2014/main" id="{1A851F4F-E416-448A-BED0-5CD660EB4714}"/>
              </a:ext>
            </a:extLst>
          </p:cNvPr>
          <p:cNvSpPr/>
          <p:nvPr/>
        </p:nvSpPr>
        <p:spPr>
          <a:xfrm flipV="1">
            <a:off x="5296583" y="1193376"/>
            <a:ext cx="1080361" cy="1097360"/>
          </a:xfrm>
          <a:prstGeom prst="diagStripe">
            <a:avLst/>
          </a:prstGeom>
          <a:solidFill>
            <a:srgbClr val="C09B00"/>
          </a:solidFill>
          <a:ln w="12700" cap="flat" cmpd="sng" algn="ctr">
            <a:noFill/>
            <a:prstDash val="solid"/>
          </a:ln>
          <a:effectLst/>
        </p:spPr>
        <p:txBody>
          <a:bodyPr lIns="91440" tIns="91440" rIns="91440" bIns="91440" rtlCol="0" anchor="ctr">
            <a:noAutofit/>
          </a:bodyPr>
          <a:lstStyle/>
          <a:p>
            <a:pPr algn="ctr" defTabSz="914400">
              <a:defRPr/>
            </a:pPr>
            <a:endParaRPr lang="en-US" sz="1400" kern="0">
              <a:solidFill>
                <a:srgbClr val="53565A"/>
              </a:solidFill>
              <a:latin typeface="Verdana" panose="020B0604030504040204" pitchFamily="34" charset="0"/>
              <a:ea typeface="Verdana" panose="020B0604030504040204" pitchFamily="34" charset="0"/>
              <a:cs typeface="Verdana" panose="020B0604030504040204" pitchFamily="34" charset="0"/>
            </a:endParaRPr>
          </a:p>
        </p:txBody>
      </p:sp>
      <p:grpSp>
        <p:nvGrpSpPr>
          <p:cNvPr id="20" name="Group 414">
            <a:extLst>
              <a:ext uri="{FF2B5EF4-FFF2-40B4-BE49-F238E27FC236}">
                <a16:creationId xmlns:a16="http://schemas.microsoft.com/office/drawing/2014/main" id="{BEA1A3AF-AF8D-446B-89B0-73C01C427884}"/>
              </a:ext>
            </a:extLst>
          </p:cNvPr>
          <p:cNvGrpSpPr>
            <a:grpSpLocks noChangeAspect="1"/>
          </p:cNvGrpSpPr>
          <p:nvPr/>
        </p:nvGrpSpPr>
        <p:grpSpPr bwMode="auto">
          <a:xfrm>
            <a:off x="5196857" y="2000112"/>
            <a:ext cx="470392" cy="471775"/>
            <a:chOff x="5060" y="1524"/>
            <a:chExt cx="340" cy="341"/>
          </a:xfrm>
          <a:solidFill>
            <a:srgbClr val="046A38"/>
          </a:solidFill>
        </p:grpSpPr>
        <p:sp>
          <p:nvSpPr>
            <p:cNvPr id="21" name="Freeform 415">
              <a:extLst>
                <a:ext uri="{FF2B5EF4-FFF2-40B4-BE49-F238E27FC236}">
                  <a16:creationId xmlns:a16="http://schemas.microsoft.com/office/drawing/2014/main" id="{91AE21FC-46E9-4DD3-AB00-BF01181F91EF}"/>
                </a:ext>
              </a:extLst>
            </p:cNvPr>
            <p:cNvSpPr>
              <a:spLocks noEditPoints="1"/>
            </p:cNvSpPr>
            <p:nvPr/>
          </p:nvSpPr>
          <p:spPr bwMode="auto">
            <a:xfrm>
              <a:off x="5124" y="1623"/>
              <a:ext cx="212" cy="157"/>
            </a:xfrm>
            <a:custGeom>
              <a:avLst/>
              <a:gdLst>
                <a:gd name="T0" fmla="*/ 309 w 320"/>
                <a:gd name="T1" fmla="*/ 0 h 235"/>
                <a:gd name="T2" fmla="*/ 10 w 320"/>
                <a:gd name="T3" fmla="*/ 0 h 235"/>
                <a:gd name="T4" fmla="*/ 0 w 320"/>
                <a:gd name="T5" fmla="*/ 11 h 235"/>
                <a:gd name="T6" fmla="*/ 0 w 320"/>
                <a:gd name="T7" fmla="*/ 203 h 235"/>
                <a:gd name="T8" fmla="*/ 10 w 320"/>
                <a:gd name="T9" fmla="*/ 213 h 235"/>
                <a:gd name="T10" fmla="*/ 96 w 320"/>
                <a:gd name="T11" fmla="*/ 213 h 235"/>
                <a:gd name="T12" fmla="*/ 85 w 320"/>
                <a:gd name="T13" fmla="*/ 224 h 235"/>
                <a:gd name="T14" fmla="*/ 96 w 320"/>
                <a:gd name="T15" fmla="*/ 235 h 235"/>
                <a:gd name="T16" fmla="*/ 224 w 320"/>
                <a:gd name="T17" fmla="*/ 235 h 235"/>
                <a:gd name="T18" fmla="*/ 234 w 320"/>
                <a:gd name="T19" fmla="*/ 224 h 235"/>
                <a:gd name="T20" fmla="*/ 224 w 320"/>
                <a:gd name="T21" fmla="*/ 213 h 235"/>
                <a:gd name="T22" fmla="*/ 309 w 320"/>
                <a:gd name="T23" fmla="*/ 213 h 235"/>
                <a:gd name="T24" fmla="*/ 320 w 320"/>
                <a:gd name="T25" fmla="*/ 203 h 235"/>
                <a:gd name="T26" fmla="*/ 320 w 320"/>
                <a:gd name="T27" fmla="*/ 11 h 235"/>
                <a:gd name="T28" fmla="*/ 309 w 320"/>
                <a:gd name="T29" fmla="*/ 0 h 235"/>
                <a:gd name="T30" fmla="*/ 298 w 320"/>
                <a:gd name="T31" fmla="*/ 192 h 235"/>
                <a:gd name="T32" fmla="*/ 21 w 320"/>
                <a:gd name="T33" fmla="*/ 192 h 235"/>
                <a:gd name="T34" fmla="*/ 21 w 320"/>
                <a:gd name="T35" fmla="*/ 21 h 235"/>
                <a:gd name="T36" fmla="*/ 298 w 320"/>
                <a:gd name="T37" fmla="*/ 21 h 235"/>
                <a:gd name="T38" fmla="*/ 298 w 320"/>
                <a:gd name="T39" fmla="*/ 19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20" h="235">
                  <a:moveTo>
                    <a:pt x="309" y="0"/>
                  </a:moveTo>
                  <a:cubicBezTo>
                    <a:pt x="10" y="0"/>
                    <a:pt x="10" y="0"/>
                    <a:pt x="10" y="0"/>
                  </a:cubicBezTo>
                  <a:cubicBezTo>
                    <a:pt x="4" y="0"/>
                    <a:pt x="0" y="5"/>
                    <a:pt x="0" y="11"/>
                  </a:cubicBezTo>
                  <a:cubicBezTo>
                    <a:pt x="0" y="203"/>
                    <a:pt x="0" y="203"/>
                    <a:pt x="0" y="203"/>
                  </a:cubicBezTo>
                  <a:cubicBezTo>
                    <a:pt x="0" y="209"/>
                    <a:pt x="4" y="213"/>
                    <a:pt x="10" y="213"/>
                  </a:cubicBezTo>
                  <a:cubicBezTo>
                    <a:pt x="96" y="213"/>
                    <a:pt x="96" y="213"/>
                    <a:pt x="96" y="213"/>
                  </a:cubicBezTo>
                  <a:cubicBezTo>
                    <a:pt x="90" y="213"/>
                    <a:pt x="85" y="218"/>
                    <a:pt x="85" y="224"/>
                  </a:cubicBezTo>
                  <a:cubicBezTo>
                    <a:pt x="85" y="230"/>
                    <a:pt x="90" y="235"/>
                    <a:pt x="96" y="235"/>
                  </a:cubicBezTo>
                  <a:cubicBezTo>
                    <a:pt x="224" y="235"/>
                    <a:pt x="224" y="235"/>
                    <a:pt x="224" y="235"/>
                  </a:cubicBezTo>
                  <a:cubicBezTo>
                    <a:pt x="230" y="235"/>
                    <a:pt x="234" y="230"/>
                    <a:pt x="234" y="224"/>
                  </a:cubicBezTo>
                  <a:cubicBezTo>
                    <a:pt x="234" y="218"/>
                    <a:pt x="230" y="213"/>
                    <a:pt x="224" y="213"/>
                  </a:cubicBezTo>
                  <a:cubicBezTo>
                    <a:pt x="309" y="213"/>
                    <a:pt x="309" y="213"/>
                    <a:pt x="309" y="213"/>
                  </a:cubicBezTo>
                  <a:cubicBezTo>
                    <a:pt x="315" y="213"/>
                    <a:pt x="320" y="209"/>
                    <a:pt x="320" y="203"/>
                  </a:cubicBezTo>
                  <a:cubicBezTo>
                    <a:pt x="320" y="11"/>
                    <a:pt x="320" y="11"/>
                    <a:pt x="320" y="11"/>
                  </a:cubicBezTo>
                  <a:cubicBezTo>
                    <a:pt x="320" y="5"/>
                    <a:pt x="315" y="0"/>
                    <a:pt x="309" y="0"/>
                  </a:cubicBezTo>
                  <a:close/>
                  <a:moveTo>
                    <a:pt x="298" y="192"/>
                  </a:moveTo>
                  <a:cubicBezTo>
                    <a:pt x="21" y="192"/>
                    <a:pt x="21" y="192"/>
                    <a:pt x="21" y="192"/>
                  </a:cubicBezTo>
                  <a:cubicBezTo>
                    <a:pt x="21" y="21"/>
                    <a:pt x="21" y="21"/>
                    <a:pt x="21" y="21"/>
                  </a:cubicBezTo>
                  <a:cubicBezTo>
                    <a:pt x="298" y="21"/>
                    <a:pt x="298" y="21"/>
                    <a:pt x="298" y="21"/>
                  </a:cubicBezTo>
                  <a:lnTo>
                    <a:pt x="298" y="19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GB" sz="1800" kern="0">
                <a:solidFill>
                  <a:prstClr val="black"/>
                </a:solidFill>
                <a:latin typeface="Verdana" panose="020B0604030504040204" pitchFamily="34" charset="0"/>
                <a:ea typeface="Verdana" panose="020B0604030504040204" pitchFamily="34" charset="0"/>
                <a:cs typeface="Verdana" panose="020B0604030504040204" pitchFamily="34" charset="0"/>
              </a:endParaRPr>
            </a:p>
          </p:txBody>
        </p:sp>
        <p:sp>
          <p:nvSpPr>
            <p:cNvPr id="22" name="Freeform 416">
              <a:extLst>
                <a:ext uri="{FF2B5EF4-FFF2-40B4-BE49-F238E27FC236}">
                  <a16:creationId xmlns:a16="http://schemas.microsoft.com/office/drawing/2014/main" id="{EF181DD3-3261-4B73-830E-BFD8D9B42DE7}"/>
                </a:ext>
              </a:extLst>
            </p:cNvPr>
            <p:cNvSpPr>
              <a:spLocks noEditPoints="1"/>
            </p:cNvSpPr>
            <p:nvPr/>
          </p:nvSpPr>
          <p:spPr bwMode="auto">
            <a:xfrm>
              <a:off x="5060" y="1524"/>
              <a:ext cx="340" cy="341"/>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defTabSz="914400">
                <a:defRPr/>
              </a:pPr>
              <a:endParaRPr lang="en-GB" sz="1800" kern="0">
                <a:solidFill>
                  <a:prstClr val="black"/>
                </a:solidFill>
                <a:latin typeface="Verdana" panose="020B0604030504040204" pitchFamily="34" charset="0"/>
                <a:ea typeface="Verdana" panose="020B0604030504040204" pitchFamily="34" charset="0"/>
                <a:cs typeface="Verdana" panose="020B0604030504040204" pitchFamily="34" charset="0"/>
              </a:endParaRPr>
            </a:p>
          </p:txBody>
        </p:sp>
      </p:grpSp>
      <p:grpSp>
        <p:nvGrpSpPr>
          <p:cNvPr id="23" name="Group 99">
            <a:extLst>
              <a:ext uri="{FF2B5EF4-FFF2-40B4-BE49-F238E27FC236}">
                <a16:creationId xmlns:a16="http://schemas.microsoft.com/office/drawing/2014/main" id="{8DC609A6-409F-4BC1-9DEF-41114CD1EDAD}"/>
              </a:ext>
            </a:extLst>
          </p:cNvPr>
          <p:cNvGrpSpPr>
            <a:grpSpLocks noChangeAspect="1"/>
          </p:cNvGrpSpPr>
          <p:nvPr/>
        </p:nvGrpSpPr>
        <p:grpSpPr bwMode="auto">
          <a:xfrm>
            <a:off x="1198045" y="2002821"/>
            <a:ext cx="471774" cy="471775"/>
            <a:chOff x="5779" y="1137"/>
            <a:chExt cx="340" cy="340"/>
          </a:xfrm>
          <a:solidFill>
            <a:srgbClr val="002776"/>
          </a:solidFill>
        </p:grpSpPr>
        <p:sp>
          <p:nvSpPr>
            <p:cNvPr id="24" name="Freeform 100">
              <a:extLst>
                <a:ext uri="{FF2B5EF4-FFF2-40B4-BE49-F238E27FC236}">
                  <a16:creationId xmlns:a16="http://schemas.microsoft.com/office/drawing/2014/main" id="{B5336112-E590-4FB6-9969-B670EEF8156B}"/>
                </a:ext>
              </a:extLst>
            </p:cNvPr>
            <p:cNvSpPr>
              <a:spLocks noEditPoints="1"/>
            </p:cNvSpPr>
            <p:nvPr/>
          </p:nvSpPr>
          <p:spPr bwMode="auto">
            <a:xfrm>
              <a:off x="5878" y="1207"/>
              <a:ext cx="163" cy="199"/>
            </a:xfrm>
            <a:custGeom>
              <a:avLst/>
              <a:gdLst>
                <a:gd name="T0" fmla="*/ 244 w 245"/>
                <a:gd name="T1" fmla="*/ 60 h 299"/>
                <a:gd name="T2" fmla="*/ 242 w 245"/>
                <a:gd name="T3" fmla="*/ 56 h 299"/>
                <a:gd name="T4" fmla="*/ 190 w 245"/>
                <a:gd name="T5" fmla="*/ 3 h 299"/>
                <a:gd name="T6" fmla="*/ 182 w 245"/>
                <a:gd name="T7" fmla="*/ 0 h 299"/>
                <a:gd name="T8" fmla="*/ 85 w 245"/>
                <a:gd name="T9" fmla="*/ 0 h 299"/>
                <a:gd name="T10" fmla="*/ 75 w 245"/>
                <a:gd name="T11" fmla="*/ 11 h 299"/>
                <a:gd name="T12" fmla="*/ 75 w 245"/>
                <a:gd name="T13" fmla="*/ 64 h 299"/>
                <a:gd name="T14" fmla="*/ 11 w 245"/>
                <a:gd name="T15" fmla="*/ 64 h 299"/>
                <a:gd name="T16" fmla="*/ 0 w 245"/>
                <a:gd name="T17" fmla="*/ 75 h 299"/>
                <a:gd name="T18" fmla="*/ 0 w 245"/>
                <a:gd name="T19" fmla="*/ 288 h 299"/>
                <a:gd name="T20" fmla="*/ 11 w 245"/>
                <a:gd name="T21" fmla="*/ 299 h 299"/>
                <a:gd name="T22" fmla="*/ 160 w 245"/>
                <a:gd name="T23" fmla="*/ 299 h 299"/>
                <a:gd name="T24" fmla="*/ 171 w 245"/>
                <a:gd name="T25" fmla="*/ 288 h 299"/>
                <a:gd name="T26" fmla="*/ 171 w 245"/>
                <a:gd name="T27" fmla="*/ 235 h 299"/>
                <a:gd name="T28" fmla="*/ 235 w 245"/>
                <a:gd name="T29" fmla="*/ 235 h 299"/>
                <a:gd name="T30" fmla="*/ 245 w 245"/>
                <a:gd name="T31" fmla="*/ 224 h 299"/>
                <a:gd name="T32" fmla="*/ 245 w 245"/>
                <a:gd name="T33" fmla="*/ 64 h 299"/>
                <a:gd name="T34" fmla="*/ 244 w 245"/>
                <a:gd name="T35" fmla="*/ 60 h 299"/>
                <a:gd name="T36" fmla="*/ 192 w 245"/>
                <a:gd name="T37" fmla="*/ 36 h 299"/>
                <a:gd name="T38" fmla="*/ 210 w 245"/>
                <a:gd name="T39" fmla="*/ 54 h 299"/>
                <a:gd name="T40" fmla="*/ 192 w 245"/>
                <a:gd name="T41" fmla="*/ 54 h 299"/>
                <a:gd name="T42" fmla="*/ 192 w 245"/>
                <a:gd name="T43" fmla="*/ 36 h 299"/>
                <a:gd name="T44" fmla="*/ 149 w 245"/>
                <a:gd name="T45" fmla="*/ 278 h 299"/>
                <a:gd name="T46" fmla="*/ 21 w 245"/>
                <a:gd name="T47" fmla="*/ 278 h 299"/>
                <a:gd name="T48" fmla="*/ 21 w 245"/>
                <a:gd name="T49" fmla="*/ 86 h 299"/>
                <a:gd name="T50" fmla="*/ 96 w 245"/>
                <a:gd name="T51" fmla="*/ 86 h 299"/>
                <a:gd name="T52" fmla="*/ 96 w 245"/>
                <a:gd name="T53" fmla="*/ 128 h 299"/>
                <a:gd name="T54" fmla="*/ 107 w 245"/>
                <a:gd name="T55" fmla="*/ 139 h 299"/>
                <a:gd name="T56" fmla="*/ 149 w 245"/>
                <a:gd name="T57" fmla="*/ 139 h 299"/>
                <a:gd name="T58" fmla="*/ 149 w 245"/>
                <a:gd name="T59" fmla="*/ 278 h 299"/>
                <a:gd name="T60" fmla="*/ 117 w 245"/>
                <a:gd name="T61" fmla="*/ 118 h 299"/>
                <a:gd name="T62" fmla="*/ 117 w 245"/>
                <a:gd name="T63" fmla="*/ 100 h 299"/>
                <a:gd name="T64" fmla="*/ 135 w 245"/>
                <a:gd name="T65" fmla="*/ 118 h 299"/>
                <a:gd name="T66" fmla="*/ 117 w 245"/>
                <a:gd name="T67" fmla="*/ 118 h 299"/>
                <a:gd name="T68" fmla="*/ 224 w 245"/>
                <a:gd name="T69" fmla="*/ 214 h 299"/>
                <a:gd name="T70" fmla="*/ 171 w 245"/>
                <a:gd name="T71" fmla="*/ 214 h 299"/>
                <a:gd name="T72" fmla="*/ 171 w 245"/>
                <a:gd name="T73" fmla="*/ 128 h 299"/>
                <a:gd name="T74" fmla="*/ 169 w 245"/>
                <a:gd name="T75" fmla="*/ 123 h 299"/>
                <a:gd name="T76" fmla="*/ 167 w 245"/>
                <a:gd name="T77" fmla="*/ 120 h 299"/>
                <a:gd name="T78" fmla="*/ 115 w 245"/>
                <a:gd name="T79" fmla="*/ 67 h 299"/>
                <a:gd name="T80" fmla="*/ 108 w 245"/>
                <a:gd name="T81" fmla="*/ 64 h 299"/>
                <a:gd name="T82" fmla="*/ 96 w 245"/>
                <a:gd name="T83" fmla="*/ 64 h 299"/>
                <a:gd name="T84" fmla="*/ 96 w 245"/>
                <a:gd name="T85" fmla="*/ 22 h 299"/>
                <a:gd name="T86" fmla="*/ 171 w 245"/>
                <a:gd name="T87" fmla="*/ 22 h 299"/>
                <a:gd name="T88" fmla="*/ 171 w 245"/>
                <a:gd name="T89" fmla="*/ 64 h 299"/>
                <a:gd name="T90" fmla="*/ 181 w 245"/>
                <a:gd name="T91" fmla="*/ 75 h 299"/>
                <a:gd name="T92" fmla="*/ 224 w 245"/>
                <a:gd name="T93" fmla="*/ 75 h 299"/>
                <a:gd name="T94" fmla="*/ 224 w 245"/>
                <a:gd name="T95" fmla="*/ 214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45" h="299">
                  <a:moveTo>
                    <a:pt x="244" y="60"/>
                  </a:moveTo>
                  <a:cubicBezTo>
                    <a:pt x="244" y="58"/>
                    <a:pt x="243" y="57"/>
                    <a:pt x="242" y="56"/>
                  </a:cubicBezTo>
                  <a:cubicBezTo>
                    <a:pt x="190" y="3"/>
                    <a:pt x="190" y="3"/>
                    <a:pt x="190" y="3"/>
                  </a:cubicBezTo>
                  <a:cubicBezTo>
                    <a:pt x="188" y="1"/>
                    <a:pt x="185" y="0"/>
                    <a:pt x="182" y="0"/>
                  </a:cubicBezTo>
                  <a:cubicBezTo>
                    <a:pt x="85" y="0"/>
                    <a:pt x="85" y="0"/>
                    <a:pt x="85" y="0"/>
                  </a:cubicBezTo>
                  <a:cubicBezTo>
                    <a:pt x="79" y="0"/>
                    <a:pt x="75" y="5"/>
                    <a:pt x="75" y="11"/>
                  </a:cubicBezTo>
                  <a:cubicBezTo>
                    <a:pt x="75" y="64"/>
                    <a:pt x="75" y="64"/>
                    <a:pt x="75" y="64"/>
                  </a:cubicBezTo>
                  <a:cubicBezTo>
                    <a:pt x="11" y="64"/>
                    <a:pt x="11" y="64"/>
                    <a:pt x="11" y="64"/>
                  </a:cubicBezTo>
                  <a:cubicBezTo>
                    <a:pt x="5" y="64"/>
                    <a:pt x="0" y="69"/>
                    <a:pt x="0" y="75"/>
                  </a:cubicBezTo>
                  <a:cubicBezTo>
                    <a:pt x="0" y="288"/>
                    <a:pt x="0" y="288"/>
                    <a:pt x="0" y="288"/>
                  </a:cubicBezTo>
                  <a:cubicBezTo>
                    <a:pt x="0" y="294"/>
                    <a:pt x="5" y="299"/>
                    <a:pt x="11" y="299"/>
                  </a:cubicBezTo>
                  <a:cubicBezTo>
                    <a:pt x="160" y="299"/>
                    <a:pt x="160" y="299"/>
                    <a:pt x="160" y="299"/>
                  </a:cubicBezTo>
                  <a:cubicBezTo>
                    <a:pt x="166" y="299"/>
                    <a:pt x="171" y="294"/>
                    <a:pt x="171" y="288"/>
                  </a:cubicBezTo>
                  <a:cubicBezTo>
                    <a:pt x="171" y="235"/>
                    <a:pt x="171" y="235"/>
                    <a:pt x="171" y="235"/>
                  </a:cubicBezTo>
                  <a:cubicBezTo>
                    <a:pt x="235" y="235"/>
                    <a:pt x="235" y="235"/>
                    <a:pt x="235" y="235"/>
                  </a:cubicBezTo>
                  <a:cubicBezTo>
                    <a:pt x="241" y="235"/>
                    <a:pt x="245" y="230"/>
                    <a:pt x="245" y="224"/>
                  </a:cubicBezTo>
                  <a:cubicBezTo>
                    <a:pt x="245" y="64"/>
                    <a:pt x="245" y="64"/>
                    <a:pt x="245" y="64"/>
                  </a:cubicBezTo>
                  <a:cubicBezTo>
                    <a:pt x="245" y="63"/>
                    <a:pt x="245" y="61"/>
                    <a:pt x="244" y="60"/>
                  </a:cubicBezTo>
                  <a:close/>
                  <a:moveTo>
                    <a:pt x="192" y="36"/>
                  </a:moveTo>
                  <a:cubicBezTo>
                    <a:pt x="210" y="54"/>
                    <a:pt x="210" y="54"/>
                    <a:pt x="210" y="54"/>
                  </a:cubicBezTo>
                  <a:cubicBezTo>
                    <a:pt x="192" y="54"/>
                    <a:pt x="192" y="54"/>
                    <a:pt x="192" y="54"/>
                  </a:cubicBezTo>
                  <a:lnTo>
                    <a:pt x="192" y="36"/>
                  </a:lnTo>
                  <a:close/>
                  <a:moveTo>
                    <a:pt x="149" y="278"/>
                  </a:moveTo>
                  <a:cubicBezTo>
                    <a:pt x="21" y="278"/>
                    <a:pt x="21" y="278"/>
                    <a:pt x="21" y="278"/>
                  </a:cubicBezTo>
                  <a:cubicBezTo>
                    <a:pt x="21" y="86"/>
                    <a:pt x="21" y="86"/>
                    <a:pt x="21" y="86"/>
                  </a:cubicBezTo>
                  <a:cubicBezTo>
                    <a:pt x="96" y="86"/>
                    <a:pt x="96" y="86"/>
                    <a:pt x="96" y="86"/>
                  </a:cubicBezTo>
                  <a:cubicBezTo>
                    <a:pt x="96" y="128"/>
                    <a:pt x="96" y="128"/>
                    <a:pt x="96" y="128"/>
                  </a:cubicBezTo>
                  <a:cubicBezTo>
                    <a:pt x="96" y="134"/>
                    <a:pt x="101" y="139"/>
                    <a:pt x="107" y="139"/>
                  </a:cubicBezTo>
                  <a:cubicBezTo>
                    <a:pt x="149" y="139"/>
                    <a:pt x="149" y="139"/>
                    <a:pt x="149" y="139"/>
                  </a:cubicBezTo>
                  <a:lnTo>
                    <a:pt x="149" y="278"/>
                  </a:lnTo>
                  <a:close/>
                  <a:moveTo>
                    <a:pt x="117" y="118"/>
                  </a:moveTo>
                  <a:cubicBezTo>
                    <a:pt x="117" y="100"/>
                    <a:pt x="117" y="100"/>
                    <a:pt x="117" y="100"/>
                  </a:cubicBezTo>
                  <a:cubicBezTo>
                    <a:pt x="135" y="118"/>
                    <a:pt x="135" y="118"/>
                    <a:pt x="135" y="118"/>
                  </a:cubicBezTo>
                  <a:lnTo>
                    <a:pt x="117" y="118"/>
                  </a:lnTo>
                  <a:close/>
                  <a:moveTo>
                    <a:pt x="224" y="214"/>
                  </a:moveTo>
                  <a:cubicBezTo>
                    <a:pt x="171" y="214"/>
                    <a:pt x="171" y="214"/>
                    <a:pt x="171" y="214"/>
                  </a:cubicBezTo>
                  <a:cubicBezTo>
                    <a:pt x="171" y="128"/>
                    <a:pt x="171" y="128"/>
                    <a:pt x="171" y="128"/>
                  </a:cubicBezTo>
                  <a:cubicBezTo>
                    <a:pt x="171" y="126"/>
                    <a:pt x="170" y="125"/>
                    <a:pt x="169" y="123"/>
                  </a:cubicBezTo>
                  <a:cubicBezTo>
                    <a:pt x="169" y="122"/>
                    <a:pt x="168" y="121"/>
                    <a:pt x="167" y="120"/>
                  </a:cubicBezTo>
                  <a:cubicBezTo>
                    <a:pt x="115" y="67"/>
                    <a:pt x="115" y="67"/>
                    <a:pt x="115" y="67"/>
                  </a:cubicBezTo>
                  <a:cubicBezTo>
                    <a:pt x="113" y="65"/>
                    <a:pt x="111" y="64"/>
                    <a:pt x="108" y="64"/>
                  </a:cubicBezTo>
                  <a:cubicBezTo>
                    <a:pt x="96" y="64"/>
                    <a:pt x="96" y="64"/>
                    <a:pt x="96" y="64"/>
                  </a:cubicBezTo>
                  <a:cubicBezTo>
                    <a:pt x="96" y="22"/>
                    <a:pt x="96" y="22"/>
                    <a:pt x="96" y="22"/>
                  </a:cubicBezTo>
                  <a:cubicBezTo>
                    <a:pt x="171" y="22"/>
                    <a:pt x="171" y="22"/>
                    <a:pt x="171" y="22"/>
                  </a:cubicBezTo>
                  <a:cubicBezTo>
                    <a:pt x="171" y="64"/>
                    <a:pt x="171" y="64"/>
                    <a:pt x="171" y="64"/>
                  </a:cubicBezTo>
                  <a:cubicBezTo>
                    <a:pt x="171" y="70"/>
                    <a:pt x="175" y="75"/>
                    <a:pt x="181" y="75"/>
                  </a:cubicBezTo>
                  <a:cubicBezTo>
                    <a:pt x="224" y="75"/>
                    <a:pt x="224" y="75"/>
                    <a:pt x="224" y="75"/>
                  </a:cubicBezTo>
                  <a:lnTo>
                    <a:pt x="224" y="214"/>
                  </a:lnTo>
                  <a:close/>
                </a:path>
              </a:pathLst>
            </a:custGeom>
            <a:grpFill/>
            <a:ln>
              <a:solidFill>
                <a:schemeClr val="tx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313131"/>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sp>
          <p:nvSpPr>
            <p:cNvPr id="25" name="Freeform 101">
              <a:extLst>
                <a:ext uri="{FF2B5EF4-FFF2-40B4-BE49-F238E27FC236}">
                  <a16:creationId xmlns:a16="http://schemas.microsoft.com/office/drawing/2014/main" id="{3E1D46C5-3F32-4804-9156-EEF80C64DBE5}"/>
                </a:ext>
              </a:extLst>
            </p:cNvPr>
            <p:cNvSpPr>
              <a:spLocks noEditPoints="1"/>
            </p:cNvSpPr>
            <p:nvPr/>
          </p:nvSpPr>
          <p:spPr bwMode="auto">
            <a:xfrm>
              <a:off x="5779" y="113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solidFill>
                <a:schemeClr val="tx1"/>
              </a:solid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313131"/>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grpSp>
      <p:grpSp>
        <p:nvGrpSpPr>
          <p:cNvPr id="26" name="Group 117">
            <a:extLst>
              <a:ext uri="{FF2B5EF4-FFF2-40B4-BE49-F238E27FC236}">
                <a16:creationId xmlns:a16="http://schemas.microsoft.com/office/drawing/2014/main" id="{F24BA9A3-C349-4BF2-94ED-0D588CCFE096}"/>
              </a:ext>
            </a:extLst>
          </p:cNvPr>
          <p:cNvGrpSpPr>
            <a:grpSpLocks noChangeAspect="1"/>
          </p:cNvGrpSpPr>
          <p:nvPr/>
        </p:nvGrpSpPr>
        <p:grpSpPr bwMode="auto">
          <a:xfrm>
            <a:off x="8796257" y="2000108"/>
            <a:ext cx="434247" cy="471774"/>
            <a:chOff x="2594" y="955"/>
            <a:chExt cx="340" cy="340"/>
          </a:xfrm>
          <a:solidFill>
            <a:srgbClr val="0097A9"/>
          </a:solidFill>
        </p:grpSpPr>
        <p:sp>
          <p:nvSpPr>
            <p:cNvPr id="27" name="Freeform 118">
              <a:extLst>
                <a:ext uri="{FF2B5EF4-FFF2-40B4-BE49-F238E27FC236}">
                  <a16:creationId xmlns:a16="http://schemas.microsoft.com/office/drawing/2014/main" id="{76786DDE-E1AA-465E-89BF-961AE0B7DEDA}"/>
                </a:ext>
              </a:extLst>
            </p:cNvPr>
            <p:cNvSpPr>
              <a:spLocks noEditPoints="1"/>
            </p:cNvSpPr>
            <p:nvPr/>
          </p:nvSpPr>
          <p:spPr bwMode="auto">
            <a:xfrm>
              <a:off x="2658" y="1047"/>
              <a:ext cx="212" cy="156"/>
            </a:xfrm>
            <a:custGeom>
              <a:avLst/>
              <a:gdLst>
                <a:gd name="T0" fmla="*/ 309 w 320"/>
                <a:gd name="T1" fmla="*/ 0 h 235"/>
                <a:gd name="T2" fmla="*/ 10 w 320"/>
                <a:gd name="T3" fmla="*/ 0 h 235"/>
                <a:gd name="T4" fmla="*/ 0 w 320"/>
                <a:gd name="T5" fmla="*/ 11 h 235"/>
                <a:gd name="T6" fmla="*/ 0 w 320"/>
                <a:gd name="T7" fmla="*/ 224 h 235"/>
                <a:gd name="T8" fmla="*/ 10 w 320"/>
                <a:gd name="T9" fmla="*/ 235 h 235"/>
                <a:gd name="T10" fmla="*/ 309 w 320"/>
                <a:gd name="T11" fmla="*/ 235 h 235"/>
                <a:gd name="T12" fmla="*/ 320 w 320"/>
                <a:gd name="T13" fmla="*/ 224 h 235"/>
                <a:gd name="T14" fmla="*/ 320 w 320"/>
                <a:gd name="T15" fmla="*/ 11 h 235"/>
                <a:gd name="T16" fmla="*/ 309 w 320"/>
                <a:gd name="T17" fmla="*/ 0 h 235"/>
                <a:gd name="T18" fmla="*/ 298 w 320"/>
                <a:gd name="T19" fmla="*/ 22 h 235"/>
                <a:gd name="T20" fmla="*/ 298 w 320"/>
                <a:gd name="T21" fmla="*/ 43 h 235"/>
                <a:gd name="T22" fmla="*/ 21 w 320"/>
                <a:gd name="T23" fmla="*/ 43 h 235"/>
                <a:gd name="T24" fmla="*/ 21 w 320"/>
                <a:gd name="T25" fmla="*/ 22 h 235"/>
                <a:gd name="T26" fmla="*/ 298 w 320"/>
                <a:gd name="T27" fmla="*/ 22 h 235"/>
                <a:gd name="T28" fmla="*/ 21 w 320"/>
                <a:gd name="T29" fmla="*/ 214 h 235"/>
                <a:gd name="T30" fmla="*/ 21 w 320"/>
                <a:gd name="T31" fmla="*/ 86 h 235"/>
                <a:gd name="T32" fmla="*/ 298 w 320"/>
                <a:gd name="T33" fmla="*/ 86 h 235"/>
                <a:gd name="T34" fmla="*/ 298 w 320"/>
                <a:gd name="T35" fmla="*/ 214 h 235"/>
                <a:gd name="T36" fmla="*/ 21 w 320"/>
                <a:gd name="T37" fmla="*/ 214 h 235"/>
                <a:gd name="T38" fmla="*/ 170 w 320"/>
                <a:gd name="T39" fmla="*/ 182 h 235"/>
                <a:gd name="T40" fmla="*/ 160 w 320"/>
                <a:gd name="T41" fmla="*/ 192 h 235"/>
                <a:gd name="T42" fmla="*/ 53 w 320"/>
                <a:gd name="T43" fmla="*/ 192 h 235"/>
                <a:gd name="T44" fmla="*/ 42 w 320"/>
                <a:gd name="T45" fmla="*/ 182 h 235"/>
                <a:gd name="T46" fmla="*/ 53 w 320"/>
                <a:gd name="T47" fmla="*/ 171 h 235"/>
                <a:gd name="T48" fmla="*/ 160 w 320"/>
                <a:gd name="T49" fmla="*/ 171 h 235"/>
                <a:gd name="T50" fmla="*/ 170 w 320"/>
                <a:gd name="T51" fmla="*/ 18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20" h="235">
                  <a:moveTo>
                    <a:pt x="309" y="0"/>
                  </a:moveTo>
                  <a:cubicBezTo>
                    <a:pt x="10" y="0"/>
                    <a:pt x="10" y="0"/>
                    <a:pt x="10" y="0"/>
                  </a:cubicBezTo>
                  <a:cubicBezTo>
                    <a:pt x="4" y="0"/>
                    <a:pt x="0" y="5"/>
                    <a:pt x="0" y="11"/>
                  </a:cubicBezTo>
                  <a:cubicBezTo>
                    <a:pt x="0" y="224"/>
                    <a:pt x="0" y="224"/>
                    <a:pt x="0" y="224"/>
                  </a:cubicBezTo>
                  <a:cubicBezTo>
                    <a:pt x="0" y="230"/>
                    <a:pt x="4" y="235"/>
                    <a:pt x="10" y="235"/>
                  </a:cubicBezTo>
                  <a:cubicBezTo>
                    <a:pt x="309" y="235"/>
                    <a:pt x="309" y="235"/>
                    <a:pt x="309" y="235"/>
                  </a:cubicBezTo>
                  <a:cubicBezTo>
                    <a:pt x="315" y="235"/>
                    <a:pt x="320" y="230"/>
                    <a:pt x="320" y="224"/>
                  </a:cubicBezTo>
                  <a:cubicBezTo>
                    <a:pt x="320" y="11"/>
                    <a:pt x="320" y="11"/>
                    <a:pt x="320" y="11"/>
                  </a:cubicBezTo>
                  <a:cubicBezTo>
                    <a:pt x="320" y="5"/>
                    <a:pt x="315" y="0"/>
                    <a:pt x="309" y="0"/>
                  </a:cubicBezTo>
                  <a:close/>
                  <a:moveTo>
                    <a:pt x="298" y="22"/>
                  </a:moveTo>
                  <a:cubicBezTo>
                    <a:pt x="298" y="43"/>
                    <a:pt x="298" y="43"/>
                    <a:pt x="298" y="43"/>
                  </a:cubicBezTo>
                  <a:cubicBezTo>
                    <a:pt x="21" y="43"/>
                    <a:pt x="21" y="43"/>
                    <a:pt x="21" y="43"/>
                  </a:cubicBezTo>
                  <a:cubicBezTo>
                    <a:pt x="21" y="22"/>
                    <a:pt x="21" y="22"/>
                    <a:pt x="21" y="22"/>
                  </a:cubicBezTo>
                  <a:lnTo>
                    <a:pt x="298" y="22"/>
                  </a:lnTo>
                  <a:close/>
                  <a:moveTo>
                    <a:pt x="21" y="214"/>
                  </a:moveTo>
                  <a:cubicBezTo>
                    <a:pt x="21" y="86"/>
                    <a:pt x="21" y="86"/>
                    <a:pt x="21" y="86"/>
                  </a:cubicBezTo>
                  <a:cubicBezTo>
                    <a:pt x="298" y="86"/>
                    <a:pt x="298" y="86"/>
                    <a:pt x="298" y="86"/>
                  </a:cubicBezTo>
                  <a:cubicBezTo>
                    <a:pt x="298" y="214"/>
                    <a:pt x="298" y="214"/>
                    <a:pt x="298" y="214"/>
                  </a:cubicBezTo>
                  <a:lnTo>
                    <a:pt x="21" y="214"/>
                  </a:lnTo>
                  <a:close/>
                  <a:moveTo>
                    <a:pt x="170" y="182"/>
                  </a:moveTo>
                  <a:cubicBezTo>
                    <a:pt x="170" y="188"/>
                    <a:pt x="166" y="192"/>
                    <a:pt x="160" y="192"/>
                  </a:cubicBezTo>
                  <a:cubicBezTo>
                    <a:pt x="53" y="192"/>
                    <a:pt x="53" y="192"/>
                    <a:pt x="53" y="192"/>
                  </a:cubicBezTo>
                  <a:cubicBezTo>
                    <a:pt x="47" y="192"/>
                    <a:pt x="42" y="188"/>
                    <a:pt x="42" y="182"/>
                  </a:cubicBezTo>
                  <a:cubicBezTo>
                    <a:pt x="42" y="176"/>
                    <a:pt x="47" y="171"/>
                    <a:pt x="53" y="171"/>
                  </a:cubicBezTo>
                  <a:cubicBezTo>
                    <a:pt x="160" y="171"/>
                    <a:pt x="160" y="171"/>
                    <a:pt x="160" y="171"/>
                  </a:cubicBezTo>
                  <a:cubicBezTo>
                    <a:pt x="166" y="171"/>
                    <a:pt x="170" y="176"/>
                    <a:pt x="170" y="18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313131"/>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sp>
          <p:nvSpPr>
            <p:cNvPr id="28" name="Freeform 119">
              <a:extLst>
                <a:ext uri="{FF2B5EF4-FFF2-40B4-BE49-F238E27FC236}">
                  <a16:creationId xmlns:a16="http://schemas.microsoft.com/office/drawing/2014/main" id="{34B4D44A-D01F-4F9C-B945-618684B11CD5}"/>
                </a:ext>
              </a:extLst>
            </p:cNvPr>
            <p:cNvSpPr>
              <a:spLocks noEditPoints="1"/>
            </p:cNvSpPr>
            <p:nvPr/>
          </p:nvSpPr>
          <p:spPr bwMode="auto">
            <a:xfrm>
              <a:off x="2594" y="955"/>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GB" sz="1800" b="0" i="0" u="none" strike="noStrike" kern="0" cap="none" spc="0" normalizeH="0" baseline="0" noProof="0">
                <a:ln>
                  <a:noFill/>
                </a:ln>
                <a:solidFill>
                  <a:srgbClr val="313131"/>
                </a:solidFill>
                <a:effectLst/>
                <a:uLnTx/>
                <a:uFillTx/>
                <a:latin typeface="Verdana" panose="020B0604030504040204" pitchFamily="34" charset="0"/>
                <a:ea typeface="Verdana" panose="020B0604030504040204" pitchFamily="34" charset="0"/>
                <a:cs typeface="Verdana" panose="020B0604030504040204" pitchFamily="34" charset="0"/>
              </a:endParaRPr>
            </a:p>
          </p:txBody>
        </p:sp>
      </p:grpSp>
      <p:sp>
        <p:nvSpPr>
          <p:cNvPr id="30" name="TextBox 29">
            <a:extLst>
              <a:ext uri="{FF2B5EF4-FFF2-40B4-BE49-F238E27FC236}">
                <a16:creationId xmlns:a16="http://schemas.microsoft.com/office/drawing/2014/main" id="{A1AACC71-2A29-4D60-90AC-6DCCD34E1DAB}"/>
              </a:ext>
            </a:extLst>
          </p:cNvPr>
          <p:cNvSpPr txBox="1"/>
          <p:nvPr/>
        </p:nvSpPr>
        <p:spPr>
          <a:xfrm>
            <a:off x="2836877" y="2000097"/>
            <a:ext cx="385737" cy="688256"/>
          </a:xfrm>
          <a:prstGeom prst="rect">
            <a:avLst/>
          </a:prstGeom>
          <a:noFill/>
        </p:spPr>
        <p:txBody>
          <a:bodyPr wrap="square" lIns="36000" tIns="36000" rIns="36000" bIns="36000" rtlCol="0">
            <a:spAutoFit/>
          </a:bodyPr>
          <a:lstStyle/>
          <a:p>
            <a:pPr defTabSz="914400"/>
            <a:r>
              <a:rPr lang="en-US" sz="4000" b="1">
                <a:latin typeface="Verdana" panose="020B0604030504040204" pitchFamily="34" charset="0"/>
                <a:ea typeface="Verdana" panose="020B0604030504040204" pitchFamily="34" charset="0"/>
                <a:cs typeface="Verdana" panose="020B0604030504040204" pitchFamily="34" charset="0"/>
              </a:rPr>
              <a:t>1</a:t>
            </a:r>
          </a:p>
        </p:txBody>
      </p:sp>
    </p:spTree>
    <p:extLst>
      <p:ext uri="{BB962C8B-B14F-4D97-AF65-F5344CB8AC3E}">
        <p14:creationId xmlns:p14="http://schemas.microsoft.com/office/powerpoint/2010/main" val="427648777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pPr>
              <a:buClr>
                <a:srgbClr val="000000"/>
              </a:buClr>
              <a:buSzPts val="2300"/>
            </a:pPr>
            <a:r>
              <a:rPr lang="en-US" sz="2000" b="1">
                <a:solidFill>
                  <a:srgbClr val="000000"/>
                </a:solidFill>
                <a:latin typeface="Proxima Nova" panose="020B0604020202020204" charset="0"/>
                <a:ea typeface="Proxima Nova"/>
                <a:cs typeface="Proxima Nova"/>
                <a:sym typeface="Proxima Nova"/>
              </a:rPr>
              <a:t>Reconciliation – Detailed Approach</a:t>
            </a:r>
            <a:endParaRPr lang="en-US" sz="400" b="1">
              <a:latin typeface="Proxima Nova" panose="020B0604020202020204" charset="0"/>
              <a:ea typeface="Proxima Nova"/>
              <a:cs typeface="Proxima Nova"/>
              <a:sym typeface="Proxima Nova"/>
            </a:endParaRPr>
          </a:p>
        </p:txBody>
      </p:sp>
      <p:sp>
        <p:nvSpPr>
          <p:cNvPr id="6" name="TextBox 5">
            <a:extLst>
              <a:ext uri="{FF2B5EF4-FFF2-40B4-BE49-F238E27FC236}">
                <a16:creationId xmlns:a16="http://schemas.microsoft.com/office/drawing/2014/main" id="{D450F038-8FF6-4F92-8D8F-93312FE1E44B}"/>
              </a:ext>
            </a:extLst>
          </p:cNvPr>
          <p:cNvSpPr txBox="1"/>
          <p:nvPr/>
        </p:nvSpPr>
        <p:spPr>
          <a:xfrm>
            <a:off x="380999" y="935048"/>
            <a:ext cx="11473543" cy="2417137"/>
          </a:xfrm>
          <a:prstGeom prst="rect">
            <a:avLst/>
          </a:prstGeom>
          <a:noFill/>
        </p:spPr>
        <p:txBody>
          <a:bodyPr wrap="square">
            <a:spAutoFit/>
          </a:bodyPr>
          <a:lstStyle/>
          <a:p>
            <a:pPr marL="285750" lvl="1" indent="-285750">
              <a:lnSpc>
                <a:spcPct val="150000"/>
              </a:lnSpc>
              <a:buSzPct val="100000"/>
              <a:buFont typeface="Arial" panose="020B0604020202020204" pitchFamily="34" charset="0"/>
              <a:buChar char="•"/>
            </a:pPr>
            <a:endParaRPr lang="en-US" sz="1467">
              <a:latin typeface="Proxima Nova" panose="020B0604020202020204" charset="0"/>
            </a:endParaRPr>
          </a:p>
          <a:p>
            <a:pPr marL="742950" lvl="2" indent="-285750">
              <a:lnSpc>
                <a:spcPct val="150000"/>
              </a:lnSpc>
              <a:buSzPct val="100000"/>
              <a:buFont typeface="Arial" panose="020B0604020202020204" pitchFamily="34" charset="0"/>
              <a:buChar char="•"/>
            </a:pPr>
            <a:endParaRPr lang="en-US" sz="1467">
              <a:latin typeface="Proxima Nova" panose="020B0604020202020204" charset="0"/>
            </a:endParaRPr>
          </a:p>
          <a:p>
            <a:pPr marL="285750" lvl="1" indent="-285750">
              <a:lnSpc>
                <a:spcPct val="150000"/>
              </a:lnSpc>
              <a:buSzPct val="100000"/>
              <a:buFont typeface="Arial" panose="020B0604020202020204" pitchFamily="34" charset="0"/>
              <a:buChar char="•"/>
            </a:pPr>
            <a:endParaRPr lang="en-US" sz="1467">
              <a:latin typeface="Proxima Nova" panose="020B0604020202020204" charset="0"/>
            </a:endParaRPr>
          </a:p>
          <a:p>
            <a:pPr marL="285750" lvl="1" indent="-285750">
              <a:lnSpc>
                <a:spcPct val="150000"/>
              </a:lnSpc>
              <a:buSzPct val="100000"/>
              <a:buFont typeface="Arial" panose="020B0604020202020204" pitchFamily="34" charset="0"/>
              <a:buChar char="•"/>
            </a:pPr>
            <a:endParaRPr lang="en-US" sz="1467">
              <a:latin typeface="Proxima Nova" panose="020B0604020202020204" charset="0"/>
            </a:endParaRPr>
          </a:p>
          <a:p>
            <a:pPr marL="285750" lvl="1" indent="-285750">
              <a:lnSpc>
                <a:spcPct val="150000"/>
              </a:lnSpc>
              <a:buSzPct val="100000"/>
              <a:buFont typeface="Arial" panose="020B0604020202020204" pitchFamily="34" charset="0"/>
              <a:buChar char="•"/>
            </a:pPr>
            <a:endParaRPr lang="en-US" sz="1467">
              <a:latin typeface="Proxima Nova" panose="020B0604020202020204" charset="0"/>
            </a:endParaRPr>
          </a:p>
          <a:p>
            <a:pPr marL="742950" lvl="2" indent="-285750">
              <a:lnSpc>
                <a:spcPct val="150000"/>
              </a:lnSpc>
              <a:buSzPct val="100000"/>
              <a:buFont typeface="Wingdings" panose="05000000000000000000" pitchFamily="2" charset="2"/>
              <a:buChar char="ü"/>
            </a:pPr>
            <a:endParaRPr lang="en-US" sz="1467">
              <a:latin typeface="Proxima Nova" panose="020B0604020202020204" charset="0"/>
            </a:endParaRPr>
          </a:p>
          <a:p>
            <a:pPr marL="0" lvl="1">
              <a:lnSpc>
                <a:spcPct val="150000"/>
              </a:lnSpc>
              <a:buSzPct val="100000"/>
            </a:pPr>
            <a:endParaRPr lang="en-US" sz="1467">
              <a:latin typeface="Proxima Nova" panose="020B0604020202020204" charset="0"/>
            </a:endParaRPr>
          </a:p>
        </p:txBody>
      </p:sp>
      <p:cxnSp>
        <p:nvCxnSpPr>
          <p:cNvPr id="7" name="Straight Connector 6">
            <a:extLst>
              <a:ext uri="{FF2B5EF4-FFF2-40B4-BE49-F238E27FC236}">
                <a16:creationId xmlns:a16="http://schemas.microsoft.com/office/drawing/2014/main" id="{ABCB1808-7359-4DDE-B038-1DE365245F8A}"/>
              </a:ext>
            </a:extLst>
          </p:cNvPr>
          <p:cNvCxnSpPr/>
          <p:nvPr/>
        </p:nvCxnSpPr>
        <p:spPr>
          <a:xfrm>
            <a:off x="469900" y="725979"/>
            <a:ext cx="11384280"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2" name="Table 7">
            <a:extLst>
              <a:ext uri="{FF2B5EF4-FFF2-40B4-BE49-F238E27FC236}">
                <a16:creationId xmlns:a16="http://schemas.microsoft.com/office/drawing/2014/main" id="{359A1C50-2633-444E-9071-3F7C4C98AF72}"/>
              </a:ext>
            </a:extLst>
          </p:cNvPr>
          <p:cNvGraphicFramePr>
            <a:graphicFrameLocks noGrp="1"/>
          </p:cNvGraphicFramePr>
          <p:nvPr>
            <p:extLst>
              <p:ext uri="{D42A27DB-BD31-4B8C-83A1-F6EECF244321}">
                <p14:modId xmlns:p14="http://schemas.microsoft.com/office/powerpoint/2010/main" val="2250189715"/>
              </p:ext>
            </p:extLst>
          </p:nvPr>
        </p:nvGraphicFramePr>
        <p:xfrm>
          <a:off x="473726" y="1149426"/>
          <a:ext cx="11228453" cy="4929098"/>
        </p:xfrm>
        <a:graphic>
          <a:graphicData uri="http://schemas.openxmlformats.org/drawingml/2006/table">
            <a:tbl>
              <a:tblPr firstRow="1" bandRow="1">
                <a:tableStyleId>{00A15C55-8517-42AA-B614-E9B94910E393}</a:tableStyleId>
              </a:tblPr>
              <a:tblGrid>
                <a:gridCol w="2271704">
                  <a:extLst>
                    <a:ext uri="{9D8B030D-6E8A-4147-A177-3AD203B41FA5}">
                      <a16:colId xmlns:a16="http://schemas.microsoft.com/office/drawing/2014/main" val="3798399350"/>
                    </a:ext>
                  </a:extLst>
                </a:gridCol>
                <a:gridCol w="1742375">
                  <a:extLst>
                    <a:ext uri="{9D8B030D-6E8A-4147-A177-3AD203B41FA5}">
                      <a16:colId xmlns:a16="http://schemas.microsoft.com/office/drawing/2014/main" val="2893868839"/>
                    </a:ext>
                  </a:extLst>
                </a:gridCol>
                <a:gridCol w="3877661">
                  <a:extLst>
                    <a:ext uri="{9D8B030D-6E8A-4147-A177-3AD203B41FA5}">
                      <a16:colId xmlns:a16="http://schemas.microsoft.com/office/drawing/2014/main" val="814380564"/>
                    </a:ext>
                  </a:extLst>
                </a:gridCol>
                <a:gridCol w="3336713">
                  <a:extLst>
                    <a:ext uri="{9D8B030D-6E8A-4147-A177-3AD203B41FA5}">
                      <a16:colId xmlns:a16="http://schemas.microsoft.com/office/drawing/2014/main" val="723919519"/>
                    </a:ext>
                  </a:extLst>
                </a:gridCol>
              </a:tblGrid>
              <a:tr h="357098">
                <a:tc>
                  <a:txBody>
                    <a:bodyPr/>
                    <a:lstStyle/>
                    <a:p>
                      <a:r>
                        <a:rPr lang="en-US" sz="1400">
                          <a:solidFill>
                            <a:schemeClr val="tx1"/>
                          </a:solidFill>
                          <a:latin typeface="Verdana (Body)"/>
                        </a:rPr>
                        <a:t>Recon Approach</a:t>
                      </a:r>
                    </a:p>
                  </a:txBody>
                  <a:tcPr anchor="ctr"/>
                </a:tc>
                <a:tc>
                  <a:txBody>
                    <a:bodyPr/>
                    <a:lstStyle/>
                    <a:p>
                      <a:r>
                        <a:rPr lang="en-US" sz="1400">
                          <a:solidFill>
                            <a:schemeClr val="tx1"/>
                          </a:solidFill>
                          <a:latin typeface="Verdana (Body)"/>
                        </a:rPr>
                        <a:t>Approach Type</a:t>
                      </a:r>
                    </a:p>
                  </a:txBody>
                  <a:tcPr anchor="ctr"/>
                </a:tc>
                <a:tc>
                  <a:txBody>
                    <a:bodyPr/>
                    <a:lstStyle/>
                    <a:p>
                      <a:r>
                        <a:rPr lang="en-US" sz="1400">
                          <a:solidFill>
                            <a:schemeClr val="tx1"/>
                          </a:solidFill>
                          <a:latin typeface="Verdana (Body)"/>
                        </a:rPr>
                        <a:t>Description</a:t>
                      </a:r>
                    </a:p>
                  </a:txBody>
                  <a:tcPr anchor="ctr"/>
                </a:tc>
                <a:tc>
                  <a:txBody>
                    <a:bodyPr/>
                    <a:lstStyle/>
                    <a:p>
                      <a:r>
                        <a:rPr lang="en-US" sz="1400">
                          <a:solidFill>
                            <a:schemeClr val="tx1"/>
                          </a:solidFill>
                          <a:latin typeface="Verdana (Body)"/>
                        </a:rPr>
                        <a:t>Example</a:t>
                      </a:r>
                    </a:p>
                  </a:txBody>
                  <a:tcPr anchor="ctr"/>
                </a:tc>
                <a:extLst>
                  <a:ext uri="{0D108BD9-81ED-4DB2-BD59-A6C34878D82A}">
                    <a16:rowId xmlns:a16="http://schemas.microsoft.com/office/drawing/2014/main" val="4085366475"/>
                  </a:ext>
                </a:extLst>
              </a:tr>
              <a:tr h="630188">
                <a:tc>
                  <a:txBody>
                    <a:bodyPr/>
                    <a:lstStyle/>
                    <a:p>
                      <a:pPr algn="l" fontAlgn="b"/>
                      <a:r>
                        <a:rPr lang="en-US" sz="1200" b="1" u="none" strike="noStrike">
                          <a:solidFill>
                            <a:schemeClr val="tx1"/>
                          </a:solidFill>
                          <a:effectLst/>
                          <a:latin typeface="Verdana (Body)"/>
                        </a:rPr>
                        <a:t>Count and Amount Match</a:t>
                      </a:r>
                      <a:endParaRPr lang="en-US" sz="1200" b="1" i="0" u="none" strike="noStrike">
                        <a:solidFill>
                          <a:schemeClr val="tx1"/>
                        </a:solidFill>
                        <a:effectLst/>
                        <a:latin typeface="Verdana (Body)"/>
                        <a:ea typeface="Verdana" panose="020B0604030504040204" pitchFamily="34" charset="0"/>
                      </a:endParaRPr>
                    </a:p>
                  </a:txBody>
                  <a:tcPr anchor="ctr">
                    <a:solidFill>
                      <a:srgbClr val="FFCD00"/>
                    </a:solidFill>
                  </a:tcPr>
                </a:tc>
                <a:tc>
                  <a:txBody>
                    <a:bodyPr/>
                    <a:lstStyle/>
                    <a:p>
                      <a:pPr algn="l" fontAlgn="b"/>
                      <a:r>
                        <a:rPr lang="en-US" sz="1200" b="0" u="none" strike="noStrike">
                          <a:solidFill>
                            <a:srgbClr val="000000"/>
                          </a:solidFill>
                          <a:effectLst/>
                          <a:latin typeface="Verdana (Body)"/>
                        </a:rPr>
                        <a:t>Quantitative</a:t>
                      </a:r>
                      <a:endParaRPr lang="en-US" sz="1200" b="0" i="0" u="none" strike="noStrike">
                        <a:solidFill>
                          <a:srgbClr val="000000"/>
                        </a:solidFill>
                        <a:effectLst/>
                        <a:latin typeface="Verdana (Body)"/>
                      </a:endParaRPr>
                    </a:p>
                  </a:txBody>
                  <a:tcPr anchor="ctr"/>
                </a:tc>
                <a:tc>
                  <a:txBody>
                    <a:bodyPr/>
                    <a:lstStyle/>
                    <a:p>
                      <a:pPr algn="l" fontAlgn="b"/>
                      <a:r>
                        <a:rPr lang="en-US" sz="1200" b="0" u="none" strike="noStrike">
                          <a:solidFill>
                            <a:srgbClr val="000000"/>
                          </a:solidFill>
                          <a:effectLst/>
                          <a:latin typeface="Verdana (Body)"/>
                        </a:rPr>
                        <a:t>Counts and Amounts for the data loaded through FBDI against the counts and amounts for the data available in the base tables</a:t>
                      </a:r>
                      <a:endParaRPr lang="en-US" sz="1200" b="0" i="0" u="none" strike="noStrike">
                        <a:solidFill>
                          <a:srgbClr val="000000"/>
                        </a:solidFill>
                        <a:effectLst/>
                        <a:latin typeface="Verdana (Body)"/>
                      </a:endParaRPr>
                    </a:p>
                  </a:txBody>
                  <a:tcPr anchor="ctr"/>
                </a:tc>
                <a:tc>
                  <a:txBody>
                    <a:bodyPr/>
                    <a:lstStyle/>
                    <a:p>
                      <a:pPr algn="l" fontAlgn="b"/>
                      <a:r>
                        <a:rPr lang="en-US" sz="1200" b="0" u="none" strike="noStrike">
                          <a:solidFill>
                            <a:srgbClr val="000000"/>
                          </a:solidFill>
                          <a:effectLst/>
                          <a:latin typeface="Verdana (Body)"/>
                        </a:rPr>
                        <a:t>All conversions e.g., Customer numbers, Supplier number etc.</a:t>
                      </a:r>
                      <a:endParaRPr lang="en-US" sz="1200" b="0" i="0" u="none" strike="noStrike">
                        <a:solidFill>
                          <a:srgbClr val="000000"/>
                        </a:solidFill>
                        <a:effectLst/>
                        <a:latin typeface="Verdana (Body)"/>
                      </a:endParaRPr>
                    </a:p>
                  </a:txBody>
                  <a:tcPr anchor="ctr"/>
                </a:tc>
                <a:extLst>
                  <a:ext uri="{0D108BD9-81ED-4DB2-BD59-A6C34878D82A}">
                    <a16:rowId xmlns:a16="http://schemas.microsoft.com/office/drawing/2014/main" val="266060223"/>
                  </a:ext>
                </a:extLst>
              </a:tr>
              <a:tr h="990295">
                <a:tc>
                  <a:txBody>
                    <a:bodyPr/>
                    <a:lstStyle/>
                    <a:p>
                      <a:pPr algn="l" fontAlgn="b"/>
                      <a:r>
                        <a:rPr lang="en-US" sz="1200" b="1" u="none" strike="noStrike">
                          <a:solidFill>
                            <a:schemeClr val="tx1"/>
                          </a:solidFill>
                          <a:effectLst/>
                          <a:latin typeface="Verdana (Body)"/>
                        </a:rPr>
                        <a:t>Summarized Data</a:t>
                      </a:r>
                      <a:endParaRPr lang="en-US" sz="1200" b="1" i="0" u="none" strike="noStrike">
                        <a:solidFill>
                          <a:schemeClr val="tx1"/>
                        </a:solidFill>
                        <a:effectLst/>
                        <a:latin typeface="Verdana (Body)"/>
                        <a:ea typeface="Verdana" panose="020B0604030504040204" pitchFamily="34" charset="0"/>
                      </a:endParaRPr>
                    </a:p>
                  </a:txBody>
                  <a:tcPr anchor="ctr">
                    <a:solidFill>
                      <a:srgbClr val="FFCD00"/>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u="none" strike="noStrike" kern="1200" cap="none" spc="0" normalizeH="0" baseline="0" noProof="0">
                          <a:ln>
                            <a:noFill/>
                          </a:ln>
                          <a:solidFill>
                            <a:srgbClr val="000000"/>
                          </a:solidFill>
                          <a:effectLst/>
                          <a:uLnTx/>
                          <a:uFillTx/>
                          <a:latin typeface="Verdana (Body)"/>
                        </a:rPr>
                        <a:t>Quantitative</a:t>
                      </a:r>
                      <a:endParaRPr kumimoji="0" lang="en-US" sz="1200" b="0" i="0" u="none" strike="noStrike" kern="1200" cap="none" spc="0" normalizeH="0" baseline="0" noProof="0">
                        <a:ln>
                          <a:noFill/>
                        </a:ln>
                        <a:solidFill>
                          <a:srgbClr val="000000"/>
                        </a:solidFill>
                        <a:effectLst/>
                        <a:uLnTx/>
                        <a:uFillTx/>
                        <a:latin typeface="Verdana (Body)"/>
                        <a:ea typeface="+mn-ea"/>
                        <a:cs typeface="+mn-cs"/>
                      </a:endParaRPr>
                    </a:p>
                  </a:txBody>
                  <a:tcPr anchor="ctr"/>
                </a:tc>
                <a:tc>
                  <a:txBody>
                    <a:bodyPr/>
                    <a:lstStyle/>
                    <a:p>
                      <a:pPr algn="l" fontAlgn="b"/>
                      <a:r>
                        <a:rPr lang="en-US" sz="1200" b="0" u="none" strike="noStrike">
                          <a:solidFill>
                            <a:srgbClr val="000000"/>
                          </a:solidFill>
                          <a:effectLst/>
                          <a:latin typeface="Verdana (Body)"/>
                        </a:rPr>
                        <a:t>Summarize data by logical groups and perform count and amount matches at these groups. Mostly applicable where data volume is huge and Excel operations like Pivot etc are not possible</a:t>
                      </a:r>
                      <a:endParaRPr lang="en-US" sz="1200" b="0" i="0" u="none" strike="noStrike">
                        <a:solidFill>
                          <a:srgbClr val="000000"/>
                        </a:solidFill>
                        <a:effectLst/>
                        <a:latin typeface="Verdana (Body)"/>
                      </a:endParaRPr>
                    </a:p>
                  </a:txBody>
                  <a:tcPr anchor="ctr"/>
                </a:tc>
                <a:tc>
                  <a:txBody>
                    <a:bodyPr/>
                    <a:lstStyle/>
                    <a:p>
                      <a:pPr algn="l" fontAlgn="b"/>
                      <a:r>
                        <a:rPr lang="en-US" sz="1200" b="0" u="none" strike="noStrike">
                          <a:solidFill>
                            <a:srgbClr val="000000"/>
                          </a:solidFill>
                          <a:effectLst/>
                          <a:latin typeface="Verdana (Body)"/>
                        </a:rPr>
                        <a:t>e.g., Fixed Asset data grouped by Asset Category</a:t>
                      </a:r>
                      <a:endParaRPr lang="en-US" sz="1200" b="0" i="0" u="none" strike="noStrike">
                        <a:solidFill>
                          <a:srgbClr val="000000"/>
                        </a:solidFill>
                        <a:effectLst/>
                        <a:latin typeface="Verdana (Body)"/>
                      </a:endParaRPr>
                    </a:p>
                  </a:txBody>
                  <a:tcPr anchor="ctr"/>
                </a:tc>
                <a:extLst>
                  <a:ext uri="{0D108BD9-81ED-4DB2-BD59-A6C34878D82A}">
                    <a16:rowId xmlns:a16="http://schemas.microsoft.com/office/drawing/2014/main" val="1858304471"/>
                  </a:ext>
                </a:extLst>
              </a:tr>
              <a:tr h="630188">
                <a:tc>
                  <a:txBody>
                    <a:bodyPr/>
                    <a:lstStyle/>
                    <a:p>
                      <a:pPr algn="l" fontAlgn="b"/>
                      <a:r>
                        <a:rPr lang="en-US" sz="1200" b="1" u="none" strike="noStrike">
                          <a:solidFill>
                            <a:schemeClr val="tx1"/>
                          </a:solidFill>
                          <a:effectLst/>
                          <a:latin typeface="Verdana (Body)"/>
                        </a:rPr>
                        <a:t>Random Checks</a:t>
                      </a:r>
                      <a:endParaRPr lang="en-US" sz="1200" b="1" i="0" u="none" strike="noStrike">
                        <a:solidFill>
                          <a:schemeClr val="tx1"/>
                        </a:solidFill>
                        <a:effectLst/>
                        <a:latin typeface="Verdana (Body)"/>
                        <a:ea typeface="Verdana" panose="020B0604030504040204" pitchFamily="34" charset="0"/>
                      </a:endParaRPr>
                    </a:p>
                  </a:txBody>
                  <a:tcPr anchor="ctr">
                    <a:solidFill>
                      <a:srgbClr val="FFCD00"/>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u="none" strike="noStrike" kern="1200" cap="none" spc="0" normalizeH="0" baseline="0" noProof="0">
                          <a:ln>
                            <a:noFill/>
                          </a:ln>
                          <a:solidFill>
                            <a:srgbClr val="000000"/>
                          </a:solidFill>
                          <a:effectLst/>
                          <a:uLnTx/>
                          <a:uFillTx/>
                          <a:latin typeface="Verdana (Body)"/>
                        </a:rPr>
                        <a:t>Qualitative</a:t>
                      </a:r>
                      <a:endParaRPr kumimoji="0" lang="en-US" sz="1200" b="0" i="0" u="none" strike="noStrike" kern="1200" cap="none" spc="0" normalizeH="0" baseline="0" noProof="0">
                        <a:ln>
                          <a:noFill/>
                        </a:ln>
                        <a:solidFill>
                          <a:srgbClr val="000000"/>
                        </a:solidFill>
                        <a:effectLst/>
                        <a:uLnTx/>
                        <a:uFillTx/>
                        <a:latin typeface="Verdana (Body)"/>
                        <a:ea typeface="+mn-ea"/>
                        <a:cs typeface="+mn-cs"/>
                      </a:endParaRPr>
                    </a:p>
                  </a:txBody>
                  <a:tcPr anchor="ctr"/>
                </a:tc>
                <a:tc>
                  <a:txBody>
                    <a:bodyPr/>
                    <a:lstStyle/>
                    <a:p>
                      <a:pPr algn="l" fontAlgn="b"/>
                      <a:r>
                        <a:rPr lang="en-US" sz="1200" b="0" u="none" strike="noStrike">
                          <a:solidFill>
                            <a:srgbClr val="000000"/>
                          </a:solidFill>
                          <a:effectLst/>
                          <a:latin typeface="Verdana (Body)"/>
                        </a:rPr>
                        <a:t>Perform random checks on different sets of data to ensure everything looks fine as expected</a:t>
                      </a:r>
                      <a:endParaRPr lang="en-US" sz="1200" b="0" i="0" u="none" strike="noStrike">
                        <a:solidFill>
                          <a:srgbClr val="000000"/>
                        </a:solidFill>
                        <a:effectLst/>
                        <a:latin typeface="Verdana (Body)"/>
                      </a:endParaRPr>
                    </a:p>
                  </a:txBody>
                  <a:tcPr anchor="ctr"/>
                </a:tc>
                <a:tc>
                  <a:txBody>
                    <a:bodyPr/>
                    <a:lstStyle/>
                    <a:p>
                      <a:pPr algn="l" fontAlgn="b"/>
                      <a:r>
                        <a:rPr lang="en-US" sz="1200" b="0" u="none" strike="noStrike">
                          <a:solidFill>
                            <a:srgbClr val="000000"/>
                          </a:solidFill>
                          <a:effectLst/>
                          <a:latin typeface="Verdana (Body)"/>
                        </a:rPr>
                        <a:t>All conversions e.g., Customers, Suppliers  etc.</a:t>
                      </a:r>
                      <a:endParaRPr lang="en-US" sz="1200" b="0" i="0" u="none" strike="noStrike">
                        <a:solidFill>
                          <a:srgbClr val="000000"/>
                        </a:solidFill>
                        <a:effectLst/>
                        <a:latin typeface="Verdana (Body)"/>
                      </a:endParaRPr>
                    </a:p>
                  </a:txBody>
                  <a:tcPr anchor="ctr"/>
                </a:tc>
                <a:extLst>
                  <a:ext uri="{0D108BD9-81ED-4DB2-BD59-A6C34878D82A}">
                    <a16:rowId xmlns:a16="http://schemas.microsoft.com/office/drawing/2014/main" val="3807284126"/>
                  </a:ext>
                </a:extLst>
              </a:tr>
              <a:tr h="990295">
                <a:tc>
                  <a:txBody>
                    <a:bodyPr/>
                    <a:lstStyle/>
                    <a:p>
                      <a:pPr algn="l" fontAlgn="b"/>
                      <a:r>
                        <a:rPr lang="en-US" sz="1200" b="1" u="none" strike="noStrike">
                          <a:solidFill>
                            <a:schemeClr val="tx1"/>
                          </a:solidFill>
                          <a:effectLst/>
                          <a:latin typeface="Verdana (Body)"/>
                        </a:rPr>
                        <a:t>Manual Excel Reconciliation</a:t>
                      </a:r>
                      <a:endParaRPr lang="en-US" sz="1200" b="1" i="0" u="none" strike="noStrike">
                        <a:solidFill>
                          <a:schemeClr val="tx1"/>
                        </a:solidFill>
                        <a:effectLst/>
                        <a:latin typeface="Verdana (Body)"/>
                        <a:ea typeface="Verdana" panose="020B0604030504040204" pitchFamily="34" charset="0"/>
                      </a:endParaRPr>
                    </a:p>
                  </a:txBody>
                  <a:tcPr anchor="ctr">
                    <a:solidFill>
                      <a:srgbClr val="FFCD00"/>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u="none" strike="noStrike" kern="1200" cap="none" spc="0" normalizeH="0" baseline="0" noProof="0">
                          <a:ln>
                            <a:noFill/>
                          </a:ln>
                          <a:solidFill>
                            <a:srgbClr val="000000"/>
                          </a:solidFill>
                          <a:effectLst/>
                          <a:uLnTx/>
                          <a:uFillTx/>
                          <a:latin typeface="Verdana (Body)"/>
                        </a:rPr>
                        <a:t>Quantitative</a:t>
                      </a:r>
                      <a:endParaRPr kumimoji="0" lang="en-US" sz="1200" b="0" i="0" u="none" strike="noStrike" kern="1200" cap="none" spc="0" normalizeH="0" baseline="0" noProof="0">
                        <a:ln>
                          <a:noFill/>
                        </a:ln>
                        <a:solidFill>
                          <a:srgbClr val="000000"/>
                        </a:solidFill>
                        <a:effectLst/>
                        <a:uLnTx/>
                        <a:uFillTx/>
                        <a:latin typeface="Verdana (Body)"/>
                        <a:ea typeface="+mn-ea"/>
                        <a:cs typeface="+mn-cs"/>
                      </a:endParaRPr>
                    </a:p>
                  </a:txBody>
                  <a:tcPr anchor="ctr"/>
                </a:tc>
                <a:tc>
                  <a:txBody>
                    <a:bodyPr/>
                    <a:lstStyle/>
                    <a:p>
                      <a:pPr algn="l" fontAlgn="b"/>
                      <a:r>
                        <a:rPr lang="en-US" sz="1200" b="0" u="none" strike="noStrike">
                          <a:solidFill>
                            <a:srgbClr val="000000"/>
                          </a:solidFill>
                          <a:effectLst/>
                          <a:latin typeface="Verdana (Body)"/>
                        </a:rPr>
                        <a:t>Perform manual Excel reconciliation by taking both the source data and the data from Oracle base tables into an excel and reconcile manually. This is possible when the data set is low in volume</a:t>
                      </a:r>
                      <a:endParaRPr lang="en-US" sz="1200" b="0" i="0" u="none" strike="noStrike">
                        <a:solidFill>
                          <a:srgbClr val="000000"/>
                        </a:solidFill>
                        <a:effectLst/>
                        <a:latin typeface="Verdana (Body)"/>
                      </a:endParaRPr>
                    </a:p>
                  </a:txBody>
                  <a:tcPr anchor="ctr"/>
                </a:tc>
                <a:tc>
                  <a:txBody>
                    <a:bodyPr/>
                    <a:lstStyle/>
                    <a:p>
                      <a:pPr algn="l" fontAlgn="b"/>
                      <a:r>
                        <a:rPr lang="en-US" sz="1200" b="0" u="none" strike="noStrike">
                          <a:solidFill>
                            <a:srgbClr val="000000"/>
                          </a:solidFill>
                          <a:effectLst/>
                          <a:latin typeface="Verdana (Body)"/>
                        </a:rPr>
                        <a:t>e.g., Payables invoices, Receivables Invoices, Banks etc.</a:t>
                      </a:r>
                      <a:endParaRPr lang="en-US" sz="1200" b="0" i="0" u="none" strike="noStrike">
                        <a:solidFill>
                          <a:srgbClr val="000000"/>
                        </a:solidFill>
                        <a:effectLst/>
                        <a:latin typeface="Verdana (Body)"/>
                      </a:endParaRPr>
                    </a:p>
                  </a:txBody>
                  <a:tcPr anchor="ctr"/>
                </a:tc>
                <a:extLst>
                  <a:ext uri="{0D108BD9-81ED-4DB2-BD59-A6C34878D82A}">
                    <a16:rowId xmlns:a16="http://schemas.microsoft.com/office/drawing/2014/main" val="3055749114"/>
                  </a:ext>
                </a:extLst>
              </a:tr>
              <a:tr h="630188">
                <a:tc>
                  <a:txBody>
                    <a:bodyPr/>
                    <a:lstStyle/>
                    <a:p>
                      <a:pPr algn="l" fontAlgn="b"/>
                      <a:r>
                        <a:rPr lang="en-US" sz="1200" b="1" u="none" strike="noStrike">
                          <a:solidFill>
                            <a:schemeClr val="tx1"/>
                          </a:solidFill>
                          <a:effectLst/>
                          <a:latin typeface="Verdana (Body)"/>
                        </a:rPr>
                        <a:t>Shakedown Testing</a:t>
                      </a:r>
                      <a:endParaRPr lang="en-US" sz="1200" b="1" i="0" u="none" strike="noStrike">
                        <a:solidFill>
                          <a:schemeClr val="tx1"/>
                        </a:solidFill>
                        <a:effectLst/>
                        <a:latin typeface="Verdana (Body)"/>
                        <a:ea typeface="Verdana" panose="020B0604030504040204" pitchFamily="34" charset="0"/>
                      </a:endParaRPr>
                    </a:p>
                  </a:txBody>
                  <a:tcPr anchor="ctr">
                    <a:solidFill>
                      <a:srgbClr val="FFCD00"/>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u="none" strike="noStrike" kern="1200" cap="none" spc="0" normalizeH="0" baseline="0" noProof="0">
                          <a:ln>
                            <a:noFill/>
                          </a:ln>
                          <a:solidFill>
                            <a:srgbClr val="000000"/>
                          </a:solidFill>
                          <a:effectLst/>
                          <a:uLnTx/>
                          <a:uFillTx/>
                          <a:latin typeface="Verdana (Body)"/>
                        </a:rPr>
                        <a:t>Qualitative</a:t>
                      </a:r>
                      <a:endParaRPr kumimoji="0" lang="en-US" sz="1200" b="0" i="0" u="none" strike="noStrike" kern="1200" cap="none" spc="0" normalizeH="0" baseline="0" noProof="0">
                        <a:ln>
                          <a:noFill/>
                        </a:ln>
                        <a:solidFill>
                          <a:srgbClr val="000000"/>
                        </a:solidFill>
                        <a:effectLst/>
                        <a:uLnTx/>
                        <a:uFillTx/>
                        <a:latin typeface="Verdana (Body)"/>
                        <a:ea typeface="+mn-ea"/>
                        <a:cs typeface="+mn-cs"/>
                      </a:endParaRPr>
                    </a:p>
                  </a:txBody>
                  <a:tcPr anchor="ctr"/>
                </a:tc>
                <a:tc>
                  <a:txBody>
                    <a:bodyPr/>
                    <a:lstStyle/>
                    <a:p>
                      <a:pPr algn="l" fontAlgn="b"/>
                      <a:r>
                        <a:rPr lang="en-US" sz="1200" b="0" u="none" strike="noStrike">
                          <a:solidFill>
                            <a:srgbClr val="000000"/>
                          </a:solidFill>
                          <a:effectLst/>
                          <a:latin typeface="Verdana (Body)"/>
                        </a:rPr>
                        <a:t>Perform shakedown testing by entering transactions in the system which uses converted data</a:t>
                      </a:r>
                      <a:endParaRPr lang="en-US" sz="1200" b="0" i="0" u="none" strike="noStrike">
                        <a:solidFill>
                          <a:srgbClr val="000000"/>
                        </a:solidFill>
                        <a:effectLst/>
                        <a:latin typeface="Verdana (Body)"/>
                      </a:endParaRPr>
                    </a:p>
                  </a:txBody>
                  <a:tcPr anchor="ctr"/>
                </a:tc>
                <a:tc>
                  <a:txBody>
                    <a:bodyPr/>
                    <a:lstStyle/>
                    <a:p>
                      <a:pPr algn="l" fontAlgn="b"/>
                      <a:r>
                        <a:rPr lang="en-US" sz="1200" b="0" u="none" strike="noStrike">
                          <a:solidFill>
                            <a:srgbClr val="000000"/>
                          </a:solidFill>
                          <a:effectLst/>
                          <a:latin typeface="Verdana (Body)"/>
                        </a:rPr>
                        <a:t>e.g., AP invoice to use Supplier Data, AR invoice to use Customer Data</a:t>
                      </a:r>
                      <a:endParaRPr lang="en-US" sz="1200" b="0" i="0" u="none" strike="noStrike">
                        <a:solidFill>
                          <a:srgbClr val="000000"/>
                        </a:solidFill>
                        <a:effectLst/>
                        <a:latin typeface="Verdana (Body)"/>
                      </a:endParaRPr>
                    </a:p>
                  </a:txBody>
                  <a:tcPr anchor="ctr"/>
                </a:tc>
                <a:extLst>
                  <a:ext uri="{0D108BD9-81ED-4DB2-BD59-A6C34878D82A}">
                    <a16:rowId xmlns:a16="http://schemas.microsoft.com/office/drawing/2014/main" val="1776787514"/>
                  </a:ext>
                </a:extLst>
              </a:tr>
              <a:tr h="630188">
                <a:tc>
                  <a:txBody>
                    <a:bodyPr/>
                    <a:lstStyle/>
                    <a:p>
                      <a:pPr algn="l" fontAlgn="b"/>
                      <a:r>
                        <a:rPr lang="en-US" sz="1200" b="1" u="none" strike="noStrike">
                          <a:solidFill>
                            <a:schemeClr val="tx1"/>
                          </a:solidFill>
                          <a:effectLst/>
                          <a:latin typeface="Verdana (Body)"/>
                        </a:rPr>
                        <a:t>Accounting Reconciliation</a:t>
                      </a:r>
                      <a:endParaRPr lang="en-US" sz="1200" b="1" i="0" u="none" strike="noStrike">
                        <a:solidFill>
                          <a:schemeClr val="tx1"/>
                        </a:solidFill>
                        <a:effectLst/>
                        <a:latin typeface="Verdana (Body)"/>
                        <a:ea typeface="Verdana" panose="020B0604030504040204" pitchFamily="34" charset="0"/>
                      </a:endParaRPr>
                    </a:p>
                  </a:txBody>
                  <a:tcPr anchor="ctr">
                    <a:solidFill>
                      <a:srgbClr val="FFCD00"/>
                    </a:solidFill>
                  </a:tcPr>
                </a:tc>
                <a:tc>
                  <a:txBody>
                    <a:bodyPr/>
                    <a:lstStyle/>
                    <a:p>
                      <a:pPr marL="0" marR="0" lvl="0" indent="0" algn="l" defTabSz="914400" rtl="0" eaLnBrk="1" fontAlgn="b" latinLnBrk="0" hangingPunct="1">
                        <a:lnSpc>
                          <a:spcPct val="100000"/>
                        </a:lnSpc>
                        <a:spcBef>
                          <a:spcPts val="0"/>
                        </a:spcBef>
                        <a:spcAft>
                          <a:spcPts val="0"/>
                        </a:spcAft>
                        <a:buClrTx/>
                        <a:buSzTx/>
                        <a:buFontTx/>
                        <a:buNone/>
                        <a:tabLst/>
                        <a:defRPr/>
                      </a:pPr>
                      <a:r>
                        <a:rPr kumimoji="0" lang="en-US" sz="1200" b="0" u="none" strike="noStrike" kern="1200" cap="none" spc="0" normalizeH="0" baseline="0" noProof="0">
                          <a:ln>
                            <a:noFill/>
                          </a:ln>
                          <a:solidFill>
                            <a:srgbClr val="000000"/>
                          </a:solidFill>
                          <a:effectLst/>
                          <a:uLnTx/>
                          <a:uFillTx/>
                          <a:latin typeface="Verdana (Body)"/>
                        </a:rPr>
                        <a:t>Qualitative</a:t>
                      </a:r>
                      <a:endParaRPr kumimoji="0" lang="en-US" sz="1200" b="0" i="0" u="none" strike="noStrike" kern="1200" cap="none" spc="0" normalizeH="0" baseline="0" noProof="0">
                        <a:ln>
                          <a:noFill/>
                        </a:ln>
                        <a:solidFill>
                          <a:srgbClr val="000000"/>
                        </a:solidFill>
                        <a:effectLst/>
                        <a:uLnTx/>
                        <a:uFillTx/>
                        <a:latin typeface="Verdana (Body)"/>
                        <a:ea typeface="+mn-ea"/>
                        <a:cs typeface="+mn-cs"/>
                      </a:endParaRPr>
                    </a:p>
                  </a:txBody>
                  <a:tcPr anchor="ctr"/>
                </a:tc>
                <a:tc>
                  <a:txBody>
                    <a:bodyPr/>
                    <a:lstStyle/>
                    <a:p>
                      <a:pPr algn="l" fontAlgn="b"/>
                      <a:r>
                        <a:rPr lang="en-US" sz="1200" b="0" u="none" strike="noStrike">
                          <a:solidFill>
                            <a:srgbClr val="000000"/>
                          </a:solidFill>
                          <a:effectLst/>
                          <a:latin typeface="Verdana (Body)"/>
                        </a:rPr>
                        <a:t>Perform the accounting reconciliation to ensure that the balances match between the subledger and GL for both R12 and Cloud</a:t>
                      </a:r>
                      <a:endParaRPr lang="en-US" sz="1200" b="0" i="0" u="none" strike="noStrike">
                        <a:solidFill>
                          <a:srgbClr val="000000"/>
                        </a:solidFill>
                        <a:effectLst/>
                        <a:latin typeface="Verdana (Body)"/>
                      </a:endParaRPr>
                    </a:p>
                  </a:txBody>
                  <a:tcPr anchor="ctr"/>
                </a:tc>
                <a:tc>
                  <a:txBody>
                    <a:bodyPr/>
                    <a:lstStyle/>
                    <a:p>
                      <a:pPr algn="l" fontAlgn="b"/>
                      <a:r>
                        <a:rPr lang="en-US" sz="1200" b="0" u="none" strike="noStrike">
                          <a:solidFill>
                            <a:srgbClr val="000000"/>
                          </a:solidFill>
                          <a:effectLst/>
                          <a:latin typeface="Verdana (Body)"/>
                        </a:rPr>
                        <a:t>e.g., Payables invoices</a:t>
                      </a:r>
                      <a:endParaRPr lang="en-US" sz="1200" b="0" i="0" u="none" strike="noStrike">
                        <a:solidFill>
                          <a:srgbClr val="000000"/>
                        </a:solidFill>
                        <a:effectLst/>
                        <a:latin typeface="Verdana (Body)"/>
                      </a:endParaRPr>
                    </a:p>
                  </a:txBody>
                  <a:tcPr anchor="ctr"/>
                </a:tc>
                <a:extLst>
                  <a:ext uri="{0D108BD9-81ED-4DB2-BD59-A6C34878D82A}">
                    <a16:rowId xmlns:a16="http://schemas.microsoft.com/office/drawing/2014/main" val="3481549898"/>
                  </a:ext>
                </a:extLst>
              </a:tr>
            </a:tbl>
          </a:graphicData>
        </a:graphic>
      </p:graphicFrame>
      <p:sp>
        <p:nvSpPr>
          <p:cNvPr id="5" name="TextBox 4">
            <a:extLst>
              <a:ext uri="{FF2B5EF4-FFF2-40B4-BE49-F238E27FC236}">
                <a16:creationId xmlns:a16="http://schemas.microsoft.com/office/drawing/2014/main" id="{212F3E65-F13F-4995-B978-629C09EBF83C}"/>
              </a:ext>
            </a:extLst>
          </p:cNvPr>
          <p:cNvSpPr txBox="1"/>
          <p:nvPr/>
        </p:nvSpPr>
        <p:spPr>
          <a:xfrm>
            <a:off x="469900" y="6211669"/>
            <a:ext cx="11228453" cy="461665"/>
          </a:xfrm>
          <a:prstGeom prst="rect">
            <a:avLst/>
          </a:prstGeom>
          <a:noFill/>
        </p:spPr>
        <p:txBody>
          <a:bodyPr wrap="square" rtlCol="0">
            <a:spAutoFit/>
          </a:bodyPr>
          <a:lstStyle/>
          <a:p>
            <a:r>
              <a:rPr lang="en-US" sz="1200" b="1" i="1">
                <a:latin typeface="Verdana (Body)"/>
              </a:rPr>
              <a:t>*Note:</a:t>
            </a:r>
            <a:r>
              <a:rPr lang="en-US" sz="1200" i="1">
                <a:latin typeface="Verdana (Body)"/>
              </a:rPr>
              <a:t> More than one approach can be applied to one conversion. e.g., AP Invoice conversion can use Count and Amount match, Random Checks, Manual excel reconciliation and Qualitative Reconciliation approaches</a:t>
            </a:r>
          </a:p>
        </p:txBody>
      </p:sp>
    </p:spTree>
    <p:extLst>
      <p:ext uri="{BB962C8B-B14F-4D97-AF65-F5344CB8AC3E}">
        <p14:creationId xmlns:p14="http://schemas.microsoft.com/office/powerpoint/2010/main" val="4140669416"/>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4_Multi-Brand_Donlen">
  <a:themeElements>
    <a:clrScheme name="Hertz">
      <a:dk1>
        <a:srgbClr val="000000"/>
      </a:dk1>
      <a:lt1>
        <a:srgbClr val="FFFFFF"/>
      </a:lt1>
      <a:dk2>
        <a:srgbClr val="000000"/>
      </a:dk2>
      <a:lt2>
        <a:srgbClr val="FFFFFF"/>
      </a:lt2>
      <a:accent1>
        <a:srgbClr val="FFD100"/>
      </a:accent1>
      <a:accent2>
        <a:srgbClr val="F9D10A"/>
      </a:accent2>
      <a:accent3>
        <a:srgbClr val="C293A7"/>
      </a:accent3>
      <a:accent4>
        <a:srgbClr val="69B0B7"/>
      </a:accent4>
      <a:accent5>
        <a:srgbClr val="ED7D31"/>
      </a:accent5>
      <a:accent6>
        <a:srgbClr val="70AD47"/>
      </a:accent6>
      <a:hlink>
        <a:srgbClr val="0563C1"/>
      </a:hlink>
      <a:folHlink>
        <a:srgbClr val="954F72"/>
      </a:folHlink>
    </a:clrScheme>
    <a:fontScheme name="Hertz">
      <a:majorFont>
        <a:latin typeface="Arial"/>
        <a:ea typeface=""/>
        <a:cs typeface=""/>
      </a:majorFont>
      <a:minorFont>
        <a:latin typeface="Arial"/>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rtz_Multi-Brand_Printer_Friendly_021417_r1.pptx" id="{3C6A24AF-23A8-4A61-9359-C9B1E9E0841D}" vid="{4D1A47DE-7D6D-454F-94C2-301AE7231182}"/>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88A6DCCE3A4D6246BDCC3A99887E7EBF" ma:contentTypeVersion="16" ma:contentTypeDescription="Create a new document." ma:contentTypeScope="" ma:versionID="4d2b95261807ff339f1c110a523a5cd6">
  <xsd:schema xmlns:xsd="http://www.w3.org/2001/XMLSchema" xmlns:xs="http://www.w3.org/2001/XMLSchema" xmlns:p="http://schemas.microsoft.com/office/2006/metadata/properties" xmlns:ns2="ecdbe5b9-5499-446f-91f2-35ffe1354dc7" xmlns:ns3="f605c320-b55e-4af4-addb-d1a9d1bdf49a" targetNamespace="http://schemas.microsoft.com/office/2006/metadata/properties" ma:root="true" ma:fieldsID="12c77668ba5df6c0fbc5cb3a64b63ba2" ns2:_="" ns3:_="">
    <xsd:import namespace="ecdbe5b9-5499-446f-91f2-35ffe1354dc7"/>
    <xsd:import namespace="f605c320-b55e-4af4-addb-d1a9d1bdf49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bjectDetectorVersion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cdbe5b9-5499-446f-91f2-35ffe1354dc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798d900d-0589-4081-96eb-513de833a507"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605c320-b55e-4af4-addb-d1a9d1bdf49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ea543a0b-041d-4ba4-9f31-868688cb4e3e}" ma:internalName="TaxCatchAll" ma:showField="CatchAllData" ma:web="f605c320-b55e-4af4-addb-d1a9d1bdf49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ecdbe5b9-5499-446f-91f2-35ffe1354dc7">
      <Terms xmlns="http://schemas.microsoft.com/office/infopath/2007/PartnerControls"/>
    </lcf76f155ced4ddcb4097134ff3c332f>
    <TaxCatchAll xmlns="f605c320-b55e-4af4-addb-d1a9d1bdf49a" xsi:nil="true"/>
    <SharedWithUsers xmlns="f605c320-b55e-4af4-addb-d1a9d1bdf49a">
      <UserInfo>
        <DisplayName/>
        <AccountId xsi:nil="true"/>
        <AccountType/>
      </UserInfo>
    </SharedWithUsers>
    <MediaLengthInSeconds xmlns="ecdbe5b9-5499-446f-91f2-35ffe1354dc7" xsi:nil="true"/>
  </documentManagement>
</p:properties>
</file>

<file path=customXml/itemProps1.xml><?xml version="1.0" encoding="utf-8"?>
<ds:datastoreItem xmlns:ds="http://schemas.openxmlformats.org/officeDocument/2006/customXml" ds:itemID="{084688AC-9FE8-4049-8C1B-3E97CA3CAE5B}">
  <ds:schemaRefs>
    <ds:schemaRef ds:uri="http://schemas.microsoft.com/sharepoint/v3/contenttype/forms"/>
  </ds:schemaRefs>
</ds:datastoreItem>
</file>

<file path=customXml/itemProps2.xml><?xml version="1.0" encoding="utf-8"?>
<ds:datastoreItem xmlns:ds="http://schemas.openxmlformats.org/officeDocument/2006/customXml" ds:itemID="{CB56E6A3-E491-4074-AB4B-DFC5FE57C81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ecdbe5b9-5499-446f-91f2-35ffe1354dc7"/>
    <ds:schemaRef ds:uri="f605c320-b55e-4af4-addb-d1a9d1bdf49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C30A57E-05BD-4474-A033-01BEE4BCD529}">
  <ds:schemaRefs>
    <ds:schemaRef ds:uri="53c1f321-af85-4b4b-a300-e0cb6cb0922f"/>
    <ds:schemaRef ds:uri="91063d57-3906-46f2-a869-e6f1bd470f4e"/>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ecdbe5b9-5499-446f-91f2-35ffe1354dc7"/>
    <ds:schemaRef ds:uri="f605c320-b55e-4af4-addb-d1a9d1bdf49a"/>
  </ds:schemaRefs>
</ds:datastoreItem>
</file>

<file path=docProps/app.xml><?xml version="1.0" encoding="utf-8"?>
<Properties xmlns="http://schemas.openxmlformats.org/officeDocument/2006/extended-properties" xmlns:vt="http://schemas.openxmlformats.org/officeDocument/2006/docPropsVTypes">
  <TotalTime>9</TotalTime>
  <Words>3500</Words>
  <Application>Microsoft Office PowerPoint</Application>
  <PresentationFormat>Widescreen</PresentationFormat>
  <Paragraphs>581</Paragraphs>
  <Slides>19</Slides>
  <Notes>15</Notes>
  <HiddenSlides>0</HiddenSlides>
  <MMClips>0</MMClips>
  <ScaleCrop>false</ScaleCrop>
  <HeadingPairs>
    <vt:vector size="8" baseType="variant">
      <vt:variant>
        <vt:lpstr>Fonts Used</vt:lpstr>
      </vt:variant>
      <vt:variant>
        <vt:i4>11</vt:i4>
      </vt:variant>
      <vt:variant>
        <vt:lpstr>Theme</vt:lpstr>
      </vt:variant>
      <vt:variant>
        <vt:i4>2</vt:i4>
      </vt:variant>
      <vt:variant>
        <vt:lpstr>Embedded OLE Servers</vt:lpstr>
      </vt:variant>
      <vt:variant>
        <vt:i4>1</vt:i4>
      </vt:variant>
      <vt:variant>
        <vt:lpstr>Slide Titles</vt:lpstr>
      </vt:variant>
      <vt:variant>
        <vt:i4>19</vt:i4>
      </vt:variant>
    </vt:vector>
  </HeadingPairs>
  <TitlesOfParts>
    <vt:vector size="33" baseType="lpstr">
      <vt:lpstr>Arial</vt:lpstr>
      <vt:lpstr>Calibri</vt:lpstr>
      <vt:lpstr>Calibri Light</vt:lpstr>
      <vt:lpstr>Open Sans</vt:lpstr>
      <vt:lpstr>Proxima Nova</vt:lpstr>
      <vt:lpstr>Symbol</vt:lpstr>
      <vt:lpstr>Verdana</vt:lpstr>
      <vt:lpstr>Verdana (Body)</vt:lpstr>
      <vt:lpstr>Verdana (Headings)</vt:lpstr>
      <vt:lpstr>Wingdings</vt:lpstr>
      <vt:lpstr>Wingdings 2</vt:lpstr>
      <vt:lpstr>Office Theme</vt:lpstr>
      <vt:lpstr>4_Multi-Brand_Donlen</vt:lpstr>
      <vt:lpstr>think-cell Slide</vt:lpstr>
      <vt:lpstr>PowerPoint Presentation</vt:lpstr>
      <vt:lpstr>PowerPoint Presentation</vt:lpstr>
      <vt:lpstr>Oracle ERP Cloud Conversion Approach</vt:lpstr>
      <vt:lpstr>PowerPoint Presentation</vt:lpstr>
      <vt:lpstr>Conversions Summary – PTP</vt:lpstr>
      <vt:lpstr>Conversions Summary – OTC</vt:lpstr>
      <vt:lpstr>Data Testing Approach</vt:lpstr>
      <vt:lpstr>Reconciliation</vt:lpstr>
      <vt:lpstr>Reconciliation – Detailed Approach</vt:lpstr>
      <vt:lpstr>Conversion Principles</vt:lpstr>
      <vt:lpstr>Governance</vt:lpstr>
      <vt:lpstr>Activities and Roles</vt:lpstr>
      <vt:lpstr>Data Conversion Tools</vt:lpstr>
      <vt:lpstr>PowerPoint Presentation</vt:lpstr>
      <vt:lpstr>Conversion Data Flow</vt:lpstr>
      <vt:lpstr>Conversion Load Toolset   </vt:lpstr>
      <vt:lpstr>Reconciliation Approach – GL Journal Transactions/Balances</vt:lpstr>
      <vt:lpstr>Reconciliation Approach – Master Data</vt:lpstr>
      <vt:lpstr>Reconciliation Approach – Transactional Data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Donkada, S Rupa Rani</dc:creator>
  <cp:lastModifiedBy>Parashuram, Addurugatla</cp:lastModifiedBy>
  <cp:revision>24</cp:revision>
  <dcterms:created xsi:type="dcterms:W3CDTF">2022-02-03T11:43:23Z</dcterms:created>
  <dcterms:modified xsi:type="dcterms:W3CDTF">2023-09-14T08:33:25Z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2022-02-03T11:43:23Z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a31bb6f3-4c92-4d8c-a7cc-1a0a6dc197e3</vt:lpwstr>
  </property>
  <property fmtid="{D5CDD505-2E9C-101B-9397-08002B2CF9AE}" pid="8" name="MSIP_Label_ea60d57e-af5b-4752-ac57-3e4f28ca11dc_ContentBits">
    <vt:lpwstr>0</vt:lpwstr>
  </property>
  <property fmtid="{D5CDD505-2E9C-101B-9397-08002B2CF9AE}" pid="9" name="ContentTypeId">
    <vt:lpwstr>0x01010088A6DCCE3A4D6246BDCC3A99887E7EBF</vt:lpwstr>
  </property>
  <property fmtid="{D5CDD505-2E9C-101B-9397-08002B2CF9AE}" pid="10" name="MediaServiceImageTags">
    <vt:lpwstr/>
  </property>
  <property fmtid="{D5CDD505-2E9C-101B-9397-08002B2CF9AE}" pid="11" name="Order">
    <vt:r8>3200</vt:r8>
  </property>
  <property fmtid="{D5CDD505-2E9C-101B-9397-08002B2CF9AE}" pid="12" name="xd_Signature">
    <vt:bool>false</vt:bool>
  </property>
  <property fmtid="{D5CDD505-2E9C-101B-9397-08002B2CF9AE}" pid="13" name="xd_ProgID">
    <vt:lpwstr/>
  </property>
  <property fmtid="{D5CDD505-2E9C-101B-9397-08002B2CF9AE}" pid="14" name="_SourceUrl">
    <vt:lpwstr/>
  </property>
  <property fmtid="{D5CDD505-2E9C-101B-9397-08002B2CF9AE}" pid="15" name="_SharedFileIndex">
    <vt:lpwstr/>
  </property>
  <property fmtid="{D5CDD505-2E9C-101B-9397-08002B2CF9AE}" pid="16" name="ComplianceAssetId">
    <vt:lpwstr/>
  </property>
  <property fmtid="{D5CDD505-2E9C-101B-9397-08002B2CF9AE}" pid="17" name="TemplateUrl">
    <vt:lpwstr/>
  </property>
  <property fmtid="{D5CDD505-2E9C-101B-9397-08002B2CF9AE}" pid="18" name="_ExtendedDescription">
    <vt:lpwstr/>
  </property>
  <property fmtid="{D5CDD505-2E9C-101B-9397-08002B2CF9AE}" pid="19" name="TriggerFlowInfo">
    <vt:lpwstr/>
  </property>
</Properties>
</file>